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Default Extension="png" ContentType="image/png"/>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theme/theme15.xml" ContentType="application/vnd.openxmlformats-officedocument.theme+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Layouts/slideLayout155.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notesSlides/notesSlide14.xml" ContentType="application/vnd.openxmlformats-officedocument.presentationml.notesSlide+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theme/theme12.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4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slideLayouts/slideLayout156.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Default Extension="jpeg" ContentType="image/jpeg"/>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notesSlides/notesSlide22.xml" ContentType="application/vnd.openxmlformats-officedocument.presentationml.notesSlide+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notesSlides/notesSlide23.xml" ContentType="application/vnd.openxmlformats-officedocument.presentationml.notesSlide+xml"/>
  <Override PartName="/ppt/theme/theme14.xml" ContentType="application/vnd.openxmlformats-officedocument.theme+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 id="2147483685" r:id="rId3"/>
    <p:sldMasterId id="2147483709" r:id="rId4"/>
    <p:sldMasterId id="2147483733" r:id="rId5"/>
    <p:sldMasterId id="2147483746" r:id="rId6"/>
    <p:sldMasterId id="2147483758" r:id="rId7"/>
    <p:sldMasterId id="2147483771" r:id="rId8"/>
    <p:sldMasterId id="2147483784" r:id="rId9"/>
    <p:sldMasterId id="2147483796" r:id="rId10"/>
    <p:sldMasterId id="2147483808" r:id="rId11"/>
    <p:sldMasterId id="2147483832" r:id="rId12"/>
    <p:sldMasterId id="2147483844" r:id="rId13"/>
    <p:sldMasterId id="2147483856" r:id="rId14"/>
  </p:sldMasterIdLst>
  <p:notesMasterIdLst>
    <p:notesMasterId r:id="rId45"/>
  </p:notesMasterIdLst>
  <p:sldIdLst>
    <p:sldId id="279" r:id="rId15"/>
    <p:sldId id="305" r:id="rId16"/>
    <p:sldId id="281" r:id="rId17"/>
    <p:sldId id="310" r:id="rId18"/>
    <p:sldId id="311" r:id="rId19"/>
    <p:sldId id="262" r:id="rId20"/>
    <p:sldId id="312" r:id="rId21"/>
    <p:sldId id="299" r:id="rId22"/>
    <p:sldId id="298" r:id="rId23"/>
    <p:sldId id="314" r:id="rId24"/>
    <p:sldId id="284" r:id="rId25"/>
    <p:sldId id="286" r:id="rId26"/>
    <p:sldId id="287" r:id="rId27"/>
    <p:sldId id="288" r:id="rId28"/>
    <p:sldId id="306" r:id="rId29"/>
    <p:sldId id="293" r:id="rId30"/>
    <p:sldId id="307" r:id="rId31"/>
    <p:sldId id="295" r:id="rId32"/>
    <p:sldId id="296" r:id="rId33"/>
    <p:sldId id="297" r:id="rId34"/>
    <p:sldId id="257" r:id="rId35"/>
    <p:sldId id="258" r:id="rId36"/>
    <p:sldId id="259" r:id="rId37"/>
    <p:sldId id="272" r:id="rId38"/>
    <p:sldId id="268" r:id="rId39"/>
    <p:sldId id="269" r:id="rId40"/>
    <p:sldId id="270" r:id="rId41"/>
    <p:sldId id="275" r:id="rId42"/>
    <p:sldId id="315" r:id="rId43"/>
    <p:sldId id="31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7" d="100"/>
          <a:sy n="107" d="100"/>
        </p:scale>
        <p:origin x="-163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theme" Target="theme/theme1.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2" Type="http://schemas.openxmlformats.org/officeDocument/2006/relationships/oleObject" Target="file:///C:\LU's%20document\experiment%20data\partition%20kinetics%200703.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0.1712340759234364"/>
          <c:y val="8.159090650740472E-2"/>
          <c:w val="0.75626064272453764"/>
          <c:h val="0.76380221827110906"/>
        </c:manualLayout>
      </c:layout>
      <c:scatterChart>
        <c:scatterStyle val="lineMarker"/>
        <c:ser>
          <c:idx val="0"/>
          <c:order val="0"/>
          <c:marker>
            <c:symbol val="diamond"/>
            <c:size val="12"/>
          </c:marker>
          <c:trendline>
            <c:trendlineType val="poly"/>
            <c:order val="2"/>
          </c:trendline>
          <c:xVal>
            <c:numRef>
              <c:f>Sheet1!$B$3:$B$12</c:f>
              <c:numCache>
                <c:formatCode>General</c:formatCode>
                <c:ptCount val="10"/>
                <c:pt idx="0">
                  <c:v>2</c:v>
                </c:pt>
                <c:pt idx="2">
                  <c:v>4</c:v>
                </c:pt>
                <c:pt idx="3">
                  <c:v>0.5</c:v>
                </c:pt>
                <c:pt idx="4">
                  <c:v>8</c:v>
                </c:pt>
                <c:pt idx="5">
                  <c:v>1</c:v>
                </c:pt>
                <c:pt idx="6">
                  <c:v>10</c:v>
                </c:pt>
                <c:pt idx="7">
                  <c:v>2</c:v>
                </c:pt>
                <c:pt idx="8">
                  <c:v>12</c:v>
                </c:pt>
              </c:numCache>
            </c:numRef>
          </c:xVal>
          <c:yVal>
            <c:numRef>
              <c:f>Sheet1!$I$3:$I$12</c:f>
              <c:numCache>
                <c:formatCode>General</c:formatCode>
                <c:ptCount val="10"/>
                <c:pt idx="0" formatCode="0.00">
                  <c:v>9.6504448195252376E-2</c:v>
                </c:pt>
                <c:pt idx="2" formatCode="0.00">
                  <c:v>6.1090270975425943E-2</c:v>
                </c:pt>
                <c:pt idx="4" formatCode="0.00">
                  <c:v>2.6018534784951211E-2</c:v>
                </c:pt>
                <c:pt idx="6" formatCode="0.00">
                  <c:v>2.1895279010602918E-2</c:v>
                </c:pt>
                <c:pt idx="8" formatCode="0.00">
                  <c:v>1.961454314556299E-2</c:v>
                </c:pt>
              </c:numCache>
            </c:numRef>
          </c:yVal>
        </c:ser>
        <c:axId val="108611840"/>
        <c:axId val="108614016"/>
      </c:scatterChart>
      <c:valAx>
        <c:axId val="108611840"/>
        <c:scaling>
          <c:orientation val="minMax"/>
        </c:scaling>
        <c:axPos val="b"/>
        <c:title>
          <c:tx>
            <c:rich>
              <a:bodyPr/>
              <a:lstStyle/>
              <a:p>
                <a:pPr>
                  <a:defRPr lang="zh-TW" sz="1800"/>
                </a:pPr>
                <a:r>
                  <a:rPr lang="en-US" sz="1800"/>
                  <a:t>Time (min)</a:t>
                </a:r>
              </a:p>
            </c:rich>
          </c:tx>
          <c:layout>
            <c:manualLayout>
              <c:xMode val="edge"/>
              <c:yMode val="edge"/>
              <c:x val="0.44227158615323081"/>
              <c:y val="0.90538147537470204"/>
            </c:manualLayout>
          </c:layout>
        </c:title>
        <c:numFmt formatCode="General" sourceLinked="1"/>
        <c:majorTickMark val="in"/>
        <c:tickLblPos val="nextTo"/>
        <c:txPr>
          <a:bodyPr/>
          <a:lstStyle/>
          <a:p>
            <a:pPr>
              <a:defRPr lang="zh-TW" sz="1300"/>
            </a:pPr>
            <a:endParaRPr lang="en-US"/>
          </a:p>
        </c:txPr>
        <c:crossAx val="108614016"/>
        <c:crosses val="autoZero"/>
        <c:crossBetween val="midCat"/>
      </c:valAx>
      <c:valAx>
        <c:axId val="108614016"/>
        <c:scaling>
          <c:orientation val="minMax"/>
        </c:scaling>
        <c:axPos val="l"/>
        <c:title>
          <c:tx>
            <c:rich>
              <a:bodyPr rot="-5400000" vert="horz"/>
              <a:lstStyle/>
              <a:p>
                <a:pPr>
                  <a:defRPr lang="zh-TW" sz="2000"/>
                </a:pPr>
                <a:r>
                  <a:rPr lang="en-US" sz="1800" dirty="0" smtClean="0"/>
                  <a:t>C/C </a:t>
                </a:r>
                <a:r>
                  <a:rPr lang="en-US" sz="1800" baseline="-25000" dirty="0" smtClean="0"/>
                  <a:t>0</a:t>
                </a:r>
                <a:r>
                  <a:rPr lang="en-US" sz="1800" dirty="0" smtClean="0"/>
                  <a:t> (%) in water phase</a:t>
                </a:r>
                <a:endParaRPr lang="en-US" sz="1800" dirty="0"/>
              </a:p>
            </c:rich>
          </c:tx>
          <c:layout>
            <c:manualLayout>
              <c:xMode val="edge"/>
              <c:yMode val="edge"/>
              <c:x val="2.6727761699906691E-2"/>
              <c:y val="5.0334105116475882E-2"/>
            </c:manualLayout>
          </c:layout>
        </c:title>
        <c:numFmt formatCode="0.00" sourceLinked="1"/>
        <c:majorTickMark val="in"/>
        <c:tickLblPos val="nextTo"/>
        <c:txPr>
          <a:bodyPr/>
          <a:lstStyle/>
          <a:p>
            <a:pPr>
              <a:defRPr lang="zh-TW" sz="1300"/>
            </a:pPr>
            <a:endParaRPr lang="en-US"/>
          </a:p>
        </c:txPr>
        <c:crossAx val="108611840"/>
        <c:crosses val="autoZero"/>
        <c:crossBetween val="midCat"/>
      </c:valAx>
    </c:plotArea>
    <c:plotVisOnly val="1"/>
    <c:dispBlanksAs val="gap"/>
  </c:chart>
  <c:externalData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1263BD-182A-45AD-931E-EB54255D4395}" type="datetimeFigureOut">
              <a:rPr lang="en-US" smtClean="0"/>
              <a:pPr/>
              <a:t>5/8/2013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BAE944-14B1-4814-8B5D-5A227F92D76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30A9B081-C7FA-458C-BA23-2A6E5EA70571}" type="slidenum">
              <a:rPr lang="en-US" altLang="zh-CN">
                <a:solidFill>
                  <a:prstClr val="black"/>
                </a:solidFill>
              </a:rPr>
              <a:pPr/>
              <a:t>1</a:t>
            </a:fld>
            <a:endParaRPr lang="en-US" altLang="zh-CN">
              <a:solidFill>
                <a:prstClr val="black"/>
              </a:solidFill>
            </a:endParaRPr>
          </a:p>
        </p:txBody>
      </p:sp>
      <p:sp>
        <p:nvSpPr>
          <p:cNvPr id="41987"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41988" name="Rectangle 3"/>
          <p:cNvSpPr>
            <a:spLocks noGrp="1" noChangeArrowheads="1"/>
          </p:cNvSpPr>
          <p:nvPr>
            <p:ph type="body" idx="1"/>
          </p:nvPr>
        </p:nvSpPr>
        <p:spPr>
          <a:xfrm>
            <a:off x="914815" y="4343713"/>
            <a:ext cx="5028370" cy="4113862"/>
          </a:xfrm>
          <a:solidFill>
            <a:srgbClr val="FFFFFF"/>
          </a:solidFill>
          <a:ln>
            <a:solidFill>
              <a:srgbClr val="000000"/>
            </a:solidFill>
          </a:ln>
        </p:spPr>
        <p:txBody>
          <a:bodyPr lIns="91431" tIns="45716" rIns="91431" bIns="45716"/>
          <a:lstStyle/>
          <a:p>
            <a:pPr eaLnBrk="1" hangingPunct="1"/>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smtClean="0"/>
          </a:p>
        </p:txBody>
      </p:sp>
      <p:sp>
        <p:nvSpPr>
          <p:cNvPr id="55300" name="Slide Number Placeholder 3"/>
          <p:cNvSpPr>
            <a:spLocks noGrp="1"/>
          </p:cNvSpPr>
          <p:nvPr>
            <p:ph type="sldNum" sz="quarter" idx="5"/>
          </p:nvPr>
        </p:nvSpPr>
        <p:spPr>
          <a:noFill/>
        </p:spPr>
        <p:txBody>
          <a:bodyPr/>
          <a:lstStyle/>
          <a:p>
            <a:fld id="{94938008-1492-4036-BC44-9965F4A1846F}" type="slidenum">
              <a:rPr lang="en-US" altLang="zh-CN">
                <a:solidFill>
                  <a:prstClr val="black"/>
                </a:solidFill>
                <a:ea typeface="SimSun" pitchFamily="2" charset="-122"/>
              </a:rPr>
              <a:pPr/>
              <a:t>2</a:t>
            </a:fld>
            <a:endParaRPr lang="en-US" altLang="zh-CN">
              <a:solidFill>
                <a:prstClr val="black"/>
              </a:solidFill>
              <a:ea typeface="SimSun"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txBox="1">
            <a:spLocks noGrp="1" noChangeArrowheads="1"/>
          </p:cNvSpPr>
          <p:nvPr/>
        </p:nvSpPr>
        <p:spPr bwMode="auto">
          <a:xfrm>
            <a:off x="3883296" y="8684298"/>
            <a:ext cx="2973149" cy="458139"/>
          </a:xfrm>
          <a:prstGeom prst="rect">
            <a:avLst/>
          </a:prstGeom>
          <a:noFill/>
          <a:ln w="9525">
            <a:noFill/>
            <a:miter lim="800000"/>
            <a:headEnd/>
            <a:tailEnd/>
          </a:ln>
        </p:spPr>
        <p:txBody>
          <a:bodyPr lIns="90791" tIns="45396" rIns="90791" bIns="45396" anchor="b"/>
          <a:lstStyle/>
          <a:p>
            <a:pPr algn="r" defTabSz="908033" fontAlgn="base">
              <a:spcBef>
                <a:spcPct val="0"/>
              </a:spcBef>
              <a:spcAft>
                <a:spcPct val="0"/>
              </a:spcAft>
            </a:pPr>
            <a:fld id="{E0395D46-ABB6-48A9-8BB2-EC9C7BD52CF4}" type="slidenum">
              <a:rPr lang="en-US" altLang="zh-CN" sz="1200">
                <a:solidFill>
                  <a:prstClr val="black"/>
                </a:solidFill>
                <a:latin typeface="Arial" charset="0"/>
              </a:rPr>
              <a:pPr algn="r" defTabSz="908033" fontAlgn="base">
                <a:spcBef>
                  <a:spcPct val="0"/>
                </a:spcBef>
                <a:spcAft>
                  <a:spcPct val="0"/>
                </a:spcAft>
              </a:pPr>
              <a:t>4</a:t>
            </a:fld>
            <a:endParaRPr lang="en-US" altLang="zh-CN" sz="1200" dirty="0">
              <a:solidFill>
                <a:prstClr val="black"/>
              </a:solidFill>
              <a:latin typeface="Arial" charset="0"/>
            </a:endParaRPr>
          </a:p>
        </p:txBody>
      </p:sp>
      <p:sp>
        <p:nvSpPr>
          <p:cNvPr id="59395"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59396" name="Rectangle 3"/>
          <p:cNvSpPr>
            <a:spLocks noGrp="1" noChangeArrowheads="1"/>
          </p:cNvSpPr>
          <p:nvPr>
            <p:ph type="body" idx="1"/>
          </p:nvPr>
        </p:nvSpPr>
        <p:spPr>
          <a:xfrm>
            <a:off x="914815" y="4343713"/>
            <a:ext cx="5028370" cy="4113862"/>
          </a:xfrm>
          <a:solidFill>
            <a:srgbClr val="FFFFFF"/>
          </a:solidFill>
          <a:ln>
            <a:solidFill>
              <a:srgbClr val="000000"/>
            </a:solidFill>
          </a:ln>
        </p:spPr>
        <p:txBody>
          <a:bodyPr lIns="91431" tIns="45716" rIns="91431" bIns="45716"/>
          <a:lstStyle/>
          <a:p>
            <a:r>
              <a:rPr lang="en-US" altLang="zh-CN" smtClean="0">
                <a:latin typeface="Arial" charset="0"/>
              </a:rPr>
              <a:t>Early work on carbon black, now we are switching to magnetite as well.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smtClean="0">
              <a:latin typeface="Arial" charset="0"/>
            </a:endParaRPr>
          </a:p>
        </p:txBody>
      </p:sp>
      <p:sp>
        <p:nvSpPr>
          <p:cNvPr id="61444" name="Slide Number Placeholder 3"/>
          <p:cNvSpPr>
            <a:spLocks noGrp="1"/>
          </p:cNvSpPr>
          <p:nvPr>
            <p:ph type="sldNum" sz="quarter" idx="5"/>
          </p:nvPr>
        </p:nvSpPr>
        <p:spPr>
          <a:noFill/>
        </p:spPr>
        <p:txBody>
          <a:bodyPr/>
          <a:lstStyle/>
          <a:p>
            <a:fld id="{F86EE058-0879-4186-800D-F2A1CA0F60C7}" type="slidenum">
              <a:rPr lang="en-US">
                <a:solidFill>
                  <a:srgbClr val="000000"/>
                </a:solidFill>
              </a:rPr>
              <a:pPr/>
              <a:t>5</a:t>
            </a:fld>
            <a:endParaRPr 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883296" y="8684298"/>
            <a:ext cx="2973149" cy="458139"/>
          </a:xfrm>
          <a:prstGeom prst="rect">
            <a:avLst/>
          </a:prstGeom>
          <a:noFill/>
          <a:ln w="9525">
            <a:noFill/>
            <a:miter lim="800000"/>
            <a:headEnd/>
            <a:tailEnd/>
          </a:ln>
        </p:spPr>
        <p:txBody>
          <a:bodyPr lIns="90937" tIns="45468" rIns="90937" bIns="45468" anchor="b"/>
          <a:lstStyle/>
          <a:p>
            <a:pPr algn="r" defTabSz="909594" fontAlgn="base">
              <a:spcBef>
                <a:spcPct val="0"/>
              </a:spcBef>
              <a:spcAft>
                <a:spcPct val="0"/>
              </a:spcAft>
            </a:pPr>
            <a:fld id="{9E769180-A5DF-4AA6-ACBD-A7DD0A4DB3B1}" type="slidenum">
              <a:rPr lang="zh-CN" altLang="en-US" sz="1200">
                <a:solidFill>
                  <a:prstClr val="black"/>
                </a:solidFill>
                <a:latin typeface="Arial" charset="0"/>
              </a:rPr>
              <a:pPr algn="r" defTabSz="909594" fontAlgn="base">
                <a:spcBef>
                  <a:spcPct val="0"/>
                </a:spcBef>
                <a:spcAft>
                  <a:spcPct val="0"/>
                </a:spcAft>
              </a:pPr>
              <a:t>6</a:t>
            </a:fld>
            <a:endParaRPr lang="en-US" altLang="zh-CN" sz="1200" dirty="0">
              <a:solidFill>
                <a:prstClr val="black"/>
              </a:solidFill>
              <a:latin typeface="Arial" charset="0"/>
            </a:endParaRPr>
          </a:p>
        </p:txBody>
      </p:sp>
      <p:sp>
        <p:nvSpPr>
          <p:cNvPr id="81923" name="Slide Image Placeholder 1"/>
          <p:cNvSpPr>
            <a:spLocks noGrp="1" noRot="1" noChangeAspect="1" noTextEdit="1"/>
          </p:cNvSpPr>
          <p:nvPr>
            <p:ph type="sldImg"/>
          </p:nvPr>
        </p:nvSpPr>
        <p:spPr>
          <a:ln/>
        </p:spPr>
      </p:sp>
      <p:sp>
        <p:nvSpPr>
          <p:cNvPr id="81924" name="Notes Placeholder 2"/>
          <p:cNvSpPr>
            <a:spLocks noGrp="1"/>
          </p:cNvSpPr>
          <p:nvPr>
            <p:ph type="body" idx="1"/>
          </p:nvPr>
        </p:nvSpPr>
        <p:spPr>
          <a:noFill/>
          <a:ln/>
        </p:spPr>
        <p:txBody>
          <a:bodyPr/>
          <a:lstStyle/>
          <a:p>
            <a:pPr eaLnBrk="1" hangingPunct="1"/>
            <a:r>
              <a:rPr lang="en-US" altLang="zh-CN" smtClean="0">
                <a:latin typeface="Arial" charset="0"/>
              </a:rPr>
              <a:t>All based on 15 nm CB. Generally, we put error bars for mean diameter data since it is dynamic. But, we did 10-minute run rather than 5 runs (2 min/run). </a:t>
            </a:r>
          </a:p>
          <a:p>
            <a:pPr eaLnBrk="1" hangingPunct="1"/>
            <a:endParaRPr lang="en-US" altLang="zh-CN" smtClean="0">
              <a:latin typeface="Arial" charset="0"/>
            </a:endParaRPr>
          </a:p>
          <a:p>
            <a:pPr eaLnBrk="1" hangingPunct="1"/>
            <a:endParaRPr lang="en-US" altLang="zh-CN" smtClean="0">
              <a:latin typeface="Arial" charset="0"/>
            </a:endParaRPr>
          </a:p>
        </p:txBody>
      </p:sp>
      <p:sp>
        <p:nvSpPr>
          <p:cNvPr id="81925" name="Slide Number Placeholder 3"/>
          <p:cNvSpPr txBox="1">
            <a:spLocks noGrp="1"/>
          </p:cNvSpPr>
          <p:nvPr/>
        </p:nvSpPr>
        <p:spPr bwMode="auto">
          <a:xfrm>
            <a:off x="3883296" y="8684298"/>
            <a:ext cx="2973149" cy="458139"/>
          </a:xfrm>
          <a:prstGeom prst="rect">
            <a:avLst/>
          </a:prstGeom>
          <a:noFill/>
          <a:ln w="9525">
            <a:noFill/>
            <a:miter lim="800000"/>
            <a:headEnd/>
            <a:tailEnd/>
          </a:ln>
        </p:spPr>
        <p:txBody>
          <a:bodyPr lIns="90791" tIns="45396" rIns="90791" bIns="45396" anchor="b"/>
          <a:lstStyle/>
          <a:p>
            <a:pPr algn="r" defTabSz="908033" fontAlgn="base">
              <a:spcBef>
                <a:spcPct val="0"/>
              </a:spcBef>
              <a:spcAft>
                <a:spcPct val="0"/>
              </a:spcAft>
            </a:pPr>
            <a:fld id="{20E6B86B-4C19-46F4-A23E-F63B47C8B1C2}" type="slidenum">
              <a:rPr lang="en-US" altLang="zh-CN" sz="1200">
                <a:solidFill>
                  <a:prstClr val="black"/>
                </a:solidFill>
                <a:latin typeface="Arial" charset="0"/>
              </a:rPr>
              <a:pPr algn="r" defTabSz="908033" fontAlgn="base">
                <a:spcBef>
                  <a:spcPct val="0"/>
                </a:spcBef>
                <a:spcAft>
                  <a:spcPct val="0"/>
                </a:spcAft>
              </a:pPr>
              <a:t>6</a:t>
            </a:fld>
            <a:endParaRPr lang="en-US" altLang="zh-CN" sz="1200" dirty="0">
              <a:solidFill>
                <a:prstClr val="black"/>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zh-CN" altLang="en-US" dirty="0" smtClean="0">
              <a:latin typeface="Arial" charset="0"/>
            </a:endParaRPr>
          </a:p>
        </p:txBody>
      </p:sp>
      <p:sp>
        <p:nvSpPr>
          <p:cNvPr id="62468" name="Slide Number Placeholder 3"/>
          <p:cNvSpPr txBox="1">
            <a:spLocks noGrp="1"/>
          </p:cNvSpPr>
          <p:nvPr/>
        </p:nvSpPr>
        <p:spPr bwMode="auto">
          <a:xfrm>
            <a:off x="3883296" y="8684298"/>
            <a:ext cx="2973149" cy="458139"/>
          </a:xfrm>
          <a:prstGeom prst="rect">
            <a:avLst/>
          </a:prstGeom>
          <a:noFill/>
          <a:ln w="9525">
            <a:noFill/>
            <a:miter lim="800000"/>
            <a:headEnd/>
            <a:tailEnd/>
          </a:ln>
        </p:spPr>
        <p:txBody>
          <a:bodyPr lIns="90791" tIns="45396" rIns="90791" bIns="45396" anchor="b"/>
          <a:lstStyle/>
          <a:p>
            <a:pPr algn="r" defTabSz="908033" fontAlgn="base">
              <a:spcBef>
                <a:spcPct val="0"/>
              </a:spcBef>
              <a:spcAft>
                <a:spcPct val="0"/>
              </a:spcAft>
            </a:pPr>
            <a:fld id="{FEB4F9AE-5035-4CBC-80E5-0C14A7A33558}" type="slidenum">
              <a:rPr lang="en-US" altLang="zh-CN" sz="1200">
                <a:solidFill>
                  <a:srgbClr val="000000"/>
                </a:solidFill>
                <a:latin typeface="Arial" charset="0"/>
              </a:rPr>
              <a:pPr algn="r" defTabSz="908033" fontAlgn="base">
                <a:spcBef>
                  <a:spcPct val="0"/>
                </a:spcBef>
                <a:spcAft>
                  <a:spcPct val="0"/>
                </a:spcAft>
              </a:pPr>
              <a:t>7</a:t>
            </a:fld>
            <a:endParaRPr lang="en-US" altLang="zh-CN" sz="1200" dirty="0">
              <a:solidFill>
                <a:srgbClr val="000000"/>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smtClean="0"/>
          </a:p>
        </p:txBody>
      </p:sp>
      <p:sp>
        <p:nvSpPr>
          <p:cNvPr id="65540" name="Slide Number Placeholder 3"/>
          <p:cNvSpPr>
            <a:spLocks noGrp="1"/>
          </p:cNvSpPr>
          <p:nvPr>
            <p:ph type="sldNum" sz="quarter" idx="5"/>
          </p:nvPr>
        </p:nvSpPr>
        <p:spPr>
          <a:noFill/>
        </p:spPr>
        <p:txBody>
          <a:bodyPr/>
          <a:lstStyle/>
          <a:p>
            <a:fld id="{796C9618-6655-498D-ABB8-2CF27ECDB09A}" type="slidenum">
              <a:rPr lang="en-US" altLang="zh-CN">
                <a:solidFill>
                  <a:srgbClr val="000000"/>
                </a:solidFill>
              </a:rPr>
              <a:pPr/>
              <a:t>8</a:t>
            </a:fld>
            <a:endParaRPr lang="en-US" altLang="zh-CN">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zh-CN" altLang="en-US" smtClean="0"/>
          </a:p>
        </p:txBody>
      </p:sp>
      <p:sp>
        <p:nvSpPr>
          <p:cNvPr id="64516" name="Slide Number Placeholder 3"/>
          <p:cNvSpPr txBox="1">
            <a:spLocks noGrp="1"/>
          </p:cNvSpPr>
          <p:nvPr/>
        </p:nvSpPr>
        <p:spPr bwMode="auto">
          <a:xfrm>
            <a:off x="3883296" y="8684298"/>
            <a:ext cx="2973149" cy="458139"/>
          </a:xfrm>
          <a:prstGeom prst="rect">
            <a:avLst/>
          </a:prstGeom>
          <a:noFill/>
          <a:ln w="9525">
            <a:noFill/>
            <a:miter lim="800000"/>
            <a:headEnd/>
            <a:tailEnd/>
          </a:ln>
        </p:spPr>
        <p:txBody>
          <a:bodyPr lIns="90791" tIns="45396" rIns="90791" bIns="45396" anchor="b"/>
          <a:lstStyle/>
          <a:p>
            <a:pPr algn="r" defTabSz="908033" fontAlgn="base">
              <a:spcBef>
                <a:spcPct val="0"/>
              </a:spcBef>
              <a:spcAft>
                <a:spcPct val="0"/>
              </a:spcAft>
            </a:pPr>
            <a:fld id="{846BDAC2-BA97-429B-834B-4A89C6433115}" type="slidenum">
              <a:rPr lang="en-US" altLang="zh-CN" sz="1200">
                <a:solidFill>
                  <a:prstClr val="black"/>
                </a:solidFill>
                <a:latin typeface="Arial" pitchFamily="34" charset="0"/>
              </a:rPr>
              <a:pPr algn="r" defTabSz="908033" fontAlgn="base">
                <a:spcBef>
                  <a:spcPct val="0"/>
                </a:spcBef>
                <a:spcAft>
                  <a:spcPct val="0"/>
                </a:spcAft>
              </a:pPr>
              <a:t>9</a:t>
            </a:fld>
            <a:endParaRPr lang="en-US" altLang="zh-CN" sz="1200" dirty="0">
              <a:solidFill>
                <a:prstClr val="black"/>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F4F7300-97AB-4FD4-8817-F305AE1B43DF}" type="slidenum">
              <a:rPr lang="en-US" altLang="zh-CN">
                <a:solidFill>
                  <a:prstClr val="black"/>
                </a:solidFill>
              </a:rPr>
              <a:pPr>
                <a:defRPr/>
              </a:pPr>
              <a:t>10</a:t>
            </a:fld>
            <a:endParaRPr lang="en-US" altLang="zh-CN">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0A16756-A86D-4FA6-AE6C-D8CF0125250A}" type="slidenum">
              <a:rPr lang="en-US" altLang="zh-CN" smtClean="0">
                <a:solidFill>
                  <a:prstClr val="black"/>
                </a:solidFill>
              </a:rPr>
              <a:pPr/>
              <a:t>11</a:t>
            </a:fld>
            <a:endParaRPr lang="en-US" altLang="zh-CN">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0A16756-A86D-4FA6-AE6C-D8CF0125250A}" type="slidenum">
              <a:rPr lang="en-US" altLang="zh-CN" smtClean="0">
                <a:solidFill>
                  <a:prstClr val="black"/>
                </a:solidFill>
              </a:rPr>
              <a:pPr/>
              <a:t>12</a:t>
            </a:fld>
            <a:endParaRPr lang="en-US" altLang="zh-CN">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0A16756-A86D-4FA6-AE6C-D8CF0125250A}" type="slidenum">
              <a:rPr lang="en-US" altLang="zh-CN" smtClean="0">
                <a:solidFill>
                  <a:prstClr val="black"/>
                </a:solidFill>
              </a:rPr>
              <a:pPr/>
              <a:t>13</a:t>
            </a:fld>
            <a:endParaRPr lang="en-US" altLang="zh-CN">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en-US" smtClean="0"/>
              <a:t>At ~ 8 min, the C/C0 reaches the plateau region: indicating that no more TPA is leached out from the sPVA-fCB. </a:t>
            </a:r>
          </a:p>
        </p:txBody>
      </p:sp>
      <p:sp>
        <p:nvSpPr>
          <p:cNvPr id="46084" name="Slide Number Placeholder 3"/>
          <p:cNvSpPr>
            <a:spLocks noGrp="1"/>
          </p:cNvSpPr>
          <p:nvPr>
            <p:ph type="sldNum" sz="quarter" idx="5"/>
          </p:nvPr>
        </p:nvSpPr>
        <p:spPr>
          <a:noFill/>
        </p:spPr>
        <p:txBody>
          <a:bodyPr/>
          <a:lstStyle/>
          <a:p>
            <a:fld id="{E3B92E43-B62B-441A-B269-CF8857B5931D}" type="slidenum">
              <a:rPr lang="en-US" altLang="zh-CN">
                <a:solidFill>
                  <a:prstClr val="black"/>
                </a:solidFill>
              </a:rPr>
              <a:pPr/>
              <a:t>14</a:t>
            </a:fld>
            <a:endParaRPr lang="en-US" altLang="zh-CN">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smtClean="0"/>
          </a:p>
        </p:txBody>
      </p:sp>
      <p:sp>
        <p:nvSpPr>
          <p:cNvPr id="71684" name="Slide Number Placeholder 3"/>
          <p:cNvSpPr>
            <a:spLocks noGrp="1"/>
          </p:cNvSpPr>
          <p:nvPr>
            <p:ph type="sldNum" sz="quarter" idx="5"/>
          </p:nvPr>
        </p:nvSpPr>
        <p:spPr>
          <a:noFill/>
        </p:spPr>
        <p:txBody>
          <a:bodyPr/>
          <a:lstStyle/>
          <a:p>
            <a:fld id="{B01E6309-FFE4-4DE7-A9D7-BB2882382ADE}" type="slidenum">
              <a:rPr lang="en-US" altLang="zh-CN">
                <a:solidFill>
                  <a:prstClr val="black"/>
                </a:solidFill>
                <a:ea typeface="SimSun" pitchFamily="2" charset="-122"/>
              </a:rPr>
              <a:pPr/>
              <a:t>15</a:t>
            </a:fld>
            <a:endParaRPr lang="en-US" altLang="zh-CN">
              <a:solidFill>
                <a:prstClr val="black"/>
              </a:solidFill>
              <a:ea typeface="SimSun"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smtClean="0"/>
          </a:p>
        </p:txBody>
      </p:sp>
      <p:sp>
        <p:nvSpPr>
          <p:cNvPr id="54276" name="Slide Number Placeholder 3"/>
          <p:cNvSpPr>
            <a:spLocks noGrp="1"/>
          </p:cNvSpPr>
          <p:nvPr>
            <p:ph type="sldNum" sz="quarter" idx="5"/>
          </p:nvPr>
        </p:nvSpPr>
        <p:spPr>
          <a:noFill/>
        </p:spPr>
        <p:txBody>
          <a:bodyPr/>
          <a:lstStyle/>
          <a:p>
            <a:fld id="{61119996-EA09-4F72-9901-35B503989FBC}" type="slidenum">
              <a:rPr lang="en-US" altLang="zh-CN">
                <a:solidFill>
                  <a:prstClr val="black"/>
                </a:solidFill>
              </a:rPr>
              <a:pPr/>
              <a:t>16</a:t>
            </a:fld>
            <a:endParaRPr lang="en-US" altLang="zh-CN">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endParaRPr lang="en-US" smtClean="0"/>
          </a:p>
        </p:txBody>
      </p:sp>
      <p:sp>
        <p:nvSpPr>
          <p:cNvPr id="72708" name="Slide Number Placeholder 3"/>
          <p:cNvSpPr>
            <a:spLocks noGrp="1"/>
          </p:cNvSpPr>
          <p:nvPr>
            <p:ph type="sldNum" sz="quarter" idx="5"/>
          </p:nvPr>
        </p:nvSpPr>
        <p:spPr>
          <a:noFill/>
        </p:spPr>
        <p:txBody>
          <a:bodyPr/>
          <a:lstStyle/>
          <a:p>
            <a:fld id="{496B4691-F5F5-4B72-B855-8D2846CA1470}" type="slidenum">
              <a:rPr lang="en-US" altLang="zh-CN">
                <a:solidFill>
                  <a:prstClr val="black"/>
                </a:solidFill>
                <a:ea typeface="SimSun" pitchFamily="2" charset="-122"/>
              </a:rPr>
              <a:pPr/>
              <a:t>17</a:t>
            </a:fld>
            <a:endParaRPr lang="en-US" altLang="zh-CN">
              <a:solidFill>
                <a:prstClr val="black"/>
              </a:solidFill>
              <a:ea typeface="SimSun"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ChangeArrowheads="1"/>
          </p:cNvSpPr>
          <p:nvPr/>
        </p:nvSpPr>
        <p:spPr bwMode="auto">
          <a:xfrm>
            <a:off x="3883296" y="8684298"/>
            <a:ext cx="2973149" cy="458139"/>
          </a:xfrm>
          <a:prstGeom prst="rect">
            <a:avLst/>
          </a:prstGeom>
          <a:noFill/>
          <a:ln w="9525">
            <a:noFill/>
            <a:miter lim="800000"/>
            <a:headEnd/>
            <a:tailEnd/>
          </a:ln>
        </p:spPr>
        <p:txBody>
          <a:bodyPr lIns="90937" tIns="45463" rIns="90937" bIns="45463" anchor="b"/>
          <a:lstStyle/>
          <a:p>
            <a:pPr algn="r" defTabSz="908033" fontAlgn="base">
              <a:spcBef>
                <a:spcPct val="0"/>
              </a:spcBef>
              <a:spcAft>
                <a:spcPct val="0"/>
              </a:spcAft>
            </a:pPr>
            <a:fld id="{BBD65912-8733-4D7A-A71D-3C6311741FB1}" type="slidenum">
              <a:rPr lang="en-US" altLang="zh-CN">
                <a:solidFill>
                  <a:srgbClr val="000000"/>
                </a:solidFill>
              </a:rPr>
              <a:pPr algn="r" defTabSz="908033" fontAlgn="base">
                <a:spcBef>
                  <a:spcPct val="0"/>
                </a:spcBef>
                <a:spcAft>
                  <a:spcPct val="0"/>
                </a:spcAft>
              </a:pPr>
              <a:t>18</a:t>
            </a:fld>
            <a:endParaRPr lang="en-US" altLang="zh-CN" sz="1200" dirty="0">
              <a:solidFill>
                <a:srgbClr val="000000"/>
              </a:solidFill>
              <a:latin typeface="Arial" pitchFamily="34" charset="0"/>
            </a:endParaRPr>
          </a:p>
        </p:txBody>
      </p:sp>
      <p:sp>
        <p:nvSpPr>
          <p:cNvPr id="56323" name="Slide Image Placeholder 2"/>
          <p:cNvSpPr>
            <a:spLocks noGrp="1" noRot="1" noChangeAspect="1" noTextEdit="1"/>
          </p:cNvSpPr>
          <p:nvPr>
            <p:ph type="sldImg"/>
          </p:nvPr>
        </p:nvSpPr>
        <p:spPr>
          <a:xfrm>
            <a:off x="1143000" y="685800"/>
            <a:ext cx="4572000" cy="3429000"/>
          </a:xfrm>
          <a:ln/>
        </p:spPr>
      </p:sp>
      <p:sp>
        <p:nvSpPr>
          <p:cNvPr id="56324" name="Rectangle 3"/>
          <p:cNvSpPr>
            <a:spLocks noGrp="1"/>
          </p:cNvSpPr>
          <p:nvPr>
            <p:ph type="body" sz="quarter" idx="1"/>
          </p:nvPr>
        </p:nvSpPr>
        <p:spPr>
          <a:xfrm>
            <a:off x="913260" y="4343713"/>
            <a:ext cx="5031482" cy="4113862"/>
          </a:xfrm>
          <a:noFill/>
          <a:ln/>
        </p:spPr>
        <p:txBody>
          <a:bodyPr lIns="90937" tIns="45463" rIns="90937" bIns="45463"/>
          <a:lstStyle/>
          <a:p>
            <a:pPr eaLnBrk="1"/>
            <a:endParaRPr lang="en-US" altLang="zh-CN" smtClean="0">
              <a:solidFill>
                <a:srgbClr val="0000CC"/>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A09DEAC-53CC-405C-A36C-2AAD9DDE3D8A}" type="slidenum">
              <a:rPr lang="en-US" altLang="zh-CN">
                <a:solidFill>
                  <a:prstClr val="black"/>
                </a:solidFill>
              </a:rPr>
              <a:pPr/>
              <a:t>19</a:t>
            </a:fld>
            <a:endParaRPr lang="en-US" altLang="zh-CN">
              <a:solidFill>
                <a:prstClr val="black"/>
              </a:solidFill>
            </a:endParaRPr>
          </a:p>
        </p:txBody>
      </p:sp>
      <p:sp>
        <p:nvSpPr>
          <p:cNvPr id="48131"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48132" name="Rectangle 3"/>
          <p:cNvSpPr>
            <a:spLocks noGrp="1" noChangeArrowheads="1"/>
          </p:cNvSpPr>
          <p:nvPr>
            <p:ph type="body" idx="1"/>
          </p:nvPr>
        </p:nvSpPr>
        <p:spPr>
          <a:xfrm>
            <a:off x="914815" y="4343713"/>
            <a:ext cx="5028370" cy="4113862"/>
          </a:xfrm>
          <a:solidFill>
            <a:srgbClr val="FFFFFF"/>
          </a:solidFill>
          <a:ln>
            <a:solidFill>
              <a:srgbClr val="000000"/>
            </a:solidFill>
          </a:ln>
        </p:spPr>
        <p:txBody>
          <a:bodyPr lIns="91431" tIns="45716" rIns="91431" bIns="45716"/>
          <a:lstStyle/>
          <a:p>
            <a:pPr eaLnBrk="1" hangingPunct="1"/>
            <a:endParaRPr lang="en-US" altLang="zh-CN"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281905C2-6648-4BE9-9274-D853204AA7EF}" type="slidenum">
              <a:rPr lang="en-US" altLang="zh-CN">
                <a:solidFill>
                  <a:prstClr val="black"/>
                </a:solidFill>
              </a:rPr>
              <a:pPr/>
              <a:t>20</a:t>
            </a:fld>
            <a:endParaRPr lang="en-US" altLang="zh-CN">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r>
              <a:rPr lang="en-US" altLang="zh-CN" smtClean="0">
                <a:latin typeface="Arial" charset="0"/>
              </a:rPr>
              <a:t>Principle of MPNPS. Ordinary brine is injected due to its low cost. One of the biggest issues with surfactant EOR is the breaking microemulsion after oil recovery, since the microemulsion is thermodynamically stable and it is not easy to break the emulsion. The advantage of MPNPs is that we may be able to break the emulsion using the temperature-responsive solubility of MPNPs in oil phase at high temperature.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r>
              <a:rPr lang="en-US" altLang="zh-CN" dirty="0" smtClean="0">
                <a:latin typeface="Arial" charset="0"/>
              </a:rPr>
              <a:t>This paper describes the basic principles of surfactant flooding for EOR. To form </a:t>
            </a:r>
            <a:r>
              <a:rPr lang="en-US" altLang="zh-CN" dirty="0" err="1" smtClean="0">
                <a:latin typeface="Arial" charset="0"/>
              </a:rPr>
              <a:t>microemulsion</a:t>
            </a:r>
            <a:r>
              <a:rPr lang="en-US" altLang="zh-CN" dirty="0" smtClean="0">
                <a:latin typeface="Arial" charset="0"/>
              </a:rPr>
              <a:t> spontaneously, the interfacial tension should be in the range of 10-4 to 10-2 m/Nm. Delta A is the change in the interfacial area. </a:t>
            </a:r>
            <a:r>
              <a:rPr lang="en-US" altLang="zh-CN" dirty="0" err="1" smtClean="0">
                <a:latin typeface="Arial" charset="0"/>
              </a:rPr>
              <a:t>Microemulsion</a:t>
            </a:r>
            <a:r>
              <a:rPr lang="en-US" altLang="zh-CN" dirty="0" smtClean="0">
                <a:latin typeface="Arial" charset="0"/>
              </a:rPr>
              <a:t>: thermodynamically stable, size of emulsion is &lt;100 nm, and transparent.  </a:t>
            </a:r>
          </a:p>
          <a:p>
            <a:endParaRPr lang="en-US" altLang="zh-CN" dirty="0" smtClean="0">
              <a:latin typeface="Arial" charset="0"/>
            </a:endParaRPr>
          </a:p>
          <a:p>
            <a:r>
              <a:rPr lang="en-US" altLang="zh-CN" dirty="0" smtClean="0">
                <a:latin typeface="Arial" charset="0"/>
              </a:rPr>
              <a:t>Please move the last sentence upward as it might get cut from the screen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83296" y="8685862"/>
            <a:ext cx="2973149" cy="456575"/>
          </a:xfrm>
          <a:prstGeom prst="rect">
            <a:avLst/>
          </a:prstGeom>
          <a:noFill/>
          <a:ln w="9525">
            <a:noFill/>
            <a:miter lim="800000"/>
            <a:headEnd/>
            <a:tailEnd/>
          </a:ln>
        </p:spPr>
        <p:txBody>
          <a:bodyPr lIns="92519" tIns="46259" rIns="92519" bIns="46259" anchor="b"/>
          <a:lstStyle/>
          <a:p>
            <a:pPr algn="r" defTabSz="925196" fontAlgn="base">
              <a:spcBef>
                <a:spcPct val="0"/>
              </a:spcBef>
              <a:spcAft>
                <a:spcPct val="0"/>
              </a:spcAft>
            </a:pPr>
            <a:fld id="{4779A03D-F96C-47C8-B9A3-FD72BC384C1E}" type="slidenum">
              <a:rPr lang="zh-CN" altLang="en-US" sz="1200">
                <a:solidFill>
                  <a:prstClr val="black"/>
                </a:solidFill>
                <a:latin typeface="Arial" charset="0"/>
                <a:cs typeface="Arial" charset="0"/>
              </a:rPr>
              <a:pPr algn="r" defTabSz="925196" fontAlgn="base">
                <a:spcBef>
                  <a:spcPct val="0"/>
                </a:spcBef>
                <a:spcAft>
                  <a:spcPct val="0"/>
                </a:spcAft>
              </a:pPr>
              <a:t>23</a:t>
            </a:fld>
            <a:endParaRPr lang="en-US" altLang="zh-CN" sz="1200" dirty="0">
              <a:solidFill>
                <a:prstClr val="black"/>
              </a:solidFill>
              <a:latin typeface="Arial" charset="0"/>
              <a:cs typeface="Arial" charset="0"/>
            </a:endParaRPr>
          </a:p>
        </p:txBody>
      </p:sp>
      <p:sp>
        <p:nvSpPr>
          <p:cNvPr id="78851" name="Rectangle 2"/>
          <p:cNvSpPr>
            <a:spLocks noGrp="1" noRot="1" noChangeAspect="1" noChangeArrowheads="1" noTextEdit="1"/>
          </p:cNvSpPr>
          <p:nvPr>
            <p:ph type="sldImg"/>
          </p:nvPr>
        </p:nvSpPr>
        <p:spPr>
          <a:xfrm>
            <a:off x="1143000" y="685800"/>
            <a:ext cx="4572000" cy="3429000"/>
          </a:xfrm>
          <a:ln/>
        </p:spPr>
      </p:sp>
      <p:sp>
        <p:nvSpPr>
          <p:cNvPr id="78852" name="Rectangle 3"/>
          <p:cNvSpPr>
            <a:spLocks noGrp="1" noChangeArrowheads="1"/>
          </p:cNvSpPr>
          <p:nvPr>
            <p:ph type="body" idx="1"/>
          </p:nvPr>
        </p:nvSpPr>
        <p:spPr>
          <a:noFill/>
          <a:ln/>
        </p:spPr>
        <p:txBody>
          <a:bodyPr lIns="91431" tIns="45716" rIns="91431" bIns="45716"/>
          <a:lstStyle/>
          <a:p>
            <a:pPr eaLnBrk="1" hangingPunct="1"/>
            <a:endParaRPr lang="zh-CN" altLang="en-US" b="1" u="sng" smtClean="0">
              <a:solidFill>
                <a:srgbClr val="0000FF"/>
              </a:solidFill>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xfrm>
            <a:off x="1146175" y="687388"/>
            <a:ext cx="4567238" cy="3427412"/>
          </a:xfrm>
          <a:ln/>
        </p:spPr>
      </p:sp>
      <p:sp>
        <p:nvSpPr>
          <p:cNvPr id="92163" name="Notes Placeholder 2"/>
          <p:cNvSpPr>
            <a:spLocks noGrp="1"/>
          </p:cNvSpPr>
          <p:nvPr>
            <p:ph type="body" idx="1"/>
          </p:nvPr>
        </p:nvSpPr>
        <p:spPr>
          <a:xfrm>
            <a:off x="686112" y="4343713"/>
            <a:ext cx="5485778" cy="4112298"/>
          </a:xfrm>
          <a:noFill/>
          <a:ln/>
        </p:spPr>
        <p:txBody>
          <a:bodyPr lIns="90780" tIns="45390" rIns="90780" bIns="45390"/>
          <a:lstStyle/>
          <a:p>
            <a:pPr eaLnBrk="1" hangingPunct="1"/>
            <a:r>
              <a:rPr lang="en-US" altLang="zh-CN" smtClean="0">
                <a:latin typeface="Arial" charset="0"/>
              </a:rPr>
              <a:t>Some specific objectives are added here to make this one look like an overview slide for the following ones. </a:t>
            </a:r>
          </a:p>
        </p:txBody>
      </p:sp>
      <p:sp>
        <p:nvSpPr>
          <p:cNvPr id="92164" name="Slide Number Placeholder 3"/>
          <p:cNvSpPr txBox="1">
            <a:spLocks noGrp="1"/>
          </p:cNvSpPr>
          <p:nvPr/>
        </p:nvSpPr>
        <p:spPr bwMode="auto">
          <a:xfrm>
            <a:off x="3884852" y="8685862"/>
            <a:ext cx="2971593" cy="456575"/>
          </a:xfrm>
          <a:prstGeom prst="rect">
            <a:avLst/>
          </a:prstGeom>
          <a:noFill/>
          <a:ln w="9525">
            <a:noFill/>
            <a:miter lim="800000"/>
            <a:headEnd/>
            <a:tailEnd/>
          </a:ln>
        </p:spPr>
        <p:txBody>
          <a:bodyPr lIns="90780" tIns="45390" rIns="90780" bIns="45390" anchor="b"/>
          <a:lstStyle/>
          <a:p>
            <a:pPr algn="r" defTabSz="908033" fontAlgn="base">
              <a:spcBef>
                <a:spcPct val="0"/>
              </a:spcBef>
              <a:spcAft>
                <a:spcPct val="0"/>
              </a:spcAft>
            </a:pPr>
            <a:fld id="{A59C2726-AC3C-440C-9518-155F28191DE9}" type="slidenum">
              <a:rPr lang="en-US" altLang="zh-CN" sz="1200">
                <a:solidFill>
                  <a:prstClr val="black"/>
                </a:solidFill>
                <a:latin typeface="Arial" charset="0"/>
                <a:cs typeface="Arial" charset="0"/>
              </a:rPr>
              <a:pPr algn="r" defTabSz="908033" fontAlgn="base">
                <a:spcBef>
                  <a:spcPct val="0"/>
                </a:spcBef>
                <a:spcAft>
                  <a:spcPct val="0"/>
                </a:spcAft>
              </a:pPr>
              <a:t>24</a:t>
            </a:fld>
            <a:endParaRPr lang="en-US" altLang="zh-CN" sz="1200" dirty="0">
              <a:solidFill>
                <a:prstClr val="black"/>
              </a:solidFill>
              <a:latin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zh-CN" altLang="en-US" smtClean="0">
              <a:latin typeface="Arial" charset="0"/>
            </a:endParaRPr>
          </a:p>
        </p:txBody>
      </p:sp>
      <p:sp>
        <p:nvSpPr>
          <p:cNvPr id="88068" name="Slide Number Placeholder 3"/>
          <p:cNvSpPr>
            <a:spLocks noGrp="1"/>
          </p:cNvSpPr>
          <p:nvPr>
            <p:ph type="sldNum" sz="quarter" idx="5"/>
          </p:nvPr>
        </p:nvSpPr>
        <p:spPr>
          <a:noFill/>
        </p:spPr>
        <p:txBody>
          <a:bodyPr/>
          <a:lstStyle/>
          <a:p>
            <a:fld id="{87A3D731-7B0A-4143-BCF2-B65602B68DCE}" type="slidenum">
              <a:rPr lang="en-US" altLang="zh-CN">
                <a:solidFill>
                  <a:prstClr val="black"/>
                </a:solidFill>
              </a:rPr>
              <a:pPr/>
              <a:t>25</a:t>
            </a:fld>
            <a:endParaRPr lang="en-US" altLang="zh-CN">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r>
              <a:rPr lang="en-US" altLang="zh-CN" smtClean="0">
                <a:latin typeface="Arial" charset="0"/>
              </a:rPr>
              <a:t>The demonstration of amphiphilic NPs was done on 30-40 nm OCB. The melting temperature of this polymer is ~105 C but it can migrate to oil phase at relative lower temperature.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txBox="1">
            <a:spLocks noGrp="1" noChangeArrowheads="1"/>
          </p:cNvSpPr>
          <p:nvPr/>
        </p:nvSpPr>
        <p:spPr bwMode="auto">
          <a:xfrm>
            <a:off x="3884852" y="8685862"/>
            <a:ext cx="2971593" cy="456575"/>
          </a:xfrm>
          <a:prstGeom prst="rect">
            <a:avLst/>
          </a:prstGeom>
          <a:noFill/>
          <a:ln w="9525">
            <a:noFill/>
            <a:miter lim="800000"/>
            <a:headEnd/>
            <a:tailEnd/>
          </a:ln>
        </p:spPr>
        <p:txBody>
          <a:bodyPr lIns="90780" tIns="45390" rIns="90780" bIns="45390" anchor="b"/>
          <a:lstStyle/>
          <a:p>
            <a:pPr algn="r" defTabSz="908033" fontAlgn="base">
              <a:spcBef>
                <a:spcPct val="0"/>
              </a:spcBef>
              <a:spcAft>
                <a:spcPct val="0"/>
              </a:spcAft>
            </a:pPr>
            <a:fld id="{5543C2DC-087B-471E-A76A-858F5E280616}" type="slidenum">
              <a:rPr lang="en-US" altLang="zh-CN" sz="1200">
                <a:solidFill>
                  <a:prstClr val="black"/>
                </a:solidFill>
                <a:latin typeface="Arial" charset="0"/>
                <a:cs typeface="Arial" charset="0"/>
              </a:rPr>
              <a:pPr algn="r" defTabSz="908033" fontAlgn="base">
                <a:spcBef>
                  <a:spcPct val="0"/>
                </a:spcBef>
                <a:spcAft>
                  <a:spcPct val="0"/>
                </a:spcAft>
              </a:pPr>
              <a:t>27</a:t>
            </a:fld>
            <a:endParaRPr lang="en-US" altLang="zh-CN" sz="1200" dirty="0">
              <a:solidFill>
                <a:prstClr val="black"/>
              </a:solidFill>
              <a:latin typeface="Arial" charset="0"/>
              <a:cs typeface="Arial" charset="0"/>
            </a:endParaRPr>
          </a:p>
        </p:txBody>
      </p:sp>
      <p:sp>
        <p:nvSpPr>
          <p:cNvPr id="90115" name="Rectangle 2"/>
          <p:cNvSpPr>
            <a:spLocks noGrp="1" noRot="1" noChangeAspect="1" noChangeArrowheads="1" noTextEdit="1"/>
          </p:cNvSpPr>
          <p:nvPr>
            <p:ph type="sldImg"/>
          </p:nvPr>
        </p:nvSpPr>
        <p:spPr>
          <a:xfrm>
            <a:off x="1143000" y="687388"/>
            <a:ext cx="4572000" cy="3429000"/>
          </a:xfrm>
          <a:solidFill>
            <a:srgbClr val="FFFFFF"/>
          </a:solidFill>
          <a:ln/>
        </p:spPr>
      </p:sp>
      <p:sp>
        <p:nvSpPr>
          <p:cNvPr id="90116" name="Rectangle 3"/>
          <p:cNvSpPr>
            <a:spLocks noGrp="1" noChangeArrowheads="1"/>
          </p:cNvSpPr>
          <p:nvPr>
            <p:ph type="body" idx="1"/>
          </p:nvPr>
        </p:nvSpPr>
        <p:spPr>
          <a:xfrm>
            <a:off x="914815" y="4343713"/>
            <a:ext cx="5028370" cy="4112298"/>
          </a:xfrm>
          <a:solidFill>
            <a:srgbClr val="FFFFFF"/>
          </a:solidFill>
          <a:ln>
            <a:solidFill>
              <a:srgbClr val="000000"/>
            </a:solidFill>
          </a:ln>
        </p:spPr>
        <p:txBody>
          <a:bodyPr lIns="91420" tIns="45710" rIns="91420" bIns="45710"/>
          <a:lstStyle/>
          <a:p>
            <a:pPr eaLnBrk="1" hangingPunct="1"/>
            <a:r>
              <a:rPr lang="en-US" altLang="zh-CN" smtClean="0">
                <a:latin typeface="Arial" charset="0"/>
              </a:rPr>
              <a:t>Only specific oil/water mixture can show very low IFT values, around ~0.001mN/m. We did not have IFT for amphiphilic OCB that can migrate to oil phase at 110 C but we will run it. Gautam got inconsistent value for that one, when he did the measurements. I have bought three spinning drop tubes for IFT measurements and we will continue on this next week.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zh-CN" altLang="en-US" smtClean="0">
              <a:latin typeface="Arial" charset="0"/>
            </a:endParaRPr>
          </a:p>
        </p:txBody>
      </p:sp>
      <p:sp>
        <p:nvSpPr>
          <p:cNvPr id="95236" name="Slide Number Placeholder 3"/>
          <p:cNvSpPr>
            <a:spLocks noGrp="1"/>
          </p:cNvSpPr>
          <p:nvPr>
            <p:ph type="sldNum" sz="quarter" idx="5"/>
          </p:nvPr>
        </p:nvSpPr>
        <p:spPr>
          <a:noFill/>
        </p:spPr>
        <p:txBody>
          <a:bodyPr/>
          <a:lstStyle/>
          <a:p>
            <a:fld id="{46464C34-1B5A-447E-97FA-757D3E53AC25}" type="slidenum">
              <a:rPr lang="en-US" altLang="zh-CN">
                <a:solidFill>
                  <a:prstClr val="black"/>
                </a:solidFill>
              </a:rPr>
              <a:pPr/>
              <a:t>28</a:t>
            </a:fld>
            <a:endParaRPr lang="en-US" altLang="zh-CN">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ChangeArrowheads="1"/>
          </p:cNvSpPr>
          <p:nvPr/>
        </p:nvSpPr>
        <p:spPr bwMode="auto">
          <a:xfrm>
            <a:off x="3883296" y="8684298"/>
            <a:ext cx="2973149" cy="458139"/>
          </a:xfrm>
          <a:prstGeom prst="rect">
            <a:avLst/>
          </a:prstGeom>
          <a:noFill/>
          <a:ln w="9525">
            <a:noFill/>
            <a:miter lim="800000"/>
            <a:headEnd/>
            <a:tailEnd/>
          </a:ln>
        </p:spPr>
        <p:txBody>
          <a:bodyPr lIns="90937" tIns="45463" rIns="90937" bIns="45463" anchor="b"/>
          <a:lstStyle/>
          <a:p>
            <a:pPr algn="r" defTabSz="908033" fontAlgn="base">
              <a:spcBef>
                <a:spcPct val="0"/>
              </a:spcBef>
              <a:spcAft>
                <a:spcPct val="0"/>
              </a:spcAft>
            </a:pPr>
            <a:fld id="{87BD6E0A-6576-4C06-BFB9-CC40409BB1B7}" type="slidenum">
              <a:rPr lang="en-US" altLang="zh-CN">
                <a:solidFill>
                  <a:srgbClr val="000000"/>
                </a:solidFill>
              </a:rPr>
              <a:pPr algn="r" defTabSz="908033" fontAlgn="base">
                <a:spcBef>
                  <a:spcPct val="0"/>
                </a:spcBef>
                <a:spcAft>
                  <a:spcPct val="0"/>
                </a:spcAft>
              </a:pPr>
              <a:t>29</a:t>
            </a:fld>
            <a:endParaRPr lang="en-US" altLang="zh-CN" sz="1200" dirty="0">
              <a:solidFill>
                <a:srgbClr val="000000"/>
              </a:solidFill>
              <a:latin typeface="Arial" pitchFamily="34" charset="0"/>
            </a:endParaRPr>
          </a:p>
        </p:txBody>
      </p:sp>
      <p:sp>
        <p:nvSpPr>
          <p:cNvPr id="75779" name="Slide Image Placeholder 2"/>
          <p:cNvSpPr>
            <a:spLocks noGrp="1" noRot="1" noChangeAspect="1" noTextEdit="1"/>
          </p:cNvSpPr>
          <p:nvPr>
            <p:ph type="sldImg"/>
          </p:nvPr>
        </p:nvSpPr>
        <p:spPr>
          <a:xfrm>
            <a:off x="1143000" y="685800"/>
            <a:ext cx="4572000" cy="3429000"/>
          </a:xfrm>
          <a:ln/>
        </p:spPr>
      </p:sp>
      <p:sp>
        <p:nvSpPr>
          <p:cNvPr id="75780" name="Rectangle 3"/>
          <p:cNvSpPr>
            <a:spLocks noGrp="1"/>
          </p:cNvSpPr>
          <p:nvPr>
            <p:ph type="body" sz="quarter" idx="1"/>
          </p:nvPr>
        </p:nvSpPr>
        <p:spPr>
          <a:xfrm>
            <a:off x="913260" y="4343713"/>
            <a:ext cx="5031482" cy="4113862"/>
          </a:xfrm>
          <a:noFill/>
          <a:ln/>
        </p:spPr>
        <p:txBody>
          <a:bodyPr lIns="90937" tIns="45463" rIns="90937" bIns="45463"/>
          <a:lstStyle/>
          <a:p>
            <a:pPr eaLnBrk="1"/>
            <a:endParaRPr lang="en-US" altLang="zh-CN" smtClean="0">
              <a:solidFill>
                <a:srgbClr val="0000CC"/>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EBAE944-14B1-4814-8B5D-5A227F92D768}"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1214B0-622D-471D-8E6B-1313A7FD781F}"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1214B0-622D-471D-8E6B-1313A7FD781F}"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1214B0-622D-471D-8E6B-1313A7FD781F}"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1214B0-622D-471D-8E6B-1313A7FD781F}"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1214B0-622D-471D-8E6B-1313A7FD781F}" type="datetimeFigureOut">
              <a:rPr lang="en-US" smtClean="0"/>
              <a:pPr/>
              <a:t>5/8/2013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1214B0-622D-471D-8E6B-1313A7FD781F}" type="datetimeFigureOut">
              <a:rPr lang="en-US" smtClean="0"/>
              <a:pPr/>
              <a:t>5/8/2013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1214B0-622D-471D-8E6B-1313A7FD781F}" type="datetimeFigureOut">
              <a:rPr lang="en-US" smtClean="0"/>
              <a:pPr/>
              <a:t>5/8/2013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1214B0-622D-471D-8E6B-1313A7FD781F}"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1214B0-622D-471D-8E6B-1313A7FD781F}"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1214B0-622D-471D-8E6B-1313A7FD781F}"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1214B0-622D-471D-8E6B-1313A7FD781F}"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62BF1-B830-48D1-9AC8-226DC06A9C3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31202" name="Rectangle 2"/>
          <p:cNvSpPr>
            <a:spLocks noGrp="1" noChangeArrowheads="1"/>
          </p:cNvSpPr>
          <p:nvPr>
            <p:ph type="ctrTitle"/>
          </p:nvPr>
        </p:nvSpPr>
        <p:spPr>
          <a:xfrm>
            <a:off x="685800" y="2286000"/>
            <a:ext cx="7772400" cy="1143000"/>
          </a:xfrm>
        </p:spPr>
        <p:txBody>
          <a:bodyPr/>
          <a:lstStyle>
            <a:lvl1pPr>
              <a:defRPr/>
            </a:lvl1pPr>
          </a:lstStyle>
          <a:p>
            <a:r>
              <a:rPr lang="en-US" altLang="zh-CN"/>
              <a:t>Click to edit Master title style</a:t>
            </a:r>
          </a:p>
        </p:txBody>
      </p:sp>
      <p:sp>
        <p:nvSpPr>
          <p:cNvPr id="133120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ltLang="zh-CN"/>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08F5453-FFF1-40AA-A25F-7C69D0D01C2C}"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C7E4AB4-5E66-4342-A326-26C2A4F8E873}"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4A5D94C-2495-419B-B05D-5C02879994A6}"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E95E02A-DB3F-4502-9105-892736418CAA}"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8F1F5D5-2F78-479D-8FCD-05980523AD46}"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083A6C4-1BAE-49E9-9C29-41CE71177C8E}"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C228B92A-F2CE-4730-9389-AB08A45B737D}"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AB15B37-CDDC-4986-AF06-B455125E57F4}"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29F0F4D1-EF98-4AAE-BD5C-FC11AC50B13A}"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73E5EA1-92B1-49CD-9A64-D5F2AA794220}"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AFACE80-2B78-40BD-8A7C-95EADBEF623E}"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ltLang="zh-CN">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ltLang="zh-CN">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E823AED-56ED-4D89-A07D-BA2F8EE90A90}" type="slidenum">
              <a:rPr lang="zh-CN" altLang="en-US">
                <a:solidFill>
                  <a:srgbClr val="000000"/>
                </a:solidFill>
              </a:rPr>
              <a:pPr/>
              <a:t>‹#›</a:t>
            </a:fld>
            <a:endParaRPr lang="en-US" altLang="zh-CN">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31202" name="Rectangle 2"/>
          <p:cNvSpPr>
            <a:spLocks noGrp="1" noChangeArrowheads="1"/>
          </p:cNvSpPr>
          <p:nvPr>
            <p:ph type="ctrTitle"/>
          </p:nvPr>
        </p:nvSpPr>
        <p:spPr>
          <a:xfrm>
            <a:off x="685800" y="2286000"/>
            <a:ext cx="7772400" cy="1143000"/>
          </a:xfrm>
        </p:spPr>
        <p:txBody>
          <a:bodyPr/>
          <a:lstStyle>
            <a:lvl1pPr>
              <a:defRPr/>
            </a:lvl1pPr>
          </a:lstStyle>
          <a:p>
            <a:r>
              <a:rPr lang="en-US" altLang="zh-CN"/>
              <a:t>Click to edit Master title style</a:t>
            </a:r>
          </a:p>
        </p:txBody>
      </p:sp>
      <p:sp>
        <p:nvSpPr>
          <p:cNvPr id="133120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ltLang="zh-CN"/>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A74FF7-ED7A-4018-B9FA-3D728967002A}"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0A688F-DB3B-46C9-9BF0-F5B8FAD03E55}"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CCA90BF-79F2-447D-BA33-64DC4D3302B7}"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34B9E08-17D3-4A15-9AA8-61C54977ACC2}"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88DD40D-B2A5-4D4D-B2C1-D65395321A1F}"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6BA55EE-3EF0-4B68-9DBA-527E69AD3601}"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41997FD-4081-4A7A-942E-D2CF7FCDADD9}"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AD8AE8-6FC5-45AF-9385-70AD1C6EF745}"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A456067-9F93-4C9E-8300-AABA9DE84321}"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013889-685B-4C9B-AA41-4FF26A3A0182}"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5F571D5-6CB7-46C9-8E88-50D9F10C5CF0}"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8CD03ED-B59C-43DB-88A2-65CB903C2BEA}" type="slidenum">
              <a:rPr lang="zh-CN" altLang="en-US">
                <a:solidFill>
                  <a:srgbClr val="000000"/>
                </a:solidFill>
              </a:rPr>
              <a:pPr>
                <a:defRPr/>
              </a:pPr>
              <a:t>‹#›</a:t>
            </a:fld>
            <a:endParaRPr lang="en-US" altLang="zh-CN">
              <a:solidFill>
                <a:srgbClr val="000000"/>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noChangeArrowheads="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800" smtClean="0">
                <a:solidFill>
                  <a:srgbClr val="000000"/>
                </a:solidFill>
                <a:ea typeface="SimSun" pitchFamily="2" charset="-122"/>
              </a:defRPr>
            </a:lvl1pPr>
          </a:lstStyle>
          <a:p>
            <a:pPr algn="ctr" fontAlgn="base">
              <a:spcBef>
                <a:spcPct val="0"/>
              </a:spcBef>
              <a:spcAft>
                <a:spcPct val="5000"/>
              </a:spcAft>
              <a:buClr>
                <a:srgbClr val="FF9900"/>
              </a:buClr>
              <a:buSzPct val="100000"/>
              <a:buFont typeface="Times New Roman" pitchFamily="18" charset="0"/>
              <a:buChar char="─"/>
              <a:defRPr/>
            </a:pPr>
            <a:endParaRPr lang="en-US" altLang="zh-CN"/>
          </a:p>
        </p:txBody>
      </p:sp>
      <p:sp>
        <p:nvSpPr>
          <p:cNvPr id="4" name="Footer Placeholder 3"/>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800" smtClean="0">
                <a:solidFill>
                  <a:srgbClr val="000000"/>
                </a:solidFill>
                <a:ea typeface="SimSun" pitchFamily="2" charset="-122"/>
              </a:defRPr>
            </a:lvl1pPr>
          </a:lstStyle>
          <a:p>
            <a:pPr algn="ctr" fontAlgn="base">
              <a:spcBef>
                <a:spcPct val="0"/>
              </a:spcBef>
              <a:spcAft>
                <a:spcPct val="5000"/>
              </a:spcAft>
              <a:buClr>
                <a:srgbClr val="FF9900"/>
              </a:buClr>
              <a:buSzPct val="100000"/>
              <a:buFont typeface="Times New Roman" pitchFamily="18" charset="0"/>
              <a:buChar char="─"/>
              <a:defRPr/>
            </a:pPr>
            <a:endParaRPr lang="en-US" altLang="zh-CN"/>
          </a:p>
        </p:txBody>
      </p:sp>
      <p:sp>
        <p:nvSpPr>
          <p:cNvPr id="5" name="Slide Number Placeholder 4"/>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800" smtClean="0">
                <a:solidFill>
                  <a:srgbClr val="000000"/>
                </a:solidFill>
                <a:ea typeface="SimSun" pitchFamily="2" charset="-122"/>
              </a:defRPr>
            </a:lvl1pPr>
          </a:lstStyle>
          <a:p>
            <a:pPr algn="ctr" fontAlgn="base">
              <a:spcBef>
                <a:spcPct val="0"/>
              </a:spcBef>
              <a:spcAft>
                <a:spcPct val="5000"/>
              </a:spcAft>
              <a:buClr>
                <a:srgbClr val="FF9900"/>
              </a:buClr>
              <a:buSzPct val="100000"/>
              <a:buFont typeface="Times New Roman" pitchFamily="18" charset="0"/>
              <a:buChar char="─"/>
              <a:defRPr/>
            </a:pPr>
            <a:fld id="{9BDEDA16-9BC0-43C6-874C-D45E5895C39E}" type="slidenum">
              <a:rPr lang="zh-CN" altLang="en-US"/>
              <a:pPr algn="ctr" fontAlgn="base">
                <a:spcBef>
                  <a:spcPct val="0"/>
                </a:spcBef>
                <a:spcAft>
                  <a:spcPct val="5000"/>
                </a:spcAft>
                <a:buClr>
                  <a:srgbClr val="FF9900"/>
                </a:buClr>
                <a:buSzPct val="100000"/>
                <a:buFont typeface="Times New Roman" pitchFamily="18" charset="0"/>
                <a:buChar char="─"/>
                <a:defRPr/>
              </a:pPr>
              <a:t>‹#›</a:t>
            </a:fld>
            <a:endParaRPr lang="en-US" altLang="zh-CN"/>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1411E3D5-2F4F-4397-ADAD-061F8104D66B}" type="datetimeFigureOut">
              <a:rPr lang="en-MY"/>
              <a:pPr>
                <a:defRPr/>
              </a:pPr>
              <a:t>8/5/2013</a:t>
            </a:fld>
            <a:endParaRPr lang="en-MY"/>
          </a:p>
        </p:txBody>
      </p:sp>
      <p:sp>
        <p:nvSpPr>
          <p:cNvPr id="5" name="Footer Placeholder 4"/>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6" name="Slide Number Placeholder 5"/>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867E1B42-029D-4949-B780-6CDDC739A376}" type="slidenum">
              <a:rPr lang="en-MY"/>
              <a:pPr>
                <a:defRPr/>
              </a:pPr>
              <a:t>‹#›</a:t>
            </a:fld>
            <a:endParaRPr lang="en-MY"/>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88B5A7FA-E272-481A-80A7-921A998D6964}" type="datetimeFigureOut">
              <a:rPr lang="en-MY"/>
              <a:pPr>
                <a:defRPr/>
              </a:pPr>
              <a:t>8/5/2013</a:t>
            </a:fld>
            <a:endParaRPr lang="en-MY"/>
          </a:p>
        </p:txBody>
      </p:sp>
      <p:sp>
        <p:nvSpPr>
          <p:cNvPr id="5" name="Footer Placeholder 4"/>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6" name="Slide Number Placeholder 5"/>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CCD7BA36-AFCA-4FF4-9AA0-586D4959239E}" type="slidenum">
              <a:rPr lang="en-MY"/>
              <a:pPr>
                <a:defRPr/>
              </a:pPr>
              <a:t>‹#›</a:t>
            </a:fld>
            <a:endParaRPr lang="en-MY"/>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E7E24228-50EF-4CB2-827C-E78C8C957202}" type="datetimeFigureOut">
              <a:rPr lang="en-MY"/>
              <a:pPr>
                <a:defRPr/>
              </a:pPr>
              <a:t>8/5/2013</a:t>
            </a:fld>
            <a:endParaRPr lang="en-MY"/>
          </a:p>
        </p:txBody>
      </p:sp>
      <p:sp>
        <p:nvSpPr>
          <p:cNvPr id="5" name="Footer Placeholder 4"/>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6" name="Slide Number Placeholder 5"/>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93942A93-E6A2-4096-B863-8BC60CC9F62E}" type="slidenum">
              <a:rPr lang="en-MY"/>
              <a:pPr>
                <a:defRPr/>
              </a:pPr>
              <a:t>‹#›</a:t>
            </a:fld>
            <a:endParaRPr lang="en-MY"/>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6933D7C0-4139-4150-8CE0-CBEE59859CB2}" type="datetimeFigureOut">
              <a:rPr lang="en-MY"/>
              <a:pPr>
                <a:defRPr/>
              </a:pPr>
              <a:t>8/5/2013</a:t>
            </a:fld>
            <a:endParaRPr lang="en-MY"/>
          </a:p>
        </p:txBody>
      </p:sp>
      <p:sp>
        <p:nvSpPr>
          <p:cNvPr id="6" name="Footer Placeholder 5"/>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7" name="Slide Number Placeholder 6"/>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469BF9F1-19B0-4C54-8DF7-FF2C0006EAD2}" type="slidenum">
              <a:rPr lang="en-MY"/>
              <a:pPr>
                <a:defRPr/>
              </a:pPr>
              <a:t>‹#›</a:t>
            </a:fld>
            <a:endParaRPr lang="en-MY"/>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BFE54BA6-2D04-4AD2-8E38-0A1FB9F95535}" type="datetimeFigureOut">
              <a:rPr lang="en-MY"/>
              <a:pPr>
                <a:defRPr/>
              </a:pPr>
              <a:t>8/5/2013</a:t>
            </a:fld>
            <a:endParaRPr lang="en-MY"/>
          </a:p>
        </p:txBody>
      </p:sp>
      <p:sp>
        <p:nvSpPr>
          <p:cNvPr id="8" name="Footer Placeholder 7"/>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9" name="Slide Number Placeholder 8"/>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9B621AEB-B603-49B5-843C-427CFF45F285}" type="slidenum">
              <a:rPr lang="en-MY"/>
              <a:pPr>
                <a:defRPr/>
              </a:pPr>
              <a:t>‹#›</a:t>
            </a:fld>
            <a:endParaRPr lang="en-MY"/>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60CB75EE-BAC5-40DD-AD25-39E6C88AA6DD}" type="datetimeFigureOut">
              <a:rPr lang="en-MY"/>
              <a:pPr>
                <a:defRPr/>
              </a:pPr>
              <a:t>8/5/2013</a:t>
            </a:fld>
            <a:endParaRPr lang="en-MY"/>
          </a:p>
        </p:txBody>
      </p:sp>
      <p:sp>
        <p:nvSpPr>
          <p:cNvPr id="4" name="Footer Placeholder 3"/>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5" name="Slide Number Placeholder 4"/>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EAD8D008-FA73-4D5D-A365-407641D0CE64}" type="slidenum">
              <a:rPr lang="en-MY"/>
              <a:pPr>
                <a:defRPr/>
              </a:pPr>
              <a:t>‹#›</a:t>
            </a:fld>
            <a:endParaRPr lang="en-MY"/>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F2A3D2F0-0F87-4EF9-8265-290D2A62DED2}" type="datetimeFigureOut">
              <a:rPr lang="en-MY"/>
              <a:pPr>
                <a:defRPr/>
              </a:pPr>
              <a:t>8/5/2013</a:t>
            </a:fld>
            <a:endParaRPr lang="en-MY"/>
          </a:p>
        </p:txBody>
      </p:sp>
      <p:sp>
        <p:nvSpPr>
          <p:cNvPr id="3" name="Footer Placeholder 2"/>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4" name="Slide Number Placeholder 3"/>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42B6CD66-09DF-4CD6-9EFE-0EF8DA892385}" type="slidenum">
              <a:rPr lang="en-MY"/>
              <a:pPr>
                <a:defRPr/>
              </a:pPr>
              <a:t>‹#›</a:t>
            </a:fld>
            <a:endParaRPr lang="en-MY"/>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F5CCC363-AF7E-4D06-A452-1CE3D7648457}" type="datetimeFigureOut">
              <a:rPr lang="en-MY"/>
              <a:pPr>
                <a:defRPr/>
              </a:pPr>
              <a:t>8/5/2013</a:t>
            </a:fld>
            <a:endParaRPr lang="en-MY"/>
          </a:p>
        </p:txBody>
      </p:sp>
      <p:sp>
        <p:nvSpPr>
          <p:cNvPr id="6" name="Footer Placeholder 5"/>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7" name="Slide Number Placeholder 6"/>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B2EBCD06-DAD4-423B-9F9D-F693D222AF6E}" type="slidenum">
              <a:rPr lang="en-MY"/>
              <a:pPr>
                <a:defRPr/>
              </a:pPr>
              <a:t>‹#›</a:t>
            </a:fld>
            <a:endParaRPr lang="en-MY"/>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EBFC49AD-A521-4B68-9192-5BBB04F37B48}" type="datetimeFigureOut">
              <a:rPr lang="en-MY"/>
              <a:pPr>
                <a:defRPr/>
              </a:pPr>
              <a:t>8/5/2013</a:t>
            </a:fld>
            <a:endParaRPr lang="en-MY"/>
          </a:p>
        </p:txBody>
      </p:sp>
      <p:sp>
        <p:nvSpPr>
          <p:cNvPr id="6" name="Footer Placeholder 5"/>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7" name="Slide Number Placeholder 6"/>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CEF21444-B20F-4CFD-AF93-51F0D224861B}" type="slidenum">
              <a:rPr lang="en-MY"/>
              <a:pPr>
                <a:defRPr/>
              </a:pPr>
              <a:t>‹#›</a:t>
            </a:fld>
            <a:endParaRPr lang="en-MY"/>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E3854082-A8AA-4C61-ADB3-4783D16F5A35}" type="datetimeFigureOut">
              <a:rPr lang="en-MY"/>
              <a:pPr>
                <a:defRPr/>
              </a:pPr>
              <a:t>8/5/2013</a:t>
            </a:fld>
            <a:endParaRPr lang="en-MY"/>
          </a:p>
        </p:txBody>
      </p:sp>
      <p:sp>
        <p:nvSpPr>
          <p:cNvPr id="5" name="Footer Placeholder 4"/>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6" name="Slide Number Placeholder 5"/>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E00772FA-6CAE-4572-AB79-9D45A06DAF07}" type="slidenum">
              <a:rPr lang="en-MY"/>
              <a:pPr>
                <a:defRPr/>
              </a:pPr>
              <a:t>‹#›</a:t>
            </a:fld>
            <a:endParaRPr lang="en-MY"/>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FCA21E2C-36E6-423E-B729-8EFF27EEA49C}" type="datetimeFigureOut">
              <a:rPr lang="en-MY"/>
              <a:pPr>
                <a:defRPr/>
              </a:pPr>
              <a:t>8/5/2013</a:t>
            </a:fld>
            <a:endParaRPr lang="en-MY"/>
          </a:p>
        </p:txBody>
      </p:sp>
      <p:sp>
        <p:nvSpPr>
          <p:cNvPr id="5" name="Footer Placeholder 4"/>
          <p:cNvSpPr>
            <a:spLocks noGrp="1"/>
          </p:cNvSpPr>
          <p:nvPr>
            <p:ph type="ftr" sz="quarter" idx="11"/>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endParaRPr lang="en-MY"/>
          </a:p>
        </p:txBody>
      </p:sp>
      <p:sp>
        <p:nvSpPr>
          <p:cNvPr id="6" name="Slide Number Placeholder 5"/>
          <p:cNvSpPr>
            <a:spLocks noGrp="1"/>
          </p:cNvSpPr>
          <p:nvPr>
            <p:ph type="sldNum" sz="quarter" idx="12"/>
          </p:nvPr>
        </p:nvSpPr>
        <p:spPr/>
        <p:txBody>
          <a:bodyPr/>
          <a:lstStyle>
            <a:lvl1pPr fontAlgn="base">
              <a:spcBef>
                <a:spcPct val="0"/>
              </a:spcBef>
              <a:spcAft>
                <a:spcPct val="5000"/>
              </a:spcAft>
              <a:buClr>
                <a:srgbClr val="FF9900"/>
              </a:buClr>
              <a:buSzPct val="100000"/>
              <a:buFont typeface="Times New Roman" pitchFamily="18" charset="0"/>
              <a:buChar char="─"/>
              <a:defRPr>
                <a:latin typeface="Arial" charset="0"/>
                <a:ea typeface="Batang" pitchFamily="18" charset="-127"/>
              </a:defRPr>
            </a:lvl1pPr>
          </a:lstStyle>
          <a:p>
            <a:pPr>
              <a:defRPr/>
            </a:pPr>
            <a:fld id="{3A200BA0-6DA9-4ADE-9D04-40A2334426C4}" type="slidenum">
              <a:rPr lang="en-MY"/>
              <a:pPr>
                <a:defRPr/>
              </a:pPr>
              <a:t>‹#›</a:t>
            </a:fld>
            <a:endParaRPr lang="en-MY"/>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990600"/>
            <a:ext cx="3962400" cy="4951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7896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134100" cy="57896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8.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1.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2.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3.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4.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1214B0-622D-471D-8E6B-1313A7FD781F}" type="datetimeFigureOut">
              <a:rPr lang="en-US" smtClean="0"/>
              <a:pPr/>
              <a:t>5/8/2013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462BF1-B830-48D1-9AC8-226DC06A9C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18435"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13700" name="Line 4"/>
          <p:cNvSpPr>
            <a:spLocks noChangeShapeType="1"/>
          </p:cNvSpPr>
          <p:nvPr/>
        </p:nvSpPr>
        <p:spPr bwMode="auto">
          <a:xfrm>
            <a:off x="381000" y="838200"/>
            <a:ext cx="8382000" cy="0"/>
          </a:xfrm>
          <a:prstGeom prst="line">
            <a:avLst/>
          </a:prstGeom>
          <a:noFill/>
          <a:ln w="25400">
            <a:solidFill>
              <a:schemeClr val="tx1"/>
            </a:solidFill>
            <a:round/>
            <a:headEnd/>
            <a:tailEnd/>
          </a:ln>
          <a:effectLst/>
        </p:spPr>
        <p:txBody>
          <a:bodyPr wrap="none" anchor="ctr"/>
          <a:lstStyle/>
          <a:p>
            <a:pP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rtl="0" eaLnBrk="0" fontAlgn="base" hangingPunct="0">
        <a:spcBef>
          <a:spcPct val="0"/>
        </a:spcBef>
        <a:spcAft>
          <a:spcPct val="0"/>
        </a:spcAft>
        <a:defRPr sz="3200">
          <a:solidFill>
            <a:schemeClr val="tx2"/>
          </a:solidFill>
          <a:latin typeface="+mj-lt"/>
          <a:ea typeface="宋体" pitchFamily="2" charset="-122"/>
          <a:cs typeface="+mj-cs"/>
        </a:defRPr>
      </a:lvl1pPr>
      <a:lvl2pPr algn="l" rtl="0" eaLnBrk="0" fontAlgn="base" hangingPunct="0">
        <a:spcBef>
          <a:spcPct val="0"/>
        </a:spcBef>
        <a:spcAft>
          <a:spcPct val="0"/>
        </a:spcAft>
        <a:defRPr sz="3200">
          <a:solidFill>
            <a:schemeClr val="tx2"/>
          </a:solidFill>
          <a:latin typeface="Arial" pitchFamily="34" charset="0"/>
          <a:ea typeface="宋体" pitchFamily="2" charset="-122"/>
        </a:defRPr>
      </a:lvl2pPr>
      <a:lvl3pPr algn="l" rtl="0" eaLnBrk="0" fontAlgn="base" hangingPunct="0">
        <a:spcBef>
          <a:spcPct val="0"/>
        </a:spcBef>
        <a:spcAft>
          <a:spcPct val="0"/>
        </a:spcAft>
        <a:defRPr sz="3200">
          <a:solidFill>
            <a:schemeClr val="tx2"/>
          </a:solidFill>
          <a:latin typeface="Arial" pitchFamily="34" charset="0"/>
          <a:ea typeface="宋体" pitchFamily="2" charset="-122"/>
        </a:defRPr>
      </a:lvl3pPr>
      <a:lvl4pPr algn="l" rtl="0" eaLnBrk="0" fontAlgn="base" hangingPunct="0">
        <a:spcBef>
          <a:spcPct val="0"/>
        </a:spcBef>
        <a:spcAft>
          <a:spcPct val="0"/>
        </a:spcAft>
        <a:defRPr sz="3200">
          <a:solidFill>
            <a:schemeClr val="tx2"/>
          </a:solidFill>
          <a:latin typeface="Arial" pitchFamily="34" charset="0"/>
          <a:ea typeface="宋体" pitchFamily="2" charset="-122"/>
        </a:defRPr>
      </a:lvl4pPr>
      <a:lvl5pPr algn="l" rtl="0" eaLnBrk="0" fontAlgn="base" hangingPunct="0">
        <a:spcBef>
          <a:spcPct val="0"/>
        </a:spcBef>
        <a:spcAft>
          <a:spcPct val="0"/>
        </a:spcAft>
        <a:defRPr sz="3200">
          <a:solidFill>
            <a:schemeClr val="tx2"/>
          </a:solidFill>
          <a:latin typeface="Arial" pitchFamily="34" charset="0"/>
          <a:ea typeface="宋体" pitchFamily="2" charset="-122"/>
        </a:defRPr>
      </a:lvl5pPr>
      <a:lvl6pPr marL="457200" algn="l" rtl="0" fontAlgn="base">
        <a:spcBef>
          <a:spcPct val="0"/>
        </a:spcBef>
        <a:spcAft>
          <a:spcPct val="0"/>
        </a:spcAft>
        <a:defRPr sz="3200">
          <a:solidFill>
            <a:schemeClr val="tx2"/>
          </a:solidFill>
          <a:latin typeface="Arial" pitchFamily="34" charset="0"/>
          <a:ea typeface="SimSun" pitchFamily="2" charset="-122"/>
        </a:defRPr>
      </a:lvl6pPr>
      <a:lvl7pPr marL="914400" algn="l" rtl="0" fontAlgn="base">
        <a:spcBef>
          <a:spcPct val="0"/>
        </a:spcBef>
        <a:spcAft>
          <a:spcPct val="0"/>
        </a:spcAft>
        <a:defRPr sz="3200">
          <a:solidFill>
            <a:schemeClr val="tx2"/>
          </a:solidFill>
          <a:latin typeface="Arial" pitchFamily="34" charset="0"/>
          <a:ea typeface="SimSun" pitchFamily="2" charset="-122"/>
        </a:defRPr>
      </a:lvl7pPr>
      <a:lvl8pPr marL="1371600" algn="l" rtl="0" fontAlgn="base">
        <a:spcBef>
          <a:spcPct val="0"/>
        </a:spcBef>
        <a:spcAft>
          <a:spcPct val="0"/>
        </a:spcAft>
        <a:defRPr sz="3200">
          <a:solidFill>
            <a:schemeClr val="tx2"/>
          </a:solidFill>
          <a:latin typeface="Arial" pitchFamily="34" charset="0"/>
          <a:ea typeface="SimSun" pitchFamily="2" charset="-122"/>
        </a:defRPr>
      </a:lvl8pPr>
      <a:lvl9pPr marL="1828800" algn="l" rtl="0" fontAlgn="base">
        <a:spcBef>
          <a:spcPct val="0"/>
        </a:spcBef>
        <a:spcAft>
          <a:spcPct val="0"/>
        </a:spcAft>
        <a:defRPr sz="3200">
          <a:solidFill>
            <a:schemeClr val="tx2"/>
          </a:solidFill>
          <a:latin typeface="Arial" pitchFamily="34" charset="0"/>
          <a:ea typeface="SimSun"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宋体"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宋体"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宋体"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宋体"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13315"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13700" name="Line 4"/>
          <p:cNvSpPr>
            <a:spLocks noChangeShapeType="1"/>
          </p:cNvSpPr>
          <p:nvPr/>
        </p:nvSpPr>
        <p:spPr bwMode="auto">
          <a:xfrm>
            <a:off x="381000" y="838200"/>
            <a:ext cx="8382000" cy="0"/>
          </a:xfrm>
          <a:prstGeom prst="line">
            <a:avLst/>
          </a:prstGeom>
          <a:noFill/>
          <a:ln w="25400">
            <a:solidFill>
              <a:schemeClr val="tx1"/>
            </a:solidFill>
            <a:round/>
            <a:headEnd/>
            <a:tailEnd/>
          </a:ln>
          <a:effectLst/>
        </p:spPr>
        <p:txBody>
          <a:bodyPr wrap="none" anchor="ctr"/>
          <a:lstStyle/>
          <a:p>
            <a:pPr algn="ct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tx2"/>
          </a:solidFill>
          <a:latin typeface="+mj-lt"/>
          <a:ea typeface="宋体" pitchFamily="2" charset="-122"/>
          <a:cs typeface="+mj-cs"/>
        </a:defRPr>
      </a:lvl1pPr>
      <a:lvl2pPr algn="l" rtl="0" eaLnBrk="0" fontAlgn="base" hangingPunct="0">
        <a:spcBef>
          <a:spcPct val="0"/>
        </a:spcBef>
        <a:spcAft>
          <a:spcPct val="0"/>
        </a:spcAft>
        <a:defRPr sz="3200">
          <a:solidFill>
            <a:schemeClr val="tx2"/>
          </a:solidFill>
          <a:latin typeface="Arial" pitchFamily="34" charset="0"/>
          <a:ea typeface="宋体" pitchFamily="2" charset="-122"/>
        </a:defRPr>
      </a:lvl2pPr>
      <a:lvl3pPr algn="l" rtl="0" eaLnBrk="0" fontAlgn="base" hangingPunct="0">
        <a:spcBef>
          <a:spcPct val="0"/>
        </a:spcBef>
        <a:spcAft>
          <a:spcPct val="0"/>
        </a:spcAft>
        <a:defRPr sz="3200">
          <a:solidFill>
            <a:schemeClr val="tx2"/>
          </a:solidFill>
          <a:latin typeface="Arial" pitchFamily="34" charset="0"/>
          <a:ea typeface="宋体" pitchFamily="2" charset="-122"/>
        </a:defRPr>
      </a:lvl3pPr>
      <a:lvl4pPr algn="l" rtl="0" eaLnBrk="0" fontAlgn="base" hangingPunct="0">
        <a:spcBef>
          <a:spcPct val="0"/>
        </a:spcBef>
        <a:spcAft>
          <a:spcPct val="0"/>
        </a:spcAft>
        <a:defRPr sz="3200">
          <a:solidFill>
            <a:schemeClr val="tx2"/>
          </a:solidFill>
          <a:latin typeface="Arial" pitchFamily="34" charset="0"/>
          <a:ea typeface="宋体" pitchFamily="2" charset="-122"/>
        </a:defRPr>
      </a:lvl4pPr>
      <a:lvl5pPr algn="l" rtl="0" eaLnBrk="0" fontAlgn="base" hangingPunct="0">
        <a:spcBef>
          <a:spcPct val="0"/>
        </a:spcBef>
        <a:spcAft>
          <a:spcPct val="0"/>
        </a:spcAft>
        <a:defRPr sz="3200">
          <a:solidFill>
            <a:schemeClr val="tx2"/>
          </a:solidFill>
          <a:latin typeface="Arial" pitchFamily="34" charset="0"/>
          <a:ea typeface="宋体" pitchFamily="2" charset="-122"/>
        </a:defRPr>
      </a:lvl5pPr>
      <a:lvl6pPr marL="457200" algn="l" rtl="0" fontAlgn="base">
        <a:spcBef>
          <a:spcPct val="0"/>
        </a:spcBef>
        <a:spcAft>
          <a:spcPct val="0"/>
        </a:spcAft>
        <a:defRPr sz="3200">
          <a:solidFill>
            <a:schemeClr val="tx2"/>
          </a:solidFill>
          <a:latin typeface="Arial" pitchFamily="34" charset="0"/>
          <a:ea typeface="SimSun" pitchFamily="2" charset="-122"/>
        </a:defRPr>
      </a:lvl6pPr>
      <a:lvl7pPr marL="914400" algn="l" rtl="0" fontAlgn="base">
        <a:spcBef>
          <a:spcPct val="0"/>
        </a:spcBef>
        <a:spcAft>
          <a:spcPct val="0"/>
        </a:spcAft>
        <a:defRPr sz="3200">
          <a:solidFill>
            <a:schemeClr val="tx2"/>
          </a:solidFill>
          <a:latin typeface="Arial" pitchFamily="34" charset="0"/>
          <a:ea typeface="SimSun" pitchFamily="2" charset="-122"/>
        </a:defRPr>
      </a:lvl7pPr>
      <a:lvl8pPr marL="1371600" algn="l" rtl="0" fontAlgn="base">
        <a:spcBef>
          <a:spcPct val="0"/>
        </a:spcBef>
        <a:spcAft>
          <a:spcPct val="0"/>
        </a:spcAft>
        <a:defRPr sz="3200">
          <a:solidFill>
            <a:schemeClr val="tx2"/>
          </a:solidFill>
          <a:latin typeface="Arial" pitchFamily="34" charset="0"/>
          <a:ea typeface="SimSun" pitchFamily="2" charset="-122"/>
        </a:defRPr>
      </a:lvl8pPr>
      <a:lvl9pPr marL="1828800" algn="l" rtl="0" fontAlgn="base">
        <a:spcBef>
          <a:spcPct val="0"/>
        </a:spcBef>
        <a:spcAft>
          <a:spcPct val="0"/>
        </a:spcAft>
        <a:defRPr sz="3200">
          <a:solidFill>
            <a:schemeClr val="tx2"/>
          </a:solidFill>
          <a:latin typeface="Arial" pitchFamily="34" charset="0"/>
          <a:ea typeface="SimSun"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宋体"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宋体"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宋体"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宋体"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15363"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13700" name="Line 4"/>
          <p:cNvSpPr>
            <a:spLocks noChangeShapeType="1"/>
          </p:cNvSpPr>
          <p:nvPr/>
        </p:nvSpPr>
        <p:spPr bwMode="auto">
          <a:xfrm>
            <a:off x="381000" y="838200"/>
            <a:ext cx="8382000" cy="0"/>
          </a:xfrm>
          <a:prstGeom prst="line">
            <a:avLst/>
          </a:prstGeom>
          <a:noFill/>
          <a:ln w="25400">
            <a:solidFill>
              <a:schemeClr val="tx1"/>
            </a:solidFill>
            <a:round/>
            <a:headEnd/>
            <a:tailEnd/>
          </a:ln>
          <a:effectLst/>
        </p:spPr>
        <p:txBody>
          <a:bodyPr wrap="none" anchor="ctr"/>
          <a:lstStyle/>
          <a:p>
            <a:pPr algn="ct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tx2"/>
          </a:solidFill>
          <a:latin typeface="+mj-lt"/>
          <a:ea typeface="宋体" pitchFamily="2" charset="-122"/>
          <a:cs typeface="+mj-cs"/>
        </a:defRPr>
      </a:lvl1pPr>
      <a:lvl2pPr algn="l" rtl="0" eaLnBrk="0" fontAlgn="base" hangingPunct="0">
        <a:spcBef>
          <a:spcPct val="0"/>
        </a:spcBef>
        <a:spcAft>
          <a:spcPct val="0"/>
        </a:spcAft>
        <a:defRPr sz="3200">
          <a:solidFill>
            <a:schemeClr val="tx2"/>
          </a:solidFill>
          <a:latin typeface="Arial" pitchFamily="34" charset="0"/>
          <a:ea typeface="宋体" pitchFamily="2" charset="-122"/>
        </a:defRPr>
      </a:lvl2pPr>
      <a:lvl3pPr algn="l" rtl="0" eaLnBrk="0" fontAlgn="base" hangingPunct="0">
        <a:spcBef>
          <a:spcPct val="0"/>
        </a:spcBef>
        <a:spcAft>
          <a:spcPct val="0"/>
        </a:spcAft>
        <a:defRPr sz="3200">
          <a:solidFill>
            <a:schemeClr val="tx2"/>
          </a:solidFill>
          <a:latin typeface="Arial" pitchFamily="34" charset="0"/>
          <a:ea typeface="宋体" pitchFamily="2" charset="-122"/>
        </a:defRPr>
      </a:lvl3pPr>
      <a:lvl4pPr algn="l" rtl="0" eaLnBrk="0" fontAlgn="base" hangingPunct="0">
        <a:spcBef>
          <a:spcPct val="0"/>
        </a:spcBef>
        <a:spcAft>
          <a:spcPct val="0"/>
        </a:spcAft>
        <a:defRPr sz="3200">
          <a:solidFill>
            <a:schemeClr val="tx2"/>
          </a:solidFill>
          <a:latin typeface="Arial" pitchFamily="34" charset="0"/>
          <a:ea typeface="宋体" pitchFamily="2" charset="-122"/>
        </a:defRPr>
      </a:lvl4pPr>
      <a:lvl5pPr algn="l" rtl="0" eaLnBrk="0" fontAlgn="base" hangingPunct="0">
        <a:spcBef>
          <a:spcPct val="0"/>
        </a:spcBef>
        <a:spcAft>
          <a:spcPct val="0"/>
        </a:spcAft>
        <a:defRPr sz="3200">
          <a:solidFill>
            <a:schemeClr val="tx2"/>
          </a:solidFill>
          <a:latin typeface="Arial" pitchFamily="34" charset="0"/>
          <a:ea typeface="宋体" pitchFamily="2" charset="-122"/>
        </a:defRPr>
      </a:lvl5pPr>
      <a:lvl6pPr marL="457200" algn="l" rtl="0" fontAlgn="base">
        <a:spcBef>
          <a:spcPct val="0"/>
        </a:spcBef>
        <a:spcAft>
          <a:spcPct val="0"/>
        </a:spcAft>
        <a:defRPr sz="3200">
          <a:solidFill>
            <a:schemeClr val="tx2"/>
          </a:solidFill>
          <a:latin typeface="Arial" pitchFamily="34" charset="0"/>
          <a:ea typeface="宋体" pitchFamily="2" charset="-122"/>
        </a:defRPr>
      </a:lvl6pPr>
      <a:lvl7pPr marL="914400" algn="l" rtl="0" fontAlgn="base">
        <a:spcBef>
          <a:spcPct val="0"/>
        </a:spcBef>
        <a:spcAft>
          <a:spcPct val="0"/>
        </a:spcAft>
        <a:defRPr sz="3200">
          <a:solidFill>
            <a:schemeClr val="tx2"/>
          </a:solidFill>
          <a:latin typeface="Arial" pitchFamily="34" charset="0"/>
          <a:ea typeface="宋体" pitchFamily="2" charset="-122"/>
        </a:defRPr>
      </a:lvl7pPr>
      <a:lvl8pPr marL="1371600" algn="l" rtl="0" fontAlgn="base">
        <a:spcBef>
          <a:spcPct val="0"/>
        </a:spcBef>
        <a:spcAft>
          <a:spcPct val="0"/>
        </a:spcAft>
        <a:defRPr sz="3200">
          <a:solidFill>
            <a:schemeClr val="tx2"/>
          </a:solidFill>
          <a:latin typeface="Arial" pitchFamily="34" charset="0"/>
          <a:ea typeface="宋体" pitchFamily="2" charset="-122"/>
        </a:defRPr>
      </a:lvl8pPr>
      <a:lvl9pPr marL="1828800" algn="l" rtl="0" fontAlgn="base">
        <a:spcBef>
          <a:spcPct val="0"/>
        </a:spcBef>
        <a:spcAft>
          <a:spcPct val="0"/>
        </a:spcAft>
        <a:defRPr sz="3200">
          <a:solidFill>
            <a:schemeClr val="tx2"/>
          </a:solidFill>
          <a:latin typeface="Arial" pitchFamily="34" charset="0"/>
          <a:ea typeface="宋体"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宋体"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宋体"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宋体"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宋体"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33018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buClrTx/>
              <a:buSzTx/>
              <a:buFontTx/>
              <a:buNone/>
              <a:defRPr sz="1400">
                <a:ea typeface="Osaka" pitchFamily="28" charset="-128"/>
              </a:defRPr>
            </a:lvl1pPr>
          </a:lstStyle>
          <a:p>
            <a:pPr fontAlgn="base">
              <a:spcBef>
                <a:spcPct val="0"/>
              </a:spcBef>
            </a:pPr>
            <a:endParaRPr lang="en-US" altLang="zh-CN">
              <a:solidFill>
                <a:srgbClr val="000000"/>
              </a:solidFill>
            </a:endParaRPr>
          </a:p>
        </p:txBody>
      </p:sp>
      <p:sp>
        <p:nvSpPr>
          <p:cNvPr id="13301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Aft>
                <a:spcPct val="0"/>
              </a:spcAft>
              <a:buClrTx/>
              <a:buSzTx/>
              <a:buFontTx/>
              <a:buNone/>
              <a:defRPr sz="1400">
                <a:ea typeface="Osaka" pitchFamily="28" charset="-128"/>
              </a:defRPr>
            </a:lvl1pPr>
          </a:lstStyle>
          <a:p>
            <a:pPr algn="ctr" fontAlgn="base">
              <a:spcBef>
                <a:spcPct val="0"/>
              </a:spcBef>
            </a:pPr>
            <a:endParaRPr lang="en-US" altLang="zh-CN">
              <a:solidFill>
                <a:srgbClr val="000000"/>
              </a:solidFill>
            </a:endParaRPr>
          </a:p>
        </p:txBody>
      </p:sp>
      <p:sp>
        <p:nvSpPr>
          <p:cNvPr id="133018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Aft>
                <a:spcPct val="0"/>
              </a:spcAft>
              <a:buClrTx/>
              <a:buSzTx/>
              <a:buFontTx/>
              <a:buNone/>
              <a:defRPr sz="1400">
                <a:ea typeface="Osaka" pitchFamily="28" charset="-128"/>
              </a:defRPr>
            </a:lvl1pPr>
          </a:lstStyle>
          <a:p>
            <a:pPr fontAlgn="base">
              <a:spcBef>
                <a:spcPct val="0"/>
              </a:spcBef>
            </a:pPr>
            <a:fld id="{9301905A-00AF-4413-8AAD-C416F68D5657}" type="slidenum">
              <a:rPr lang="zh-CN" altLang="en-US">
                <a:solidFill>
                  <a:srgbClr val="000000"/>
                </a:solidFill>
              </a:rPr>
              <a:pPr fontAlgn="base">
                <a:spcBef>
                  <a:spcPct val="0"/>
                </a:spcBef>
              </a:pPr>
              <a:t>‹#›</a:t>
            </a:fld>
            <a:endParaRPr lang="en-US" altLang="zh-CN">
              <a:solidFill>
                <a:srgbClr val="000000"/>
              </a:solidFill>
            </a:endParaRPr>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Osaka" pitchFamily="28" charset="-128"/>
        </a:defRPr>
      </a:lvl2pPr>
      <a:lvl3pPr algn="ctr" rtl="0" eaLnBrk="0" fontAlgn="base" hangingPunct="0">
        <a:spcBef>
          <a:spcPct val="0"/>
        </a:spcBef>
        <a:spcAft>
          <a:spcPct val="0"/>
        </a:spcAft>
        <a:defRPr sz="4400">
          <a:solidFill>
            <a:schemeClr val="tx2"/>
          </a:solidFill>
          <a:latin typeface="Arial" pitchFamily="34" charset="0"/>
          <a:ea typeface="Osaka" pitchFamily="28" charset="-128"/>
        </a:defRPr>
      </a:lvl3pPr>
      <a:lvl4pPr algn="ctr" rtl="0" eaLnBrk="0" fontAlgn="base" hangingPunct="0">
        <a:spcBef>
          <a:spcPct val="0"/>
        </a:spcBef>
        <a:spcAft>
          <a:spcPct val="0"/>
        </a:spcAft>
        <a:defRPr sz="4400">
          <a:solidFill>
            <a:schemeClr val="tx2"/>
          </a:solidFill>
          <a:latin typeface="Arial" pitchFamily="34" charset="0"/>
          <a:ea typeface="Osaka" pitchFamily="28" charset="-128"/>
        </a:defRPr>
      </a:lvl4pPr>
      <a:lvl5pPr algn="ctr" rtl="0" eaLnBrk="0" fontAlgn="base" hangingPunct="0">
        <a:spcBef>
          <a:spcPct val="0"/>
        </a:spcBef>
        <a:spcAft>
          <a:spcPct val="0"/>
        </a:spcAft>
        <a:defRPr sz="4400">
          <a:solidFill>
            <a:schemeClr val="tx2"/>
          </a:solidFill>
          <a:latin typeface="Arial" pitchFamily="34" charset="0"/>
          <a:ea typeface="Osaka" pitchFamily="28" charset="-128"/>
        </a:defRPr>
      </a:lvl5pPr>
      <a:lvl6pPr marL="457200" algn="ctr" rtl="0" fontAlgn="base">
        <a:spcBef>
          <a:spcPct val="0"/>
        </a:spcBef>
        <a:spcAft>
          <a:spcPct val="0"/>
        </a:spcAft>
        <a:defRPr sz="4400">
          <a:solidFill>
            <a:schemeClr val="tx2"/>
          </a:solidFill>
          <a:latin typeface="Arial" pitchFamily="34" charset="0"/>
          <a:ea typeface="Osaka" pitchFamily="28" charset="-128"/>
        </a:defRPr>
      </a:lvl6pPr>
      <a:lvl7pPr marL="914400" algn="ctr" rtl="0" fontAlgn="base">
        <a:spcBef>
          <a:spcPct val="0"/>
        </a:spcBef>
        <a:spcAft>
          <a:spcPct val="0"/>
        </a:spcAft>
        <a:defRPr sz="4400">
          <a:solidFill>
            <a:schemeClr val="tx2"/>
          </a:solidFill>
          <a:latin typeface="Arial" pitchFamily="34" charset="0"/>
          <a:ea typeface="Osaka" pitchFamily="28" charset="-128"/>
        </a:defRPr>
      </a:lvl7pPr>
      <a:lvl8pPr marL="1371600" algn="ctr" rtl="0" fontAlgn="base">
        <a:spcBef>
          <a:spcPct val="0"/>
        </a:spcBef>
        <a:spcAft>
          <a:spcPct val="0"/>
        </a:spcAft>
        <a:defRPr sz="4400">
          <a:solidFill>
            <a:schemeClr val="tx2"/>
          </a:solidFill>
          <a:latin typeface="Arial" pitchFamily="34" charset="0"/>
          <a:ea typeface="Osaka" pitchFamily="28" charset="-128"/>
        </a:defRPr>
      </a:lvl8pPr>
      <a:lvl9pPr marL="1828800" algn="ctr" rtl="0" fontAlgn="base">
        <a:spcBef>
          <a:spcPct val="0"/>
        </a:spcBef>
        <a:spcAft>
          <a:spcPct val="0"/>
        </a:spcAft>
        <a:defRPr sz="4400">
          <a:solidFill>
            <a:schemeClr val="tx2"/>
          </a:solidFill>
          <a:latin typeface="Arial" pitchFamily="34" charset="0"/>
          <a:ea typeface="Osaka" pitchFamily="28"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7171"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61796" name="Line 4"/>
          <p:cNvSpPr>
            <a:spLocks noChangeShapeType="1"/>
          </p:cNvSpPr>
          <p:nvPr userDrawn="1"/>
        </p:nvSpPr>
        <p:spPr bwMode="auto">
          <a:xfrm>
            <a:off x="381000" y="838200"/>
            <a:ext cx="8382000" cy="0"/>
          </a:xfrm>
          <a:prstGeom prst="line">
            <a:avLst/>
          </a:prstGeom>
          <a:noFill/>
          <a:ln w="25400">
            <a:solidFill>
              <a:schemeClr val="tx1"/>
            </a:solidFill>
            <a:round/>
            <a:headEnd/>
            <a:tailEnd/>
          </a:ln>
          <a:effectLst/>
        </p:spPr>
        <p:txBody>
          <a:bodyPr wrap="none" anchor="ctr"/>
          <a:lstStyle/>
          <a:p>
            <a:pPr algn="ct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hdr="0" ftr="0" dt="0"/>
  <p:txStyles>
    <p:titleStyle>
      <a:lvl1pPr algn="l" rtl="0" eaLnBrk="0" fontAlgn="base" hangingPunct="0">
        <a:spcBef>
          <a:spcPct val="0"/>
        </a:spcBef>
        <a:spcAft>
          <a:spcPct val="0"/>
        </a:spcAft>
        <a:defRPr sz="3200">
          <a:solidFill>
            <a:schemeClr val="tx2"/>
          </a:solidFill>
          <a:latin typeface="+mj-lt"/>
          <a:ea typeface="SimSun" pitchFamily="2" charset="-122"/>
          <a:cs typeface="+mj-cs"/>
        </a:defRPr>
      </a:lvl1pPr>
      <a:lvl2pPr algn="l" rtl="0" eaLnBrk="0" fontAlgn="base" hangingPunct="0">
        <a:spcBef>
          <a:spcPct val="0"/>
        </a:spcBef>
        <a:spcAft>
          <a:spcPct val="0"/>
        </a:spcAft>
        <a:defRPr sz="3200">
          <a:solidFill>
            <a:schemeClr val="tx2"/>
          </a:solidFill>
          <a:latin typeface="Arial" pitchFamily="34" charset="0"/>
          <a:ea typeface="SimSun" pitchFamily="2" charset="-122"/>
        </a:defRPr>
      </a:lvl2pPr>
      <a:lvl3pPr algn="l" rtl="0" eaLnBrk="0" fontAlgn="base" hangingPunct="0">
        <a:spcBef>
          <a:spcPct val="0"/>
        </a:spcBef>
        <a:spcAft>
          <a:spcPct val="0"/>
        </a:spcAft>
        <a:defRPr sz="3200">
          <a:solidFill>
            <a:schemeClr val="tx2"/>
          </a:solidFill>
          <a:latin typeface="Arial" pitchFamily="34" charset="0"/>
          <a:ea typeface="SimSun" pitchFamily="2" charset="-122"/>
        </a:defRPr>
      </a:lvl3pPr>
      <a:lvl4pPr algn="l" rtl="0" eaLnBrk="0" fontAlgn="base" hangingPunct="0">
        <a:spcBef>
          <a:spcPct val="0"/>
        </a:spcBef>
        <a:spcAft>
          <a:spcPct val="0"/>
        </a:spcAft>
        <a:defRPr sz="3200">
          <a:solidFill>
            <a:schemeClr val="tx2"/>
          </a:solidFill>
          <a:latin typeface="Arial" pitchFamily="34" charset="0"/>
          <a:ea typeface="SimSun" pitchFamily="2" charset="-122"/>
        </a:defRPr>
      </a:lvl4pPr>
      <a:lvl5pPr algn="l" rtl="0" eaLnBrk="0" fontAlgn="base" hangingPunct="0">
        <a:spcBef>
          <a:spcPct val="0"/>
        </a:spcBef>
        <a:spcAft>
          <a:spcPct val="0"/>
        </a:spcAft>
        <a:defRPr sz="3200">
          <a:solidFill>
            <a:schemeClr val="tx2"/>
          </a:solidFill>
          <a:latin typeface="Arial" pitchFamily="34" charset="0"/>
          <a:ea typeface="SimSun" pitchFamily="2" charset="-122"/>
        </a:defRPr>
      </a:lvl5pPr>
      <a:lvl6pPr marL="457200" algn="l" rtl="0" fontAlgn="base">
        <a:spcBef>
          <a:spcPct val="0"/>
        </a:spcBef>
        <a:spcAft>
          <a:spcPct val="0"/>
        </a:spcAft>
        <a:defRPr sz="3200">
          <a:solidFill>
            <a:schemeClr val="tx2"/>
          </a:solidFill>
          <a:latin typeface="Arial" pitchFamily="34" charset="0"/>
          <a:ea typeface="宋体" pitchFamily="2" charset="-122"/>
        </a:defRPr>
      </a:lvl6pPr>
      <a:lvl7pPr marL="914400" algn="l" rtl="0" fontAlgn="base">
        <a:spcBef>
          <a:spcPct val="0"/>
        </a:spcBef>
        <a:spcAft>
          <a:spcPct val="0"/>
        </a:spcAft>
        <a:defRPr sz="3200">
          <a:solidFill>
            <a:schemeClr val="tx2"/>
          </a:solidFill>
          <a:latin typeface="Arial" pitchFamily="34" charset="0"/>
          <a:ea typeface="宋体" pitchFamily="2" charset="-122"/>
        </a:defRPr>
      </a:lvl7pPr>
      <a:lvl8pPr marL="1371600" algn="l" rtl="0" fontAlgn="base">
        <a:spcBef>
          <a:spcPct val="0"/>
        </a:spcBef>
        <a:spcAft>
          <a:spcPct val="0"/>
        </a:spcAft>
        <a:defRPr sz="3200">
          <a:solidFill>
            <a:schemeClr val="tx2"/>
          </a:solidFill>
          <a:latin typeface="Arial" pitchFamily="34" charset="0"/>
          <a:ea typeface="宋体" pitchFamily="2" charset="-122"/>
        </a:defRPr>
      </a:lvl8pPr>
      <a:lvl9pPr marL="1828800" algn="l" rtl="0" fontAlgn="base">
        <a:spcBef>
          <a:spcPct val="0"/>
        </a:spcBef>
        <a:spcAft>
          <a:spcPct val="0"/>
        </a:spcAft>
        <a:defRPr sz="3200">
          <a:solidFill>
            <a:schemeClr val="tx2"/>
          </a:solidFill>
          <a:latin typeface="Arial" pitchFamily="34" charset="0"/>
          <a:ea typeface="宋体"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SimSun"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SimSun"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SimSun"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SimSun"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SimSun"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433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33018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buClrTx/>
              <a:buSzTx/>
              <a:buFontTx/>
              <a:buNone/>
              <a:defRPr sz="1400" smtClean="0">
                <a:ea typeface="Osaka" pitchFamily="28" charset="-128"/>
              </a:defRPr>
            </a:lvl1pPr>
          </a:lstStyle>
          <a:p>
            <a:pPr fontAlgn="base">
              <a:spcBef>
                <a:spcPct val="0"/>
              </a:spcBef>
              <a:defRPr/>
            </a:pPr>
            <a:endParaRPr lang="en-US" altLang="zh-CN">
              <a:solidFill>
                <a:srgbClr val="000000"/>
              </a:solidFill>
            </a:endParaRPr>
          </a:p>
        </p:txBody>
      </p:sp>
      <p:sp>
        <p:nvSpPr>
          <p:cNvPr id="133018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Aft>
                <a:spcPct val="0"/>
              </a:spcAft>
              <a:buClrTx/>
              <a:buSzTx/>
              <a:buFontTx/>
              <a:buNone/>
              <a:defRPr sz="1400" smtClean="0">
                <a:ea typeface="Osaka" pitchFamily="28" charset="-128"/>
              </a:defRPr>
            </a:lvl1pPr>
          </a:lstStyle>
          <a:p>
            <a:pPr algn="ctr" fontAlgn="base">
              <a:spcBef>
                <a:spcPct val="0"/>
              </a:spcBef>
              <a:defRPr/>
            </a:pPr>
            <a:endParaRPr lang="en-US" altLang="zh-CN">
              <a:solidFill>
                <a:srgbClr val="000000"/>
              </a:solidFill>
            </a:endParaRPr>
          </a:p>
        </p:txBody>
      </p:sp>
      <p:sp>
        <p:nvSpPr>
          <p:cNvPr id="133018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Aft>
                <a:spcPct val="0"/>
              </a:spcAft>
              <a:buClrTx/>
              <a:buSzTx/>
              <a:buFontTx/>
              <a:buNone/>
              <a:defRPr sz="1400" smtClean="0">
                <a:ea typeface="Osaka" pitchFamily="28" charset="-128"/>
              </a:defRPr>
            </a:lvl1pPr>
          </a:lstStyle>
          <a:p>
            <a:pPr fontAlgn="base">
              <a:spcBef>
                <a:spcPct val="0"/>
              </a:spcBef>
              <a:defRPr/>
            </a:pPr>
            <a:fld id="{BD73E217-A5B8-421D-BF69-88B022ED5991}" type="slidenum">
              <a:rPr lang="zh-CN" altLang="en-US">
                <a:solidFill>
                  <a:srgbClr val="000000"/>
                </a:solidFill>
              </a:rPr>
              <a:pPr fontAlgn="base">
                <a:spcBef>
                  <a:spcPct val="0"/>
                </a:spcBef>
                <a:defRPr/>
              </a:pPr>
              <a:t>‹#›</a:t>
            </a:fld>
            <a:endParaRPr lang="en-US" altLang="zh-CN">
              <a:solidFill>
                <a:srgbClr val="000000"/>
              </a:solidFill>
            </a:endParaRPr>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Osaka" pitchFamily="28" charset="-128"/>
        </a:defRPr>
      </a:lvl2pPr>
      <a:lvl3pPr algn="ctr" rtl="0" eaLnBrk="0" fontAlgn="base" hangingPunct="0">
        <a:spcBef>
          <a:spcPct val="0"/>
        </a:spcBef>
        <a:spcAft>
          <a:spcPct val="0"/>
        </a:spcAft>
        <a:defRPr sz="4400">
          <a:solidFill>
            <a:schemeClr val="tx2"/>
          </a:solidFill>
          <a:latin typeface="Arial" pitchFamily="34" charset="0"/>
          <a:ea typeface="Osaka" pitchFamily="28" charset="-128"/>
        </a:defRPr>
      </a:lvl3pPr>
      <a:lvl4pPr algn="ctr" rtl="0" eaLnBrk="0" fontAlgn="base" hangingPunct="0">
        <a:spcBef>
          <a:spcPct val="0"/>
        </a:spcBef>
        <a:spcAft>
          <a:spcPct val="0"/>
        </a:spcAft>
        <a:defRPr sz="4400">
          <a:solidFill>
            <a:schemeClr val="tx2"/>
          </a:solidFill>
          <a:latin typeface="Arial" pitchFamily="34" charset="0"/>
          <a:ea typeface="Osaka" pitchFamily="28" charset="-128"/>
        </a:defRPr>
      </a:lvl4pPr>
      <a:lvl5pPr algn="ctr" rtl="0" eaLnBrk="0" fontAlgn="base" hangingPunct="0">
        <a:spcBef>
          <a:spcPct val="0"/>
        </a:spcBef>
        <a:spcAft>
          <a:spcPct val="0"/>
        </a:spcAft>
        <a:defRPr sz="4400">
          <a:solidFill>
            <a:schemeClr val="tx2"/>
          </a:solidFill>
          <a:latin typeface="Arial" pitchFamily="34" charset="0"/>
          <a:ea typeface="Osaka" pitchFamily="28" charset="-128"/>
        </a:defRPr>
      </a:lvl5pPr>
      <a:lvl6pPr marL="457200" algn="ctr" rtl="0" fontAlgn="base">
        <a:spcBef>
          <a:spcPct val="0"/>
        </a:spcBef>
        <a:spcAft>
          <a:spcPct val="0"/>
        </a:spcAft>
        <a:defRPr sz="4400">
          <a:solidFill>
            <a:schemeClr val="tx2"/>
          </a:solidFill>
          <a:latin typeface="Arial" pitchFamily="34" charset="0"/>
          <a:ea typeface="Osaka" pitchFamily="28" charset="-128"/>
        </a:defRPr>
      </a:lvl6pPr>
      <a:lvl7pPr marL="914400" algn="ctr" rtl="0" fontAlgn="base">
        <a:spcBef>
          <a:spcPct val="0"/>
        </a:spcBef>
        <a:spcAft>
          <a:spcPct val="0"/>
        </a:spcAft>
        <a:defRPr sz="4400">
          <a:solidFill>
            <a:schemeClr val="tx2"/>
          </a:solidFill>
          <a:latin typeface="Arial" pitchFamily="34" charset="0"/>
          <a:ea typeface="Osaka" pitchFamily="28" charset="-128"/>
        </a:defRPr>
      </a:lvl7pPr>
      <a:lvl8pPr marL="1371600" algn="ctr" rtl="0" fontAlgn="base">
        <a:spcBef>
          <a:spcPct val="0"/>
        </a:spcBef>
        <a:spcAft>
          <a:spcPct val="0"/>
        </a:spcAft>
        <a:defRPr sz="4400">
          <a:solidFill>
            <a:schemeClr val="tx2"/>
          </a:solidFill>
          <a:latin typeface="Arial" pitchFamily="34" charset="0"/>
          <a:ea typeface="Osaka" pitchFamily="28" charset="-128"/>
        </a:defRPr>
      </a:lvl8pPr>
      <a:lvl9pPr marL="1828800" algn="ctr" rtl="0" fontAlgn="base">
        <a:spcBef>
          <a:spcPct val="0"/>
        </a:spcBef>
        <a:spcAft>
          <a:spcPct val="0"/>
        </a:spcAft>
        <a:defRPr sz="4400">
          <a:solidFill>
            <a:schemeClr val="tx2"/>
          </a:solidFill>
          <a:latin typeface="Arial" pitchFamily="34" charset="0"/>
          <a:ea typeface="Osaka" pitchFamily="28"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17411"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61796" name="Line 4"/>
          <p:cNvSpPr>
            <a:spLocks noChangeShapeType="1"/>
          </p:cNvSpPr>
          <p:nvPr userDrawn="1"/>
        </p:nvSpPr>
        <p:spPr bwMode="auto">
          <a:xfrm>
            <a:off x="381000" y="838200"/>
            <a:ext cx="8382000" cy="0"/>
          </a:xfrm>
          <a:prstGeom prst="line">
            <a:avLst/>
          </a:prstGeom>
          <a:noFill/>
          <a:ln w="25400">
            <a:solidFill>
              <a:schemeClr val="tx1"/>
            </a:solidFill>
            <a:round/>
            <a:headEnd/>
            <a:tailEnd/>
          </a:ln>
          <a:effectLst/>
        </p:spPr>
        <p:txBody>
          <a:bodyPr wrap="none" anchor="ctr"/>
          <a:lstStyle/>
          <a:p>
            <a:pPr algn="ct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Lst>
  <p:hf hdr="0" ftr="0" dt="0"/>
  <p:txStyles>
    <p:titleStyle>
      <a:lvl1pPr algn="l" rtl="0" eaLnBrk="0" fontAlgn="base" hangingPunct="0">
        <a:spcBef>
          <a:spcPct val="0"/>
        </a:spcBef>
        <a:spcAft>
          <a:spcPct val="0"/>
        </a:spcAft>
        <a:defRPr sz="3200">
          <a:solidFill>
            <a:schemeClr val="tx2"/>
          </a:solidFill>
          <a:latin typeface="+mj-lt"/>
          <a:ea typeface="SimSun" pitchFamily="2" charset="-122"/>
          <a:cs typeface="+mj-cs"/>
        </a:defRPr>
      </a:lvl1pPr>
      <a:lvl2pPr algn="l" rtl="0" eaLnBrk="0" fontAlgn="base" hangingPunct="0">
        <a:spcBef>
          <a:spcPct val="0"/>
        </a:spcBef>
        <a:spcAft>
          <a:spcPct val="0"/>
        </a:spcAft>
        <a:defRPr sz="3200">
          <a:solidFill>
            <a:schemeClr val="tx2"/>
          </a:solidFill>
          <a:latin typeface="Arial" pitchFamily="34" charset="0"/>
          <a:ea typeface="SimSun" pitchFamily="2" charset="-122"/>
        </a:defRPr>
      </a:lvl2pPr>
      <a:lvl3pPr algn="l" rtl="0" eaLnBrk="0" fontAlgn="base" hangingPunct="0">
        <a:spcBef>
          <a:spcPct val="0"/>
        </a:spcBef>
        <a:spcAft>
          <a:spcPct val="0"/>
        </a:spcAft>
        <a:defRPr sz="3200">
          <a:solidFill>
            <a:schemeClr val="tx2"/>
          </a:solidFill>
          <a:latin typeface="Arial" pitchFamily="34" charset="0"/>
          <a:ea typeface="SimSun" pitchFamily="2" charset="-122"/>
        </a:defRPr>
      </a:lvl3pPr>
      <a:lvl4pPr algn="l" rtl="0" eaLnBrk="0" fontAlgn="base" hangingPunct="0">
        <a:spcBef>
          <a:spcPct val="0"/>
        </a:spcBef>
        <a:spcAft>
          <a:spcPct val="0"/>
        </a:spcAft>
        <a:defRPr sz="3200">
          <a:solidFill>
            <a:schemeClr val="tx2"/>
          </a:solidFill>
          <a:latin typeface="Arial" pitchFamily="34" charset="0"/>
          <a:ea typeface="SimSun" pitchFamily="2" charset="-122"/>
        </a:defRPr>
      </a:lvl4pPr>
      <a:lvl5pPr algn="l" rtl="0" eaLnBrk="0" fontAlgn="base" hangingPunct="0">
        <a:spcBef>
          <a:spcPct val="0"/>
        </a:spcBef>
        <a:spcAft>
          <a:spcPct val="0"/>
        </a:spcAft>
        <a:defRPr sz="3200">
          <a:solidFill>
            <a:schemeClr val="tx2"/>
          </a:solidFill>
          <a:latin typeface="Arial" pitchFamily="34" charset="0"/>
          <a:ea typeface="SimSun" pitchFamily="2" charset="-122"/>
        </a:defRPr>
      </a:lvl5pPr>
      <a:lvl6pPr marL="457200" algn="l" rtl="0" fontAlgn="base">
        <a:spcBef>
          <a:spcPct val="0"/>
        </a:spcBef>
        <a:spcAft>
          <a:spcPct val="0"/>
        </a:spcAft>
        <a:defRPr sz="3200">
          <a:solidFill>
            <a:schemeClr val="tx2"/>
          </a:solidFill>
          <a:latin typeface="Arial" pitchFamily="34" charset="0"/>
          <a:ea typeface="宋体" pitchFamily="2" charset="-122"/>
        </a:defRPr>
      </a:lvl6pPr>
      <a:lvl7pPr marL="914400" algn="l" rtl="0" fontAlgn="base">
        <a:spcBef>
          <a:spcPct val="0"/>
        </a:spcBef>
        <a:spcAft>
          <a:spcPct val="0"/>
        </a:spcAft>
        <a:defRPr sz="3200">
          <a:solidFill>
            <a:schemeClr val="tx2"/>
          </a:solidFill>
          <a:latin typeface="Arial" pitchFamily="34" charset="0"/>
          <a:ea typeface="宋体" pitchFamily="2" charset="-122"/>
        </a:defRPr>
      </a:lvl7pPr>
      <a:lvl8pPr marL="1371600" algn="l" rtl="0" fontAlgn="base">
        <a:spcBef>
          <a:spcPct val="0"/>
        </a:spcBef>
        <a:spcAft>
          <a:spcPct val="0"/>
        </a:spcAft>
        <a:defRPr sz="3200">
          <a:solidFill>
            <a:schemeClr val="tx2"/>
          </a:solidFill>
          <a:latin typeface="Arial" pitchFamily="34" charset="0"/>
          <a:ea typeface="宋体" pitchFamily="2" charset="-122"/>
        </a:defRPr>
      </a:lvl8pPr>
      <a:lvl9pPr marL="1828800" algn="l" rtl="0" fontAlgn="base">
        <a:spcBef>
          <a:spcPct val="0"/>
        </a:spcBef>
        <a:spcAft>
          <a:spcPct val="0"/>
        </a:spcAft>
        <a:defRPr sz="3200">
          <a:solidFill>
            <a:schemeClr val="tx2"/>
          </a:solidFill>
          <a:latin typeface="Arial" pitchFamily="34" charset="0"/>
          <a:ea typeface="宋体"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SimSun"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SimSun"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SimSun"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SimSun"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SimSun"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9219"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13700" name="Line 4"/>
          <p:cNvSpPr>
            <a:spLocks noChangeShapeType="1"/>
          </p:cNvSpPr>
          <p:nvPr/>
        </p:nvSpPr>
        <p:spPr bwMode="auto">
          <a:xfrm>
            <a:off x="381000" y="838200"/>
            <a:ext cx="8382000" cy="0"/>
          </a:xfrm>
          <a:prstGeom prst="line">
            <a:avLst/>
          </a:prstGeom>
          <a:noFill/>
          <a:ln w="25400">
            <a:solidFill>
              <a:schemeClr val="tx1"/>
            </a:solidFill>
            <a:round/>
            <a:headEnd/>
            <a:tailEnd/>
          </a:ln>
          <a:effectLst/>
        </p:spPr>
        <p:txBody>
          <a:bodyPr wrap="none" anchor="ctr"/>
          <a:lstStyle/>
          <a:p>
            <a:pPr algn="ct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tx2"/>
          </a:solidFill>
          <a:latin typeface="+mj-lt"/>
          <a:ea typeface="SimSun" pitchFamily="2" charset="-122"/>
          <a:cs typeface="+mj-cs"/>
        </a:defRPr>
      </a:lvl1pPr>
      <a:lvl2pPr algn="l" rtl="0" eaLnBrk="0" fontAlgn="base" hangingPunct="0">
        <a:spcBef>
          <a:spcPct val="0"/>
        </a:spcBef>
        <a:spcAft>
          <a:spcPct val="0"/>
        </a:spcAft>
        <a:defRPr sz="3200">
          <a:solidFill>
            <a:schemeClr val="tx2"/>
          </a:solidFill>
          <a:latin typeface="Arial" pitchFamily="34" charset="0"/>
          <a:ea typeface="SimSun" pitchFamily="2" charset="-122"/>
        </a:defRPr>
      </a:lvl2pPr>
      <a:lvl3pPr algn="l" rtl="0" eaLnBrk="0" fontAlgn="base" hangingPunct="0">
        <a:spcBef>
          <a:spcPct val="0"/>
        </a:spcBef>
        <a:spcAft>
          <a:spcPct val="0"/>
        </a:spcAft>
        <a:defRPr sz="3200">
          <a:solidFill>
            <a:schemeClr val="tx2"/>
          </a:solidFill>
          <a:latin typeface="Arial" pitchFamily="34" charset="0"/>
          <a:ea typeface="SimSun" pitchFamily="2" charset="-122"/>
        </a:defRPr>
      </a:lvl3pPr>
      <a:lvl4pPr algn="l" rtl="0" eaLnBrk="0" fontAlgn="base" hangingPunct="0">
        <a:spcBef>
          <a:spcPct val="0"/>
        </a:spcBef>
        <a:spcAft>
          <a:spcPct val="0"/>
        </a:spcAft>
        <a:defRPr sz="3200">
          <a:solidFill>
            <a:schemeClr val="tx2"/>
          </a:solidFill>
          <a:latin typeface="Arial" pitchFamily="34" charset="0"/>
          <a:ea typeface="SimSun" pitchFamily="2" charset="-122"/>
        </a:defRPr>
      </a:lvl4pPr>
      <a:lvl5pPr algn="l" rtl="0" eaLnBrk="0" fontAlgn="base" hangingPunct="0">
        <a:spcBef>
          <a:spcPct val="0"/>
        </a:spcBef>
        <a:spcAft>
          <a:spcPct val="0"/>
        </a:spcAft>
        <a:defRPr sz="3200">
          <a:solidFill>
            <a:schemeClr val="tx2"/>
          </a:solidFill>
          <a:latin typeface="Arial" pitchFamily="34" charset="0"/>
          <a:ea typeface="SimSun" pitchFamily="2" charset="-122"/>
        </a:defRPr>
      </a:lvl5pPr>
      <a:lvl6pPr marL="457200" algn="l" rtl="0" fontAlgn="base">
        <a:spcBef>
          <a:spcPct val="0"/>
        </a:spcBef>
        <a:spcAft>
          <a:spcPct val="0"/>
        </a:spcAft>
        <a:defRPr sz="3200">
          <a:solidFill>
            <a:schemeClr val="tx2"/>
          </a:solidFill>
          <a:latin typeface="Arial" pitchFamily="34" charset="0"/>
          <a:ea typeface="SimSun" pitchFamily="2" charset="-122"/>
        </a:defRPr>
      </a:lvl6pPr>
      <a:lvl7pPr marL="914400" algn="l" rtl="0" fontAlgn="base">
        <a:spcBef>
          <a:spcPct val="0"/>
        </a:spcBef>
        <a:spcAft>
          <a:spcPct val="0"/>
        </a:spcAft>
        <a:defRPr sz="3200">
          <a:solidFill>
            <a:schemeClr val="tx2"/>
          </a:solidFill>
          <a:latin typeface="Arial" pitchFamily="34" charset="0"/>
          <a:ea typeface="SimSun" pitchFamily="2" charset="-122"/>
        </a:defRPr>
      </a:lvl7pPr>
      <a:lvl8pPr marL="1371600" algn="l" rtl="0" fontAlgn="base">
        <a:spcBef>
          <a:spcPct val="0"/>
        </a:spcBef>
        <a:spcAft>
          <a:spcPct val="0"/>
        </a:spcAft>
        <a:defRPr sz="3200">
          <a:solidFill>
            <a:schemeClr val="tx2"/>
          </a:solidFill>
          <a:latin typeface="Arial" pitchFamily="34" charset="0"/>
          <a:ea typeface="SimSun" pitchFamily="2" charset="-122"/>
        </a:defRPr>
      </a:lvl8pPr>
      <a:lvl9pPr marL="1828800" algn="l" rtl="0" fontAlgn="base">
        <a:spcBef>
          <a:spcPct val="0"/>
        </a:spcBef>
        <a:spcAft>
          <a:spcPct val="0"/>
        </a:spcAft>
        <a:defRPr sz="3200">
          <a:solidFill>
            <a:schemeClr val="tx2"/>
          </a:solidFill>
          <a:latin typeface="Arial" pitchFamily="34" charset="0"/>
          <a:ea typeface="SimSun"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SimSun"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SimSun"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SimSun"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SimSun"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SimSun"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16387"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13700" name="Line 4"/>
          <p:cNvSpPr>
            <a:spLocks noChangeShapeType="1"/>
          </p:cNvSpPr>
          <p:nvPr/>
        </p:nvSpPr>
        <p:spPr bwMode="auto">
          <a:xfrm>
            <a:off x="381000" y="838200"/>
            <a:ext cx="8382000" cy="0"/>
          </a:xfrm>
          <a:prstGeom prst="line">
            <a:avLst/>
          </a:prstGeom>
          <a:noFill/>
          <a:ln w="25400">
            <a:solidFill>
              <a:schemeClr val="tx1"/>
            </a:solidFill>
            <a:round/>
            <a:headEnd/>
            <a:tailEnd/>
          </a:ln>
          <a:effectLst/>
        </p:spPr>
        <p:txBody>
          <a:bodyPr wrap="none" anchor="ctr"/>
          <a:lstStyle/>
          <a:p>
            <a:pPr algn="ct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tx2"/>
          </a:solidFill>
          <a:latin typeface="+mj-lt"/>
          <a:ea typeface="SimSun" pitchFamily="2" charset="-122"/>
          <a:cs typeface="+mj-cs"/>
        </a:defRPr>
      </a:lvl1pPr>
      <a:lvl2pPr algn="l" rtl="0" eaLnBrk="0" fontAlgn="base" hangingPunct="0">
        <a:spcBef>
          <a:spcPct val="0"/>
        </a:spcBef>
        <a:spcAft>
          <a:spcPct val="0"/>
        </a:spcAft>
        <a:defRPr sz="3200">
          <a:solidFill>
            <a:schemeClr val="tx2"/>
          </a:solidFill>
          <a:latin typeface="Arial" pitchFamily="34" charset="0"/>
          <a:ea typeface="SimSun" pitchFamily="2" charset="-122"/>
        </a:defRPr>
      </a:lvl2pPr>
      <a:lvl3pPr algn="l" rtl="0" eaLnBrk="0" fontAlgn="base" hangingPunct="0">
        <a:spcBef>
          <a:spcPct val="0"/>
        </a:spcBef>
        <a:spcAft>
          <a:spcPct val="0"/>
        </a:spcAft>
        <a:defRPr sz="3200">
          <a:solidFill>
            <a:schemeClr val="tx2"/>
          </a:solidFill>
          <a:latin typeface="Arial" pitchFamily="34" charset="0"/>
          <a:ea typeface="SimSun" pitchFamily="2" charset="-122"/>
        </a:defRPr>
      </a:lvl3pPr>
      <a:lvl4pPr algn="l" rtl="0" eaLnBrk="0" fontAlgn="base" hangingPunct="0">
        <a:spcBef>
          <a:spcPct val="0"/>
        </a:spcBef>
        <a:spcAft>
          <a:spcPct val="0"/>
        </a:spcAft>
        <a:defRPr sz="3200">
          <a:solidFill>
            <a:schemeClr val="tx2"/>
          </a:solidFill>
          <a:latin typeface="Arial" pitchFamily="34" charset="0"/>
          <a:ea typeface="SimSun" pitchFamily="2" charset="-122"/>
        </a:defRPr>
      </a:lvl4pPr>
      <a:lvl5pPr algn="l" rtl="0" eaLnBrk="0" fontAlgn="base" hangingPunct="0">
        <a:spcBef>
          <a:spcPct val="0"/>
        </a:spcBef>
        <a:spcAft>
          <a:spcPct val="0"/>
        </a:spcAft>
        <a:defRPr sz="3200">
          <a:solidFill>
            <a:schemeClr val="tx2"/>
          </a:solidFill>
          <a:latin typeface="Arial" pitchFamily="34" charset="0"/>
          <a:ea typeface="SimSun" pitchFamily="2" charset="-122"/>
        </a:defRPr>
      </a:lvl5pPr>
      <a:lvl6pPr marL="457200" algn="l" rtl="0" fontAlgn="base">
        <a:spcBef>
          <a:spcPct val="0"/>
        </a:spcBef>
        <a:spcAft>
          <a:spcPct val="0"/>
        </a:spcAft>
        <a:defRPr sz="3200">
          <a:solidFill>
            <a:schemeClr val="tx2"/>
          </a:solidFill>
          <a:latin typeface="Arial" pitchFamily="34" charset="0"/>
          <a:ea typeface="宋体" pitchFamily="2" charset="-122"/>
        </a:defRPr>
      </a:lvl6pPr>
      <a:lvl7pPr marL="914400" algn="l" rtl="0" fontAlgn="base">
        <a:spcBef>
          <a:spcPct val="0"/>
        </a:spcBef>
        <a:spcAft>
          <a:spcPct val="0"/>
        </a:spcAft>
        <a:defRPr sz="3200">
          <a:solidFill>
            <a:schemeClr val="tx2"/>
          </a:solidFill>
          <a:latin typeface="Arial" pitchFamily="34" charset="0"/>
          <a:ea typeface="宋体" pitchFamily="2" charset="-122"/>
        </a:defRPr>
      </a:lvl7pPr>
      <a:lvl8pPr marL="1371600" algn="l" rtl="0" fontAlgn="base">
        <a:spcBef>
          <a:spcPct val="0"/>
        </a:spcBef>
        <a:spcAft>
          <a:spcPct val="0"/>
        </a:spcAft>
        <a:defRPr sz="3200">
          <a:solidFill>
            <a:schemeClr val="tx2"/>
          </a:solidFill>
          <a:latin typeface="Arial" pitchFamily="34" charset="0"/>
          <a:ea typeface="宋体" pitchFamily="2" charset="-122"/>
        </a:defRPr>
      </a:lvl8pPr>
      <a:lvl9pPr marL="1828800" algn="l" rtl="0" fontAlgn="base">
        <a:spcBef>
          <a:spcPct val="0"/>
        </a:spcBef>
        <a:spcAft>
          <a:spcPct val="0"/>
        </a:spcAft>
        <a:defRPr sz="3200">
          <a:solidFill>
            <a:schemeClr val="tx2"/>
          </a:solidFill>
          <a:latin typeface="Arial" pitchFamily="34" charset="0"/>
          <a:ea typeface="宋体"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SimSun"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SimSun"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SimSun"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SimSun"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SimSun"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16387"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61796" name="Line 4"/>
          <p:cNvSpPr>
            <a:spLocks noChangeShapeType="1"/>
          </p:cNvSpPr>
          <p:nvPr userDrawn="1"/>
        </p:nvSpPr>
        <p:spPr bwMode="auto">
          <a:xfrm>
            <a:off x="381000" y="838200"/>
            <a:ext cx="8382000" cy="0"/>
          </a:xfrm>
          <a:prstGeom prst="line">
            <a:avLst/>
          </a:prstGeom>
          <a:noFill/>
          <a:ln w="25400">
            <a:solidFill>
              <a:schemeClr val="tx1"/>
            </a:solidFill>
            <a:round/>
            <a:headEnd/>
            <a:tailEnd/>
          </a:ln>
          <a:effectLst/>
        </p:spPr>
        <p:txBody>
          <a:bodyPr wrap="none" anchor="ctr"/>
          <a:lstStyle/>
          <a:p>
            <a:pPr algn="ct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hf hdr="0" ftr="0" dt="0"/>
  <p:txStyles>
    <p:titleStyle>
      <a:lvl1pPr algn="l" rtl="0" eaLnBrk="0" fontAlgn="base" hangingPunct="0">
        <a:spcBef>
          <a:spcPct val="0"/>
        </a:spcBef>
        <a:spcAft>
          <a:spcPct val="0"/>
        </a:spcAft>
        <a:defRPr sz="3200">
          <a:solidFill>
            <a:schemeClr val="tx2"/>
          </a:solidFill>
          <a:latin typeface="+mj-lt"/>
          <a:ea typeface="SimSun" pitchFamily="2" charset="-122"/>
          <a:cs typeface="+mj-cs"/>
        </a:defRPr>
      </a:lvl1pPr>
      <a:lvl2pPr algn="l" rtl="0" eaLnBrk="0" fontAlgn="base" hangingPunct="0">
        <a:spcBef>
          <a:spcPct val="0"/>
        </a:spcBef>
        <a:spcAft>
          <a:spcPct val="0"/>
        </a:spcAft>
        <a:defRPr sz="3200">
          <a:solidFill>
            <a:schemeClr val="tx2"/>
          </a:solidFill>
          <a:latin typeface="Arial" pitchFamily="34" charset="0"/>
          <a:ea typeface="SimSun" pitchFamily="2" charset="-122"/>
        </a:defRPr>
      </a:lvl2pPr>
      <a:lvl3pPr algn="l" rtl="0" eaLnBrk="0" fontAlgn="base" hangingPunct="0">
        <a:spcBef>
          <a:spcPct val="0"/>
        </a:spcBef>
        <a:spcAft>
          <a:spcPct val="0"/>
        </a:spcAft>
        <a:defRPr sz="3200">
          <a:solidFill>
            <a:schemeClr val="tx2"/>
          </a:solidFill>
          <a:latin typeface="Arial" pitchFamily="34" charset="0"/>
          <a:ea typeface="SimSun" pitchFamily="2" charset="-122"/>
        </a:defRPr>
      </a:lvl3pPr>
      <a:lvl4pPr algn="l" rtl="0" eaLnBrk="0" fontAlgn="base" hangingPunct="0">
        <a:spcBef>
          <a:spcPct val="0"/>
        </a:spcBef>
        <a:spcAft>
          <a:spcPct val="0"/>
        </a:spcAft>
        <a:defRPr sz="3200">
          <a:solidFill>
            <a:schemeClr val="tx2"/>
          </a:solidFill>
          <a:latin typeface="Arial" pitchFamily="34" charset="0"/>
          <a:ea typeface="SimSun" pitchFamily="2" charset="-122"/>
        </a:defRPr>
      </a:lvl4pPr>
      <a:lvl5pPr algn="l" rtl="0" eaLnBrk="0" fontAlgn="base" hangingPunct="0">
        <a:spcBef>
          <a:spcPct val="0"/>
        </a:spcBef>
        <a:spcAft>
          <a:spcPct val="0"/>
        </a:spcAft>
        <a:defRPr sz="3200">
          <a:solidFill>
            <a:schemeClr val="tx2"/>
          </a:solidFill>
          <a:latin typeface="Arial" pitchFamily="34" charset="0"/>
          <a:ea typeface="SimSun" pitchFamily="2" charset="-122"/>
        </a:defRPr>
      </a:lvl5pPr>
      <a:lvl6pPr marL="457200" algn="l" rtl="0" fontAlgn="base">
        <a:spcBef>
          <a:spcPct val="0"/>
        </a:spcBef>
        <a:spcAft>
          <a:spcPct val="0"/>
        </a:spcAft>
        <a:defRPr sz="3200">
          <a:solidFill>
            <a:schemeClr val="tx2"/>
          </a:solidFill>
          <a:latin typeface="Arial" pitchFamily="34" charset="0"/>
          <a:ea typeface="宋体" pitchFamily="2" charset="-122"/>
        </a:defRPr>
      </a:lvl6pPr>
      <a:lvl7pPr marL="914400" algn="l" rtl="0" fontAlgn="base">
        <a:spcBef>
          <a:spcPct val="0"/>
        </a:spcBef>
        <a:spcAft>
          <a:spcPct val="0"/>
        </a:spcAft>
        <a:defRPr sz="3200">
          <a:solidFill>
            <a:schemeClr val="tx2"/>
          </a:solidFill>
          <a:latin typeface="Arial" pitchFamily="34" charset="0"/>
          <a:ea typeface="宋体" pitchFamily="2" charset="-122"/>
        </a:defRPr>
      </a:lvl7pPr>
      <a:lvl8pPr marL="1371600" algn="l" rtl="0" fontAlgn="base">
        <a:spcBef>
          <a:spcPct val="0"/>
        </a:spcBef>
        <a:spcAft>
          <a:spcPct val="0"/>
        </a:spcAft>
        <a:defRPr sz="3200">
          <a:solidFill>
            <a:schemeClr val="tx2"/>
          </a:solidFill>
          <a:latin typeface="Arial" pitchFamily="34" charset="0"/>
          <a:ea typeface="宋体" pitchFamily="2" charset="-122"/>
        </a:defRPr>
      </a:lvl8pPr>
      <a:lvl9pPr marL="1828800" algn="l" rtl="0" fontAlgn="base">
        <a:spcBef>
          <a:spcPct val="0"/>
        </a:spcBef>
        <a:spcAft>
          <a:spcPct val="0"/>
        </a:spcAft>
        <a:defRPr sz="3200">
          <a:solidFill>
            <a:schemeClr val="tx2"/>
          </a:solidFill>
          <a:latin typeface="Arial" pitchFamily="34" charset="0"/>
          <a:ea typeface="宋体"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SimSun"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SimSun"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SimSun"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SimSun"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SimSun"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9219"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13700" name="Line 4"/>
          <p:cNvSpPr>
            <a:spLocks noChangeShapeType="1"/>
          </p:cNvSpPr>
          <p:nvPr/>
        </p:nvSpPr>
        <p:spPr bwMode="auto">
          <a:xfrm>
            <a:off x="381000" y="838200"/>
            <a:ext cx="8382000" cy="0"/>
          </a:xfrm>
          <a:prstGeom prst="line">
            <a:avLst/>
          </a:prstGeom>
          <a:noFill/>
          <a:ln w="25400">
            <a:solidFill>
              <a:schemeClr val="tx1"/>
            </a:solidFill>
            <a:round/>
            <a:headEnd/>
            <a:tailEnd/>
          </a:ln>
          <a:effectLst/>
        </p:spPr>
        <p:txBody>
          <a:bodyPr wrap="none" anchor="ctr"/>
          <a:lstStyle/>
          <a:p>
            <a:pPr algn="ct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tx2"/>
          </a:solidFill>
          <a:latin typeface="+mj-lt"/>
          <a:ea typeface="SimSun" pitchFamily="2" charset="-122"/>
          <a:cs typeface="+mj-cs"/>
        </a:defRPr>
      </a:lvl1pPr>
      <a:lvl2pPr algn="l" rtl="0" eaLnBrk="0" fontAlgn="base" hangingPunct="0">
        <a:spcBef>
          <a:spcPct val="0"/>
        </a:spcBef>
        <a:spcAft>
          <a:spcPct val="0"/>
        </a:spcAft>
        <a:defRPr sz="3200">
          <a:solidFill>
            <a:schemeClr val="tx2"/>
          </a:solidFill>
          <a:latin typeface="Arial" pitchFamily="34" charset="0"/>
          <a:ea typeface="SimSun" pitchFamily="2" charset="-122"/>
        </a:defRPr>
      </a:lvl2pPr>
      <a:lvl3pPr algn="l" rtl="0" eaLnBrk="0" fontAlgn="base" hangingPunct="0">
        <a:spcBef>
          <a:spcPct val="0"/>
        </a:spcBef>
        <a:spcAft>
          <a:spcPct val="0"/>
        </a:spcAft>
        <a:defRPr sz="3200">
          <a:solidFill>
            <a:schemeClr val="tx2"/>
          </a:solidFill>
          <a:latin typeface="Arial" pitchFamily="34" charset="0"/>
          <a:ea typeface="SimSun" pitchFamily="2" charset="-122"/>
        </a:defRPr>
      </a:lvl3pPr>
      <a:lvl4pPr algn="l" rtl="0" eaLnBrk="0" fontAlgn="base" hangingPunct="0">
        <a:spcBef>
          <a:spcPct val="0"/>
        </a:spcBef>
        <a:spcAft>
          <a:spcPct val="0"/>
        </a:spcAft>
        <a:defRPr sz="3200">
          <a:solidFill>
            <a:schemeClr val="tx2"/>
          </a:solidFill>
          <a:latin typeface="Arial" pitchFamily="34" charset="0"/>
          <a:ea typeface="SimSun" pitchFamily="2" charset="-122"/>
        </a:defRPr>
      </a:lvl4pPr>
      <a:lvl5pPr algn="l" rtl="0" eaLnBrk="0" fontAlgn="base" hangingPunct="0">
        <a:spcBef>
          <a:spcPct val="0"/>
        </a:spcBef>
        <a:spcAft>
          <a:spcPct val="0"/>
        </a:spcAft>
        <a:defRPr sz="3200">
          <a:solidFill>
            <a:schemeClr val="tx2"/>
          </a:solidFill>
          <a:latin typeface="Arial" pitchFamily="34" charset="0"/>
          <a:ea typeface="SimSun" pitchFamily="2" charset="-122"/>
        </a:defRPr>
      </a:lvl5pPr>
      <a:lvl6pPr marL="457200" algn="l" rtl="0" fontAlgn="base">
        <a:spcBef>
          <a:spcPct val="0"/>
        </a:spcBef>
        <a:spcAft>
          <a:spcPct val="0"/>
        </a:spcAft>
        <a:defRPr sz="3200">
          <a:solidFill>
            <a:schemeClr val="tx2"/>
          </a:solidFill>
          <a:latin typeface="Arial" pitchFamily="34" charset="0"/>
          <a:ea typeface="SimSun" pitchFamily="2" charset="-122"/>
        </a:defRPr>
      </a:lvl6pPr>
      <a:lvl7pPr marL="914400" algn="l" rtl="0" fontAlgn="base">
        <a:spcBef>
          <a:spcPct val="0"/>
        </a:spcBef>
        <a:spcAft>
          <a:spcPct val="0"/>
        </a:spcAft>
        <a:defRPr sz="3200">
          <a:solidFill>
            <a:schemeClr val="tx2"/>
          </a:solidFill>
          <a:latin typeface="Arial" pitchFamily="34" charset="0"/>
          <a:ea typeface="SimSun" pitchFamily="2" charset="-122"/>
        </a:defRPr>
      </a:lvl7pPr>
      <a:lvl8pPr marL="1371600" algn="l" rtl="0" fontAlgn="base">
        <a:spcBef>
          <a:spcPct val="0"/>
        </a:spcBef>
        <a:spcAft>
          <a:spcPct val="0"/>
        </a:spcAft>
        <a:defRPr sz="3200">
          <a:solidFill>
            <a:schemeClr val="tx2"/>
          </a:solidFill>
          <a:latin typeface="Arial" pitchFamily="34" charset="0"/>
          <a:ea typeface="SimSun" pitchFamily="2" charset="-122"/>
        </a:defRPr>
      </a:lvl8pPr>
      <a:lvl9pPr marL="1828800" algn="l" rtl="0" fontAlgn="base">
        <a:spcBef>
          <a:spcPct val="0"/>
        </a:spcBef>
        <a:spcAft>
          <a:spcPct val="0"/>
        </a:spcAft>
        <a:defRPr sz="3200">
          <a:solidFill>
            <a:schemeClr val="tx2"/>
          </a:solidFill>
          <a:latin typeface="Arial" pitchFamily="34" charset="0"/>
          <a:ea typeface="SimSun"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SimSun"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SimSun"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SimSun"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SimSun"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SimSun"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MY" smtClean="0"/>
          </a:p>
        </p:txBody>
      </p:sp>
      <p:sp>
        <p:nvSpPr>
          <p:cNvPr id="1741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buClrTx/>
              <a:buSzTx/>
              <a:buFontTx/>
              <a:buNone/>
              <a:defRPr sz="1200" smtClean="0">
                <a:solidFill>
                  <a:prstClr val="black">
                    <a:tint val="75000"/>
                  </a:prstClr>
                </a:solidFill>
                <a:latin typeface="Calibri"/>
                <a:ea typeface="+mn-ea"/>
              </a:defRPr>
            </a:lvl1pPr>
          </a:lstStyle>
          <a:p>
            <a:pPr>
              <a:defRPr/>
            </a:pPr>
            <a:fld id="{3C508FCD-1DC9-49C7-B428-A69BC4EF534C}" type="datetimeFigureOut">
              <a:rPr lang="en-MY"/>
              <a:pPr>
                <a:defRPr/>
              </a:pPr>
              <a:t>8/5/2013</a:t>
            </a:fld>
            <a:endParaRPr lang="en-MY"/>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buClrTx/>
              <a:buSzTx/>
              <a:buFontTx/>
              <a:buNone/>
              <a:defRPr sz="1200">
                <a:solidFill>
                  <a:prstClr val="black">
                    <a:tint val="75000"/>
                  </a:prstClr>
                </a:solidFill>
                <a:latin typeface="Calibri"/>
                <a:ea typeface="+mn-ea"/>
              </a:defRPr>
            </a:lvl1pPr>
          </a:lstStyle>
          <a:p>
            <a:pPr>
              <a:defRPr/>
            </a:pPr>
            <a:endParaRPr lang="en-MY"/>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buClrTx/>
              <a:buSzTx/>
              <a:buFontTx/>
              <a:buNone/>
              <a:defRPr sz="1200" smtClean="0">
                <a:solidFill>
                  <a:prstClr val="black">
                    <a:tint val="75000"/>
                  </a:prstClr>
                </a:solidFill>
                <a:latin typeface="Calibri"/>
                <a:ea typeface="+mn-ea"/>
              </a:defRPr>
            </a:lvl1pPr>
          </a:lstStyle>
          <a:p>
            <a:pPr>
              <a:defRPr/>
            </a:pPr>
            <a:fld id="{B7223616-5D6E-47C9-8BF0-223FC17DC6FB}" type="slidenum">
              <a:rPr lang="en-MY"/>
              <a:pPr>
                <a:defRPr/>
              </a:pPr>
              <a:t>‹#›</a:t>
            </a:fld>
            <a:endParaRPr lang="en-MY"/>
          </a:p>
        </p:txBody>
      </p:sp>
    </p:spTree>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381000" y="152400"/>
            <a:ext cx="8382000" cy="7620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altLang="zh-CN" smtClean="0"/>
              <a:t>Click to edit Master title style</a:t>
            </a:r>
          </a:p>
        </p:txBody>
      </p:sp>
      <p:sp>
        <p:nvSpPr>
          <p:cNvPr id="16387" name="Rectangle 3"/>
          <p:cNvSpPr>
            <a:spLocks noGrp="1" noChangeArrowheads="1"/>
          </p:cNvSpPr>
          <p:nvPr>
            <p:ph type="body" idx="1"/>
          </p:nvPr>
        </p:nvSpPr>
        <p:spPr bwMode="auto">
          <a:xfrm>
            <a:off x="381000" y="990600"/>
            <a:ext cx="8077200" cy="4951413"/>
          </a:xfrm>
          <a:prstGeom prst="rect">
            <a:avLst/>
          </a:prstGeom>
          <a:noFill/>
          <a:ln w="12700">
            <a:noFill/>
            <a:miter lim="800000"/>
            <a:headEnd/>
            <a:tailEnd/>
          </a:ln>
        </p:spPr>
        <p:txBody>
          <a:bodyPr vert="horz" wrap="square" lIns="90481" tIns="44446" rIns="90481" bIns="44446"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13700" name="Line 4"/>
          <p:cNvSpPr>
            <a:spLocks noChangeShapeType="1"/>
          </p:cNvSpPr>
          <p:nvPr/>
        </p:nvSpPr>
        <p:spPr bwMode="auto">
          <a:xfrm>
            <a:off x="381000" y="838200"/>
            <a:ext cx="8382000" cy="0"/>
          </a:xfrm>
          <a:prstGeom prst="line">
            <a:avLst/>
          </a:prstGeom>
          <a:noFill/>
          <a:ln w="25400">
            <a:solidFill>
              <a:schemeClr val="tx1"/>
            </a:solidFill>
            <a:round/>
            <a:headEnd/>
            <a:tailEnd/>
          </a:ln>
          <a:effectLst/>
        </p:spPr>
        <p:txBody>
          <a:bodyPr wrap="none" anchor="ctr"/>
          <a:lstStyle/>
          <a:p>
            <a:pPr algn="ctr" fontAlgn="base">
              <a:spcBef>
                <a:spcPct val="0"/>
              </a:spcBef>
              <a:spcAft>
                <a:spcPct val="5000"/>
              </a:spcAft>
              <a:buClr>
                <a:srgbClr val="FF9900"/>
              </a:buClr>
              <a:buSzPct val="100000"/>
              <a:buFont typeface="Times New Roman" pitchFamily="18" charset="0"/>
              <a:buChar char="─"/>
              <a:defRPr/>
            </a:pPr>
            <a:endParaRPr lang="en-US" sz="1200">
              <a:solidFill>
                <a:srgbClr val="000000"/>
              </a:solidFill>
              <a:ea typeface="Batang" pitchFamily="18" charset="-127"/>
            </a:endParaRPr>
          </a:p>
        </p:txBody>
      </p:sp>
    </p:spTree>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200">
          <a:solidFill>
            <a:schemeClr val="tx2"/>
          </a:solidFill>
          <a:latin typeface="+mj-lt"/>
          <a:ea typeface="SimSun" pitchFamily="2" charset="-122"/>
          <a:cs typeface="+mj-cs"/>
        </a:defRPr>
      </a:lvl1pPr>
      <a:lvl2pPr algn="l" rtl="0" eaLnBrk="0" fontAlgn="base" hangingPunct="0">
        <a:spcBef>
          <a:spcPct val="0"/>
        </a:spcBef>
        <a:spcAft>
          <a:spcPct val="0"/>
        </a:spcAft>
        <a:defRPr sz="3200">
          <a:solidFill>
            <a:schemeClr val="tx2"/>
          </a:solidFill>
          <a:latin typeface="Arial" charset="0"/>
          <a:ea typeface="SimSun" pitchFamily="2" charset="-122"/>
        </a:defRPr>
      </a:lvl2pPr>
      <a:lvl3pPr algn="l" rtl="0" eaLnBrk="0" fontAlgn="base" hangingPunct="0">
        <a:spcBef>
          <a:spcPct val="0"/>
        </a:spcBef>
        <a:spcAft>
          <a:spcPct val="0"/>
        </a:spcAft>
        <a:defRPr sz="3200">
          <a:solidFill>
            <a:schemeClr val="tx2"/>
          </a:solidFill>
          <a:latin typeface="Arial" charset="0"/>
          <a:ea typeface="SimSun" pitchFamily="2" charset="-122"/>
        </a:defRPr>
      </a:lvl3pPr>
      <a:lvl4pPr algn="l" rtl="0" eaLnBrk="0" fontAlgn="base" hangingPunct="0">
        <a:spcBef>
          <a:spcPct val="0"/>
        </a:spcBef>
        <a:spcAft>
          <a:spcPct val="0"/>
        </a:spcAft>
        <a:defRPr sz="3200">
          <a:solidFill>
            <a:schemeClr val="tx2"/>
          </a:solidFill>
          <a:latin typeface="Arial" charset="0"/>
          <a:ea typeface="SimSun" pitchFamily="2" charset="-122"/>
        </a:defRPr>
      </a:lvl4pPr>
      <a:lvl5pPr algn="l" rtl="0" eaLnBrk="0" fontAlgn="base" hangingPunct="0">
        <a:spcBef>
          <a:spcPct val="0"/>
        </a:spcBef>
        <a:spcAft>
          <a:spcPct val="0"/>
        </a:spcAft>
        <a:defRPr sz="3200">
          <a:solidFill>
            <a:schemeClr val="tx2"/>
          </a:solidFill>
          <a:latin typeface="Arial" charset="0"/>
          <a:ea typeface="SimSun" pitchFamily="2" charset="-122"/>
        </a:defRPr>
      </a:lvl5pPr>
      <a:lvl6pPr marL="457200" algn="l" rtl="0" fontAlgn="base">
        <a:spcBef>
          <a:spcPct val="0"/>
        </a:spcBef>
        <a:spcAft>
          <a:spcPct val="0"/>
        </a:spcAft>
        <a:defRPr sz="3200">
          <a:solidFill>
            <a:schemeClr val="tx2"/>
          </a:solidFill>
          <a:latin typeface="Arial" charset="0"/>
          <a:ea typeface="宋体" pitchFamily="2" charset="-122"/>
        </a:defRPr>
      </a:lvl6pPr>
      <a:lvl7pPr marL="914400" algn="l" rtl="0" fontAlgn="base">
        <a:spcBef>
          <a:spcPct val="0"/>
        </a:spcBef>
        <a:spcAft>
          <a:spcPct val="0"/>
        </a:spcAft>
        <a:defRPr sz="3200">
          <a:solidFill>
            <a:schemeClr val="tx2"/>
          </a:solidFill>
          <a:latin typeface="Arial" charset="0"/>
          <a:ea typeface="宋体" pitchFamily="2" charset="-122"/>
        </a:defRPr>
      </a:lvl7pPr>
      <a:lvl8pPr marL="1371600" algn="l" rtl="0" fontAlgn="base">
        <a:spcBef>
          <a:spcPct val="0"/>
        </a:spcBef>
        <a:spcAft>
          <a:spcPct val="0"/>
        </a:spcAft>
        <a:defRPr sz="3200">
          <a:solidFill>
            <a:schemeClr val="tx2"/>
          </a:solidFill>
          <a:latin typeface="Arial" charset="0"/>
          <a:ea typeface="宋体" pitchFamily="2" charset="-122"/>
        </a:defRPr>
      </a:lvl8pPr>
      <a:lvl9pPr marL="1828800" algn="l" rtl="0" fontAlgn="base">
        <a:spcBef>
          <a:spcPct val="0"/>
        </a:spcBef>
        <a:spcAft>
          <a:spcPct val="0"/>
        </a:spcAft>
        <a:defRPr sz="3200">
          <a:solidFill>
            <a:schemeClr val="tx2"/>
          </a:solidFill>
          <a:latin typeface="Arial" charset="0"/>
          <a:ea typeface="宋体" pitchFamily="2" charset="-122"/>
        </a:defRPr>
      </a:lvl9pPr>
    </p:titleStyle>
    <p:bodyStyle>
      <a:lvl1pPr marL="342900" indent="-342900" algn="l" rtl="0" eaLnBrk="0" fontAlgn="base" hangingPunct="0">
        <a:spcBef>
          <a:spcPct val="0"/>
        </a:spcBef>
        <a:spcAft>
          <a:spcPct val="5000"/>
        </a:spcAft>
        <a:buSzPct val="90000"/>
        <a:buFont typeface="Wingdings" pitchFamily="2" charset="2"/>
        <a:buChar char="w"/>
        <a:defRPr sz="2400">
          <a:solidFill>
            <a:schemeClr val="tx1"/>
          </a:solidFill>
          <a:latin typeface="+mn-lt"/>
          <a:ea typeface="SimSun" pitchFamily="2" charset="-122"/>
          <a:cs typeface="+mn-cs"/>
        </a:defRPr>
      </a:lvl1pPr>
      <a:lvl2pPr marL="742950" indent="-285750" algn="l" rtl="0" eaLnBrk="0" fontAlgn="base" hangingPunct="0">
        <a:spcBef>
          <a:spcPct val="0"/>
        </a:spcBef>
        <a:spcAft>
          <a:spcPct val="5000"/>
        </a:spcAft>
        <a:buSzPct val="100000"/>
        <a:buChar char="–"/>
        <a:defRPr sz="2000">
          <a:solidFill>
            <a:schemeClr val="tx1"/>
          </a:solidFill>
          <a:latin typeface="+mn-lt"/>
          <a:ea typeface="SimSun" pitchFamily="2" charset="-122"/>
        </a:defRPr>
      </a:lvl2pPr>
      <a:lvl3pPr marL="1141413" indent="-227013" algn="l" rtl="0" eaLnBrk="0" fontAlgn="base" hangingPunct="0">
        <a:spcBef>
          <a:spcPct val="0"/>
        </a:spcBef>
        <a:spcAft>
          <a:spcPct val="5000"/>
        </a:spcAft>
        <a:buSzPct val="90000"/>
        <a:buFont typeface="Wingdings" pitchFamily="2" charset="2"/>
        <a:buChar char="w"/>
        <a:defRPr sz="2000">
          <a:solidFill>
            <a:schemeClr val="tx1"/>
          </a:solidFill>
          <a:latin typeface="+mn-lt"/>
          <a:ea typeface="SimSun" pitchFamily="2" charset="-122"/>
        </a:defRPr>
      </a:lvl3pPr>
      <a:lvl4pPr marL="1600200" indent="-230188" algn="l" rtl="0" eaLnBrk="0" fontAlgn="base" hangingPunct="0">
        <a:spcBef>
          <a:spcPct val="20000"/>
        </a:spcBef>
        <a:spcAft>
          <a:spcPct val="0"/>
        </a:spcAft>
        <a:buSzPct val="100000"/>
        <a:buChar char="–"/>
        <a:defRPr sz="2000">
          <a:solidFill>
            <a:schemeClr val="tx1"/>
          </a:solidFill>
          <a:latin typeface="+mn-lt"/>
          <a:ea typeface="SimSun" pitchFamily="2" charset="-122"/>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SimSun" pitchFamily="2" charset="-122"/>
        </a:defRPr>
      </a:lvl5pPr>
      <a:lvl6pPr marL="2514600" indent="-228600" algn="l" rtl="0" fontAlgn="base">
        <a:spcBef>
          <a:spcPct val="20000"/>
        </a:spcBef>
        <a:spcAft>
          <a:spcPct val="0"/>
        </a:spcAft>
        <a:buSzPct val="100000"/>
        <a:buChar char="•"/>
        <a:defRPr sz="2000">
          <a:solidFill>
            <a:schemeClr val="tx1"/>
          </a:solidFill>
          <a:latin typeface="+mn-lt"/>
          <a:ea typeface="+mn-ea"/>
        </a:defRPr>
      </a:lvl6pPr>
      <a:lvl7pPr marL="2971800" indent="-228600" algn="l" rtl="0" fontAlgn="base">
        <a:spcBef>
          <a:spcPct val="20000"/>
        </a:spcBef>
        <a:spcAft>
          <a:spcPct val="0"/>
        </a:spcAft>
        <a:buSzPct val="100000"/>
        <a:buChar char="•"/>
        <a:defRPr sz="2000">
          <a:solidFill>
            <a:schemeClr val="tx1"/>
          </a:solidFill>
          <a:latin typeface="+mn-lt"/>
          <a:ea typeface="+mn-ea"/>
        </a:defRPr>
      </a:lvl7pPr>
      <a:lvl8pPr marL="3429000" indent="-228600" algn="l" rtl="0" fontAlgn="base">
        <a:spcBef>
          <a:spcPct val="20000"/>
        </a:spcBef>
        <a:spcAft>
          <a:spcPct val="0"/>
        </a:spcAft>
        <a:buSzPct val="100000"/>
        <a:buChar char="•"/>
        <a:defRPr sz="2000">
          <a:solidFill>
            <a:schemeClr val="tx1"/>
          </a:solidFill>
          <a:latin typeface="+mn-lt"/>
          <a:ea typeface="+mn-ea"/>
        </a:defRPr>
      </a:lvl8pPr>
      <a:lvl9pPr marL="3886200" indent="-228600" algn="l" rtl="0" fontAlgn="base">
        <a:spcBef>
          <a:spcPct val="20000"/>
        </a:spcBef>
        <a:spcAft>
          <a:spcPct val="0"/>
        </a:spcAft>
        <a:buSzPct val="10000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15.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4.xml"/><Relationship Id="rId7" Type="http://schemas.openxmlformats.org/officeDocument/2006/relationships/oleObject" Target="../embeddings/oleObject2.bin"/><Relationship Id="rId2" Type="http://schemas.openxmlformats.org/officeDocument/2006/relationships/slideLayout" Target="../slideLayouts/slideLayout130.xml"/><Relationship Id="rId1" Type="http://schemas.openxmlformats.org/officeDocument/2006/relationships/vmlDrawing" Target="../drawings/vmlDrawing1.vml"/><Relationship Id="rId6" Type="http://schemas.openxmlformats.org/officeDocument/2006/relationships/image" Target="../media/image18.jpeg"/><Relationship Id="rId5" Type="http://schemas.openxmlformats.org/officeDocument/2006/relationships/oleObject" Target="../embeddings/oleObject1.bin"/><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xml"/><Relationship Id="rId1" Type="http://schemas.openxmlformats.org/officeDocument/2006/relationships/slideLayout" Target="../slideLayouts/slideLayout13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9.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1.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image" Target="../media/image25.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9.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98.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1.xml"/><Relationship Id="rId1" Type="http://schemas.openxmlformats.org/officeDocument/2006/relationships/vmlDrawing" Target="../drawings/vmlDrawing5.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3.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3.xml"/><Relationship Id="rId1" Type="http://schemas.openxmlformats.org/officeDocument/2006/relationships/vmlDrawing" Target="../drawings/vmlDrawing7.vml"/><Relationship Id="rId4"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3.xml"/><Relationship Id="rId1" Type="http://schemas.openxmlformats.org/officeDocument/2006/relationships/vmlDrawing" Target="../drawings/vmlDrawing8.vml"/><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58.xml"/><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0.xml"/><Relationship Id="rId1" Type="http://schemas.openxmlformats.org/officeDocument/2006/relationships/vmlDrawing" Target="../drawings/vmlDrawing9.vml"/><Relationship Id="rId5" Type="http://schemas.openxmlformats.org/officeDocument/2006/relationships/oleObject" Target="../embeddings/oleObject12.bin"/><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6.xml"/><Relationship Id="rId1" Type="http://schemas.openxmlformats.org/officeDocument/2006/relationships/slideLayout" Target="../slideLayouts/slideLayout6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39.emf"/></Relationships>
</file>

<file path=ppt/slides/_rels/slide1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7.xml"/><Relationship Id="rId1" Type="http://schemas.openxmlformats.org/officeDocument/2006/relationships/slideLayout" Target="../slideLayouts/slideLayout1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43.jpeg"/><Relationship Id="rId12" Type="http://schemas.openxmlformats.org/officeDocument/2006/relationships/image" Target="../media/image11.jpeg"/><Relationship Id="rId2" Type="http://schemas.openxmlformats.org/officeDocument/2006/relationships/notesSlide" Target="../notesSlides/notesSlide20.xml"/><Relationship Id="rId16" Type="http://schemas.openxmlformats.org/officeDocument/2006/relationships/image" Target="../media/image13.jpeg"/><Relationship Id="rId1" Type="http://schemas.openxmlformats.org/officeDocument/2006/relationships/slideLayout" Target="../slideLayouts/slideLayout81.xml"/><Relationship Id="rId6" Type="http://schemas.openxmlformats.org/officeDocument/2006/relationships/image" Target="../media/image42.jpeg"/><Relationship Id="rId11" Type="http://schemas.openxmlformats.org/officeDocument/2006/relationships/image" Target="../media/image10.jpeg"/><Relationship Id="rId5" Type="http://schemas.openxmlformats.org/officeDocument/2006/relationships/image" Target="../media/image41.jpeg"/><Relationship Id="rId15" Type="http://schemas.openxmlformats.org/officeDocument/2006/relationships/image" Target="../media/image6.png"/><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44.jpeg"/><Relationship Id="rId1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hyperlink" Target="https://mail.google.com/mail/?ui=2&amp;ik=d702e902d1&amp;view=att&amp;th=133aa09e2cdc38b7&amp;attid=0.1&amp;disp=inline&amp;zw"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oleObject" Target="../embeddings/oleObject15.bin"/><Relationship Id="rId2" Type="http://schemas.openxmlformats.org/officeDocument/2006/relationships/slideLayout" Target="../slideLayouts/slideLayout13.xml"/><Relationship Id="rId1" Type="http://schemas.openxmlformats.org/officeDocument/2006/relationships/vmlDrawing" Target="../drawings/vmlDrawing10.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image" Target="../media/image50.wmf"/></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40.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35.xml"/><Relationship Id="rId5" Type="http://schemas.openxmlformats.org/officeDocument/2006/relationships/image" Target="../media/image59.jpe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35.xml"/><Relationship Id="rId5" Type="http://schemas.openxmlformats.org/officeDocument/2006/relationships/image" Target="../media/image62.jpeg"/><Relationship Id="rId4" Type="http://schemas.openxmlformats.org/officeDocument/2006/relationships/image" Target="../media/image61.jpeg"/></Relationships>
</file>

<file path=ppt/slides/_rels/slide27.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27.xml"/><Relationship Id="rId1" Type="http://schemas.openxmlformats.org/officeDocument/2006/relationships/slideLayout" Target="../slideLayouts/slideLayout40.xml"/><Relationship Id="rId5" Type="http://schemas.openxmlformats.org/officeDocument/2006/relationships/image" Target="../media/image65.png"/><Relationship Id="rId4" Type="http://schemas.openxmlformats.org/officeDocument/2006/relationships/image" Target="../media/image64.jpeg"/></Relationships>
</file>

<file path=ppt/slides/_rels/slide2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8.xml"/><Relationship Id="rId1" Type="http://schemas.openxmlformats.org/officeDocument/2006/relationships/slideLayout" Target="../slideLayouts/slideLayout35.xml"/><Relationship Id="rId4" Type="http://schemas.openxmlformats.org/officeDocument/2006/relationships/image" Target="../media/image6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3.xml"/></Relationships>
</file>

<file path=ppt/slides/_rels/slide3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6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685800" y="1524000"/>
            <a:ext cx="7772400" cy="1143000"/>
          </a:xfrm>
        </p:spPr>
        <p:txBody>
          <a:bodyPr/>
          <a:lstStyle/>
          <a:p>
            <a:pPr eaLnBrk="1" hangingPunct="1"/>
            <a:r>
              <a:rPr lang="en-US" altLang="zh-CN" dirty="0" smtClean="0">
                <a:solidFill>
                  <a:srgbClr val="0000CC"/>
                </a:solidFill>
                <a:ea typeface="SimSun" pitchFamily="2" charset="-122"/>
              </a:rPr>
              <a:t>Multichannel Nanoreporters for the Oilfield</a:t>
            </a:r>
          </a:p>
        </p:txBody>
      </p:sp>
      <p:sp>
        <p:nvSpPr>
          <p:cNvPr id="20483" name="Rectangle 3"/>
          <p:cNvSpPr>
            <a:spLocks noChangeArrowheads="1"/>
          </p:cNvSpPr>
          <p:nvPr/>
        </p:nvSpPr>
        <p:spPr bwMode="auto">
          <a:xfrm>
            <a:off x="400050" y="2971800"/>
            <a:ext cx="8377238" cy="3416300"/>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US" altLang="zh-CN" sz="2100" dirty="0">
                <a:solidFill>
                  <a:srgbClr val="000000"/>
                </a:solidFill>
                <a:ea typeface="ＭＳ Ｐゴシック" pitchFamily="34" charset="-128"/>
              </a:rPr>
              <a:t>Chih-Chau “Garry” Hwang,</a:t>
            </a:r>
            <a:r>
              <a:rPr lang="en-US" altLang="zh-CN" sz="2100" baseline="30000" dirty="0">
                <a:solidFill>
                  <a:srgbClr val="000000"/>
                </a:solidFill>
                <a:ea typeface="ＭＳ Ｐゴシック" pitchFamily="34" charset="-128"/>
              </a:rPr>
              <a:t>1</a:t>
            </a:r>
            <a:r>
              <a:rPr lang="en-US" altLang="zh-CN" sz="2100" dirty="0">
                <a:solidFill>
                  <a:srgbClr val="000000"/>
                </a:solidFill>
                <a:ea typeface="ＭＳ Ｐゴシック" pitchFamily="34" charset="-128"/>
              </a:rPr>
              <a:t> Lu Wang,</a:t>
            </a:r>
            <a:r>
              <a:rPr lang="en-US" altLang="zh-CN" sz="2100" baseline="30000" dirty="0">
                <a:solidFill>
                  <a:srgbClr val="000000"/>
                </a:solidFill>
                <a:ea typeface="ＭＳ Ｐゴシック" pitchFamily="34" charset="-128"/>
              </a:rPr>
              <a:t>2</a:t>
            </a:r>
            <a:r>
              <a:rPr lang="en-US" altLang="zh-CN" sz="2100" dirty="0">
                <a:solidFill>
                  <a:srgbClr val="000000"/>
                </a:solidFill>
                <a:ea typeface="ＭＳ Ｐゴシック" pitchFamily="34" charset="-128"/>
              </a:rPr>
              <a:t> </a:t>
            </a:r>
            <a:r>
              <a:rPr lang="en-US" altLang="zh-CN" sz="2100" dirty="0" err="1">
                <a:solidFill>
                  <a:srgbClr val="000000"/>
                </a:solidFill>
                <a:ea typeface="ＭＳ Ｐゴシック" pitchFamily="34" charset="-128"/>
              </a:rPr>
              <a:t>Gedeng</a:t>
            </a:r>
            <a:r>
              <a:rPr lang="en-US" altLang="zh-CN" sz="2100" dirty="0">
                <a:solidFill>
                  <a:srgbClr val="000000"/>
                </a:solidFill>
                <a:ea typeface="ＭＳ Ｐゴシック" pitchFamily="34" charset="-128"/>
              </a:rPr>
              <a:t> “Gordon” Ruan,</a:t>
            </a:r>
            <a:r>
              <a:rPr lang="en-US" altLang="zh-CN" sz="2100" baseline="30000" dirty="0">
                <a:solidFill>
                  <a:srgbClr val="000000"/>
                </a:solidFill>
                <a:ea typeface="ＭＳ Ｐゴシック" pitchFamily="34" charset="-128"/>
              </a:rPr>
              <a:t>1</a:t>
            </a:r>
            <a:r>
              <a:rPr lang="en-US" altLang="zh-CN" sz="2100" dirty="0">
                <a:solidFill>
                  <a:srgbClr val="000000"/>
                </a:solidFill>
                <a:ea typeface="ＭＳ Ｐゴシック" pitchFamily="34" charset="-128"/>
              </a:rPr>
              <a:t> </a:t>
            </a:r>
          </a:p>
          <a:p>
            <a:pPr algn="ctr" eaLnBrk="0" fontAlgn="base" hangingPunct="0">
              <a:spcBef>
                <a:spcPct val="0"/>
              </a:spcBef>
              <a:spcAft>
                <a:spcPct val="0"/>
              </a:spcAft>
            </a:pPr>
            <a:r>
              <a:rPr lang="en-US" altLang="zh-CN" sz="2100" dirty="0">
                <a:solidFill>
                  <a:srgbClr val="000000"/>
                </a:solidFill>
                <a:ea typeface="SimSun" pitchFamily="2" charset="-122"/>
              </a:rPr>
              <a:t>Zachary Schaefer,</a:t>
            </a:r>
            <a:r>
              <a:rPr lang="en-US" altLang="zh-CN" sz="2100" baseline="30000" dirty="0">
                <a:solidFill>
                  <a:srgbClr val="000000"/>
                </a:solidFill>
                <a:ea typeface="SimSun" pitchFamily="2" charset="-122"/>
              </a:rPr>
              <a:t>3 </a:t>
            </a:r>
            <a:r>
              <a:rPr lang="en-US" altLang="zh-CN" sz="2100" dirty="0">
                <a:solidFill>
                  <a:srgbClr val="000000"/>
                </a:solidFill>
                <a:ea typeface="ＭＳ Ｐゴシック" pitchFamily="34" charset="-128"/>
              </a:rPr>
              <a:t> Wei Lu,</a:t>
            </a:r>
            <a:r>
              <a:rPr lang="en-US" altLang="zh-CN" sz="2100" baseline="30000" dirty="0">
                <a:solidFill>
                  <a:srgbClr val="000000"/>
                </a:solidFill>
                <a:ea typeface="ＭＳ Ｐゴシック" pitchFamily="34" charset="-128"/>
              </a:rPr>
              <a:t>1</a:t>
            </a:r>
            <a:r>
              <a:rPr lang="en-US" altLang="zh-CN" sz="2100" dirty="0">
                <a:solidFill>
                  <a:srgbClr val="000000"/>
                </a:solidFill>
                <a:ea typeface="SimSun" pitchFamily="2" charset="-122"/>
              </a:rPr>
              <a:t>  </a:t>
            </a:r>
          </a:p>
          <a:p>
            <a:pPr algn="ctr" eaLnBrk="0" fontAlgn="base" hangingPunct="0">
              <a:spcBef>
                <a:spcPct val="0"/>
              </a:spcBef>
              <a:spcAft>
                <a:spcPct val="0"/>
              </a:spcAft>
            </a:pPr>
            <a:r>
              <a:rPr lang="en-US" altLang="zh-CN" sz="2100" dirty="0">
                <a:solidFill>
                  <a:srgbClr val="000000"/>
                </a:solidFill>
                <a:ea typeface="SimSun" pitchFamily="2" charset="-122"/>
              </a:rPr>
              <a:t>Michael S.Wong,</a:t>
            </a:r>
            <a:r>
              <a:rPr lang="en-US" altLang="zh-CN" sz="2100" baseline="30000" dirty="0">
                <a:solidFill>
                  <a:srgbClr val="000000"/>
                </a:solidFill>
                <a:ea typeface="SimSun" pitchFamily="2" charset="-122"/>
              </a:rPr>
              <a:t>1,3</a:t>
            </a:r>
            <a:r>
              <a:rPr lang="en-US" altLang="zh-CN" sz="2100" dirty="0">
                <a:solidFill>
                  <a:srgbClr val="000000"/>
                </a:solidFill>
                <a:ea typeface="SimSun" pitchFamily="2" charset="-122"/>
              </a:rPr>
              <a:t> Amy T. Kan,</a:t>
            </a:r>
            <a:r>
              <a:rPr lang="en-US" altLang="zh-CN" sz="2100" baseline="30000" dirty="0">
                <a:solidFill>
                  <a:srgbClr val="000000"/>
                </a:solidFill>
                <a:ea typeface="SimSun" pitchFamily="2" charset="-122"/>
              </a:rPr>
              <a:t>2</a:t>
            </a:r>
            <a:r>
              <a:rPr lang="en-US" altLang="zh-CN" sz="2100" dirty="0">
                <a:solidFill>
                  <a:srgbClr val="000000"/>
                </a:solidFill>
                <a:ea typeface="SimSun" pitchFamily="2" charset="-122"/>
              </a:rPr>
              <a:t> Mason B. Tomson,</a:t>
            </a:r>
            <a:r>
              <a:rPr lang="en-US" altLang="zh-CN" sz="2100" baseline="30000" dirty="0">
                <a:solidFill>
                  <a:srgbClr val="000000"/>
                </a:solidFill>
                <a:ea typeface="SimSun" pitchFamily="2" charset="-122"/>
              </a:rPr>
              <a:t>2 </a:t>
            </a:r>
            <a:r>
              <a:rPr lang="en-US" altLang="zh-CN" sz="2100" dirty="0">
                <a:solidFill>
                  <a:srgbClr val="000000"/>
                </a:solidFill>
                <a:ea typeface="ＭＳ Ｐゴシック" pitchFamily="34" charset="-128"/>
              </a:rPr>
              <a:t>James M. Tour</a:t>
            </a:r>
            <a:r>
              <a:rPr lang="en-US" altLang="zh-CN" sz="2100" baseline="30000" dirty="0">
                <a:solidFill>
                  <a:srgbClr val="000000"/>
                </a:solidFill>
                <a:ea typeface="ＭＳ Ｐゴシック" pitchFamily="34" charset="-128"/>
              </a:rPr>
              <a:t>1</a:t>
            </a:r>
          </a:p>
          <a:p>
            <a:pPr algn="ctr" eaLnBrk="0" fontAlgn="base" hangingPunct="0">
              <a:spcBef>
                <a:spcPct val="0"/>
              </a:spcBef>
              <a:spcAft>
                <a:spcPct val="0"/>
              </a:spcAft>
            </a:pPr>
            <a:endParaRPr lang="en-US" altLang="zh-CN" sz="2100" dirty="0">
              <a:solidFill>
                <a:srgbClr val="000000"/>
              </a:solidFill>
              <a:ea typeface="ＭＳ Ｐゴシック" pitchFamily="34" charset="-128"/>
            </a:endParaRPr>
          </a:p>
          <a:p>
            <a:pPr algn="ctr" eaLnBrk="0" fontAlgn="base" hangingPunct="0">
              <a:spcBef>
                <a:spcPct val="0"/>
              </a:spcBef>
              <a:spcAft>
                <a:spcPct val="0"/>
              </a:spcAft>
            </a:pPr>
            <a:r>
              <a:rPr lang="en-US" altLang="zh-CN" baseline="30000" dirty="0">
                <a:solidFill>
                  <a:srgbClr val="000000"/>
                </a:solidFill>
                <a:ea typeface="SimSun" pitchFamily="2" charset="-122"/>
              </a:rPr>
              <a:t>1</a:t>
            </a:r>
            <a:r>
              <a:rPr lang="en-US" altLang="zh-CN" dirty="0">
                <a:solidFill>
                  <a:srgbClr val="000000"/>
                </a:solidFill>
                <a:ea typeface="SimSun" pitchFamily="2" charset="-122"/>
              </a:rPr>
              <a:t>Department of Chemistry</a:t>
            </a:r>
            <a:endParaRPr lang="en-US" altLang="zh-CN" baseline="30000" dirty="0">
              <a:solidFill>
                <a:srgbClr val="000000"/>
              </a:solidFill>
              <a:ea typeface="SimSun" pitchFamily="2" charset="-122"/>
            </a:endParaRPr>
          </a:p>
          <a:p>
            <a:pPr algn="ctr" eaLnBrk="0" fontAlgn="base" hangingPunct="0">
              <a:spcBef>
                <a:spcPct val="0"/>
              </a:spcBef>
              <a:spcAft>
                <a:spcPct val="0"/>
              </a:spcAft>
            </a:pPr>
            <a:r>
              <a:rPr lang="en-US" altLang="zh-CN" baseline="30000" dirty="0">
                <a:solidFill>
                  <a:srgbClr val="000000"/>
                </a:solidFill>
                <a:ea typeface="SimSun" pitchFamily="2" charset="-122"/>
              </a:rPr>
              <a:t>2</a:t>
            </a:r>
            <a:r>
              <a:rPr lang="en-US" altLang="zh-CN" dirty="0">
                <a:solidFill>
                  <a:srgbClr val="000000"/>
                </a:solidFill>
                <a:ea typeface="SimSun" pitchFamily="2" charset="-122"/>
              </a:rPr>
              <a:t>Department of Civil and Environmental Engineering </a:t>
            </a:r>
          </a:p>
          <a:p>
            <a:pPr algn="ctr" eaLnBrk="0" fontAlgn="base" hangingPunct="0">
              <a:spcBef>
                <a:spcPct val="0"/>
              </a:spcBef>
              <a:spcAft>
                <a:spcPct val="0"/>
              </a:spcAft>
            </a:pPr>
            <a:r>
              <a:rPr lang="en-US" altLang="zh-CN" baseline="30000" dirty="0">
                <a:solidFill>
                  <a:srgbClr val="000000"/>
                </a:solidFill>
                <a:ea typeface="SimSun" pitchFamily="2" charset="-122"/>
              </a:rPr>
              <a:t>3</a:t>
            </a:r>
            <a:r>
              <a:rPr lang="en-US" altLang="zh-CN" dirty="0">
                <a:solidFill>
                  <a:srgbClr val="000000"/>
                </a:solidFill>
                <a:ea typeface="SimSun" pitchFamily="2" charset="-122"/>
              </a:rPr>
              <a:t>Department of Chemical and </a:t>
            </a:r>
            <a:r>
              <a:rPr lang="en-US" altLang="zh-CN" dirty="0" err="1">
                <a:solidFill>
                  <a:srgbClr val="000000"/>
                </a:solidFill>
                <a:ea typeface="SimSun" pitchFamily="2" charset="-122"/>
              </a:rPr>
              <a:t>Biomolecular</a:t>
            </a:r>
            <a:r>
              <a:rPr lang="en-US" altLang="zh-CN" dirty="0">
                <a:solidFill>
                  <a:srgbClr val="000000"/>
                </a:solidFill>
                <a:ea typeface="SimSun" pitchFamily="2" charset="-122"/>
              </a:rPr>
              <a:t> Engineering</a:t>
            </a:r>
          </a:p>
          <a:p>
            <a:pPr algn="ctr" eaLnBrk="0" fontAlgn="base" hangingPunct="0">
              <a:spcBef>
                <a:spcPct val="0"/>
              </a:spcBef>
              <a:spcAft>
                <a:spcPct val="0"/>
              </a:spcAft>
            </a:pPr>
            <a:endParaRPr lang="en-US" altLang="zh-CN" dirty="0">
              <a:solidFill>
                <a:srgbClr val="000000"/>
              </a:solidFill>
              <a:ea typeface="SimSun" pitchFamily="2" charset="-122"/>
            </a:endParaRPr>
          </a:p>
          <a:p>
            <a:pPr algn="ctr" eaLnBrk="0" fontAlgn="base" hangingPunct="0">
              <a:spcBef>
                <a:spcPct val="0"/>
              </a:spcBef>
              <a:spcAft>
                <a:spcPct val="0"/>
              </a:spcAft>
            </a:pPr>
            <a:endParaRPr lang="en-US" altLang="zh-CN" dirty="0">
              <a:solidFill>
                <a:srgbClr val="000000"/>
              </a:solidFill>
              <a:ea typeface="SimSun" pitchFamily="2" charset="-122"/>
            </a:endParaRPr>
          </a:p>
          <a:p>
            <a:pPr algn="ctr" eaLnBrk="0" fontAlgn="base" hangingPunct="0">
              <a:spcBef>
                <a:spcPct val="0"/>
              </a:spcBef>
              <a:spcAft>
                <a:spcPct val="0"/>
              </a:spcAft>
            </a:pPr>
            <a:r>
              <a:rPr lang="en-US" altLang="zh-CN" dirty="0">
                <a:solidFill>
                  <a:srgbClr val="000000"/>
                </a:solidFill>
                <a:ea typeface="SimSun" pitchFamily="2" charset="-122"/>
              </a:rPr>
              <a:t>Rice University, Houston, TX, 77005</a:t>
            </a:r>
          </a:p>
          <a:p>
            <a:pPr algn="ctr" eaLnBrk="0" fontAlgn="base" hangingPunct="0">
              <a:spcBef>
                <a:spcPct val="0"/>
              </a:spcBef>
              <a:spcAft>
                <a:spcPct val="0"/>
              </a:spcAft>
            </a:pPr>
            <a:endParaRPr lang="en-US" altLang="zh-CN" sz="2400" dirty="0">
              <a:solidFill>
                <a:srgbClr val="000000"/>
              </a:solidFill>
              <a:ea typeface="ＭＳ Ｐゴシック" pitchFamily="34" charset="-128"/>
            </a:endParaRPr>
          </a:p>
        </p:txBody>
      </p:sp>
      <p:pic>
        <p:nvPicPr>
          <p:cNvPr id="20484" name="Picture 4" descr="RiceLogo"/>
          <p:cNvPicPr>
            <a:picLocks noChangeAspect="1" noChangeArrowheads="1"/>
          </p:cNvPicPr>
          <p:nvPr/>
        </p:nvPicPr>
        <p:blipFill>
          <a:blip r:embed="rId3" cstate="print"/>
          <a:srcRect/>
          <a:stretch>
            <a:fillRect/>
          </a:stretch>
        </p:blipFill>
        <p:spPr bwMode="auto">
          <a:xfrm>
            <a:off x="3267075" y="76200"/>
            <a:ext cx="2752725" cy="1120775"/>
          </a:xfrm>
          <a:prstGeom prst="rect">
            <a:avLst/>
          </a:prstGeom>
          <a:noFill/>
          <a:ln w="9525">
            <a:noFill/>
            <a:miter lim="800000"/>
            <a:headEnd/>
            <a:tailEnd/>
          </a:ln>
        </p:spPr>
      </p:pic>
      <p:sp>
        <p:nvSpPr>
          <p:cNvPr id="20485" name="Rectangle 6"/>
          <p:cNvSpPr>
            <a:spLocks noChangeArrowheads="1"/>
          </p:cNvSpPr>
          <p:nvPr/>
        </p:nvSpPr>
        <p:spPr bwMode="auto">
          <a:xfrm>
            <a:off x="457200" y="6096000"/>
            <a:ext cx="8382000" cy="762000"/>
          </a:xfrm>
          <a:prstGeom prst="rect">
            <a:avLst/>
          </a:prstGeom>
          <a:noFill/>
          <a:ln w="12700">
            <a:noFill/>
            <a:miter lim="800000"/>
            <a:headEnd/>
            <a:tailEnd/>
          </a:ln>
        </p:spPr>
        <p:txBody>
          <a:bodyPr lIns="90488" tIns="44450" rIns="90488" bIns="44450"/>
          <a:lstStyle/>
          <a:p>
            <a:pPr algn="ctr" fontAlgn="base">
              <a:spcBef>
                <a:spcPct val="0"/>
              </a:spcBef>
              <a:spcAft>
                <a:spcPct val="0"/>
              </a:spcAft>
            </a:pPr>
            <a:r>
              <a:rPr lang="en-US" altLang="zh-CN" sz="2000" dirty="0" smtClean="0">
                <a:solidFill>
                  <a:srgbClr val="0000CC"/>
                </a:solidFill>
              </a:rPr>
              <a:t>All work presented here was funded in whole or in part by the Advanced Energy Consortium</a:t>
            </a:r>
            <a:endParaRPr lang="en-US" altLang="zh-CN" sz="2000" dirty="0">
              <a:solidFill>
                <a:srgbClr val="0000CC"/>
              </a:solidFill>
            </a:endParaRPr>
          </a:p>
        </p:txBody>
      </p:sp>
      <p:sp>
        <p:nvSpPr>
          <p:cNvPr id="20486" name="Slide Number Placeholder 5"/>
          <p:cNvSpPr>
            <a:spLocks noGrp="1"/>
          </p:cNvSpPr>
          <p:nvPr>
            <p:ph type="sldNum" sz="quarter" idx="12"/>
          </p:nvPr>
        </p:nvSpPr>
        <p:spPr>
          <a:xfrm>
            <a:off x="7130941" y="6432332"/>
            <a:ext cx="1905000" cy="457200"/>
          </a:xfrm>
          <a:noFill/>
        </p:spPr>
        <p:txBody>
          <a:bodyPr/>
          <a:lstStyle/>
          <a:p>
            <a:fld id="{3823A65F-B580-4FC2-913F-33B45AA84121}" type="slidenum">
              <a:rPr lang="zh-CN" altLang="en-US" sz="2000">
                <a:solidFill>
                  <a:srgbClr val="000000"/>
                </a:solidFill>
                <a:latin typeface="Arial"/>
              </a:rPr>
              <a:pPr/>
              <a:t>1</a:t>
            </a:fld>
            <a:endParaRPr lang="en-US" altLang="zh-CN" sz="2000" dirty="0">
              <a:solidFill>
                <a:srgbClr val="000000"/>
              </a:solidFill>
              <a:latin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zh-CN" smtClean="0"/>
              <a:t>Project Team Members</a:t>
            </a:r>
          </a:p>
        </p:txBody>
      </p:sp>
      <p:pic>
        <p:nvPicPr>
          <p:cNvPr id="32771" name="Picture 3" descr="Rice Logo"/>
          <p:cNvPicPr>
            <a:picLocks noChangeAspect="1" noChangeArrowheads="1"/>
          </p:cNvPicPr>
          <p:nvPr/>
        </p:nvPicPr>
        <p:blipFill>
          <a:blip r:embed="rId3" cstate="print"/>
          <a:srcRect l="-7207" t="-8672" r="-7207" b="-3136"/>
          <a:stretch>
            <a:fillRect/>
          </a:stretch>
        </p:blipFill>
        <p:spPr bwMode="auto">
          <a:xfrm>
            <a:off x="8077200" y="76200"/>
            <a:ext cx="981075" cy="392113"/>
          </a:xfrm>
          <a:prstGeom prst="rect">
            <a:avLst/>
          </a:prstGeom>
          <a:solidFill>
            <a:schemeClr val="bg1"/>
          </a:solidFill>
          <a:ln w="9525">
            <a:noFill/>
            <a:miter lim="800000"/>
            <a:headEnd/>
            <a:tailEnd/>
          </a:ln>
        </p:spPr>
      </p:pic>
      <p:pic>
        <p:nvPicPr>
          <p:cNvPr id="32772" name="Picture 4"/>
          <p:cNvPicPr>
            <a:picLocks noChangeAspect="1" noChangeArrowheads="1"/>
          </p:cNvPicPr>
          <p:nvPr/>
        </p:nvPicPr>
        <p:blipFill>
          <a:blip r:embed="rId4" cstate="print"/>
          <a:srcRect/>
          <a:stretch>
            <a:fillRect/>
          </a:stretch>
        </p:blipFill>
        <p:spPr bwMode="auto">
          <a:xfrm>
            <a:off x="2024063" y="914400"/>
            <a:ext cx="1651000" cy="1981200"/>
          </a:xfrm>
          <a:prstGeom prst="rect">
            <a:avLst/>
          </a:prstGeom>
          <a:noFill/>
          <a:ln w="12700">
            <a:noFill/>
            <a:miter lim="800000"/>
            <a:headEnd/>
            <a:tailEnd/>
          </a:ln>
        </p:spPr>
      </p:pic>
      <p:pic>
        <p:nvPicPr>
          <p:cNvPr id="32773" name="Picture 5"/>
          <p:cNvPicPr>
            <a:picLocks noChangeAspect="1" noChangeArrowheads="1"/>
          </p:cNvPicPr>
          <p:nvPr/>
        </p:nvPicPr>
        <p:blipFill>
          <a:blip r:embed="rId5" cstate="print"/>
          <a:srcRect b="28590"/>
          <a:stretch>
            <a:fillRect/>
          </a:stretch>
        </p:blipFill>
        <p:spPr bwMode="auto">
          <a:xfrm>
            <a:off x="142875" y="914400"/>
            <a:ext cx="1841500" cy="1981200"/>
          </a:xfrm>
          <a:prstGeom prst="rect">
            <a:avLst/>
          </a:prstGeom>
          <a:noFill/>
          <a:ln w="12700">
            <a:noFill/>
            <a:miter lim="800000"/>
            <a:headEnd/>
            <a:tailEnd/>
          </a:ln>
        </p:spPr>
      </p:pic>
      <p:pic>
        <p:nvPicPr>
          <p:cNvPr id="32774" name="Picture 6"/>
          <p:cNvPicPr>
            <a:picLocks noChangeAspect="1" noChangeArrowheads="1"/>
          </p:cNvPicPr>
          <p:nvPr/>
        </p:nvPicPr>
        <p:blipFill>
          <a:blip r:embed="rId6" cstate="print"/>
          <a:srcRect/>
          <a:stretch>
            <a:fillRect/>
          </a:stretch>
        </p:blipFill>
        <p:spPr bwMode="auto">
          <a:xfrm>
            <a:off x="3714750" y="914400"/>
            <a:ext cx="1595438" cy="1981200"/>
          </a:xfrm>
          <a:prstGeom prst="rect">
            <a:avLst/>
          </a:prstGeom>
          <a:noFill/>
          <a:ln w="12700">
            <a:noFill/>
            <a:miter lim="800000"/>
            <a:headEnd/>
            <a:tailEnd/>
          </a:ln>
        </p:spPr>
      </p:pic>
      <p:pic>
        <p:nvPicPr>
          <p:cNvPr id="32775" name="Picture 7"/>
          <p:cNvPicPr>
            <a:picLocks noChangeAspect="1" noChangeArrowheads="1"/>
          </p:cNvPicPr>
          <p:nvPr/>
        </p:nvPicPr>
        <p:blipFill>
          <a:blip r:embed="rId7" cstate="print"/>
          <a:srcRect l="7652" t="14948" r="49657"/>
          <a:stretch>
            <a:fillRect/>
          </a:stretch>
        </p:blipFill>
        <p:spPr bwMode="auto">
          <a:xfrm>
            <a:off x="242888" y="4191000"/>
            <a:ext cx="1281112" cy="1914525"/>
          </a:xfrm>
          <a:prstGeom prst="rect">
            <a:avLst/>
          </a:prstGeom>
          <a:noFill/>
          <a:ln w="12700">
            <a:noFill/>
            <a:miter lim="800000"/>
            <a:headEnd/>
            <a:tailEnd/>
          </a:ln>
        </p:spPr>
      </p:pic>
      <p:sp>
        <p:nvSpPr>
          <p:cNvPr id="32776" name="Text Box 9"/>
          <p:cNvSpPr txBox="1">
            <a:spLocks noChangeArrowheads="1"/>
          </p:cNvSpPr>
          <p:nvPr/>
        </p:nvSpPr>
        <p:spPr bwMode="auto">
          <a:xfrm>
            <a:off x="457200" y="6172200"/>
            <a:ext cx="706438" cy="349250"/>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Garry</a:t>
            </a:r>
          </a:p>
        </p:txBody>
      </p:sp>
      <p:pic>
        <p:nvPicPr>
          <p:cNvPr id="32777" name="Picture 10"/>
          <p:cNvPicPr>
            <a:picLocks noChangeAspect="1" noChangeArrowheads="1"/>
          </p:cNvPicPr>
          <p:nvPr/>
        </p:nvPicPr>
        <p:blipFill>
          <a:blip r:embed="rId8" cstate="print"/>
          <a:srcRect l="19649" r="19649" b="16187"/>
          <a:stretch>
            <a:fillRect/>
          </a:stretch>
        </p:blipFill>
        <p:spPr bwMode="auto">
          <a:xfrm>
            <a:off x="7305675" y="928688"/>
            <a:ext cx="1752600" cy="1981200"/>
          </a:xfrm>
          <a:prstGeom prst="rect">
            <a:avLst/>
          </a:prstGeom>
          <a:noFill/>
          <a:ln w="12700">
            <a:noFill/>
            <a:miter lim="800000"/>
            <a:headEnd/>
            <a:tailEnd/>
          </a:ln>
        </p:spPr>
      </p:pic>
      <p:sp>
        <p:nvSpPr>
          <p:cNvPr id="32778" name="Text Box 12"/>
          <p:cNvSpPr txBox="1">
            <a:spLocks noChangeArrowheads="1"/>
          </p:cNvSpPr>
          <p:nvPr/>
        </p:nvSpPr>
        <p:spPr bwMode="auto">
          <a:xfrm>
            <a:off x="8001000" y="2938463"/>
            <a:ext cx="422275" cy="349250"/>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Lu</a:t>
            </a:r>
          </a:p>
        </p:txBody>
      </p:sp>
      <p:sp>
        <p:nvSpPr>
          <p:cNvPr id="32779" name="Text Box 15"/>
          <p:cNvSpPr txBox="1">
            <a:spLocks noChangeArrowheads="1"/>
          </p:cNvSpPr>
          <p:nvPr/>
        </p:nvSpPr>
        <p:spPr bwMode="auto">
          <a:xfrm>
            <a:off x="2165350" y="2940050"/>
            <a:ext cx="931863" cy="349250"/>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Mike W.</a:t>
            </a:r>
          </a:p>
        </p:txBody>
      </p:sp>
      <p:sp>
        <p:nvSpPr>
          <p:cNvPr id="32780" name="Text Box 16"/>
          <p:cNvSpPr txBox="1">
            <a:spLocks noChangeArrowheads="1"/>
          </p:cNvSpPr>
          <p:nvPr/>
        </p:nvSpPr>
        <p:spPr bwMode="auto">
          <a:xfrm>
            <a:off x="3967163" y="2928938"/>
            <a:ext cx="1044575" cy="349250"/>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Mason T.</a:t>
            </a:r>
          </a:p>
        </p:txBody>
      </p:sp>
      <p:sp>
        <p:nvSpPr>
          <p:cNvPr id="32781" name="Text Box 17"/>
          <p:cNvSpPr txBox="1">
            <a:spLocks noChangeArrowheads="1"/>
          </p:cNvSpPr>
          <p:nvPr/>
        </p:nvSpPr>
        <p:spPr bwMode="auto">
          <a:xfrm>
            <a:off x="381000" y="2938463"/>
            <a:ext cx="750888" cy="349250"/>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Jim T.</a:t>
            </a:r>
          </a:p>
        </p:txBody>
      </p:sp>
      <p:pic>
        <p:nvPicPr>
          <p:cNvPr id="32782" name="Picture 18" descr="amy3"/>
          <p:cNvPicPr>
            <a:picLocks noChangeAspect="1" noChangeArrowheads="1"/>
          </p:cNvPicPr>
          <p:nvPr/>
        </p:nvPicPr>
        <p:blipFill>
          <a:blip r:embed="rId9" cstate="print"/>
          <a:srcRect/>
          <a:stretch>
            <a:fillRect/>
          </a:stretch>
        </p:blipFill>
        <p:spPr bwMode="auto">
          <a:xfrm>
            <a:off x="5348288" y="928688"/>
            <a:ext cx="1912937" cy="1981200"/>
          </a:xfrm>
          <a:prstGeom prst="rect">
            <a:avLst/>
          </a:prstGeom>
          <a:noFill/>
          <a:ln w="9525">
            <a:noFill/>
            <a:miter lim="800000"/>
            <a:headEnd/>
            <a:tailEnd/>
          </a:ln>
        </p:spPr>
      </p:pic>
      <p:sp>
        <p:nvSpPr>
          <p:cNvPr id="32783" name="Text Box 19"/>
          <p:cNvSpPr txBox="1">
            <a:spLocks noChangeArrowheads="1"/>
          </p:cNvSpPr>
          <p:nvPr/>
        </p:nvSpPr>
        <p:spPr bwMode="auto">
          <a:xfrm>
            <a:off x="5895975" y="2943225"/>
            <a:ext cx="852488" cy="349250"/>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Amy K.</a:t>
            </a:r>
          </a:p>
        </p:txBody>
      </p:sp>
      <p:pic>
        <p:nvPicPr>
          <p:cNvPr id="32784" name="图片 1" descr="C:\Users\Gordon\Desktop\IMG_0005.JPG"/>
          <p:cNvPicPr>
            <a:picLocks noChangeAspect="1" noChangeArrowheads="1"/>
          </p:cNvPicPr>
          <p:nvPr/>
        </p:nvPicPr>
        <p:blipFill>
          <a:blip r:embed="rId10" cstate="print"/>
          <a:srcRect l="43329" t="31749" r="41946" b="52483"/>
          <a:stretch>
            <a:fillRect/>
          </a:stretch>
        </p:blipFill>
        <p:spPr bwMode="auto">
          <a:xfrm>
            <a:off x="1600200" y="4206875"/>
            <a:ext cx="1344613" cy="1916113"/>
          </a:xfrm>
          <a:prstGeom prst="rect">
            <a:avLst/>
          </a:prstGeom>
          <a:noFill/>
          <a:ln w="9525">
            <a:noFill/>
            <a:miter lim="800000"/>
            <a:headEnd/>
            <a:tailEnd/>
          </a:ln>
        </p:spPr>
      </p:pic>
      <p:sp>
        <p:nvSpPr>
          <p:cNvPr id="32785" name="Text Box 21"/>
          <p:cNvSpPr txBox="1">
            <a:spLocks noChangeArrowheads="1"/>
          </p:cNvSpPr>
          <p:nvPr/>
        </p:nvSpPr>
        <p:spPr bwMode="auto">
          <a:xfrm>
            <a:off x="1828800" y="6172200"/>
            <a:ext cx="874713" cy="349250"/>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Gordon</a:t>
            </a:r>
          </a:p>
        </p:txBody>
      </p:sp>
      <p:sp>
        <p:nvSpPr>
          <p:cNvPr id="32786" name="Slide Number Placeholder 5"/>
          <p:cNvSpPr txBox="1">
            <a:spLocks noGrp="1"/>
          </p:cNvSpPr>
          <p:nvPr/>
        </p:nvSpPr>
        <p:spPr bwMode="auto">
          <a:xfrm>
            <a:off x="7115175" y="6543675"/>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C41DCB62-5533-46A0-A050-CEF0A6AA7860}" type="slidenum">
              <a:rPr lang="zh-CN" altLang="en-US" sz="1400">
                <a:solidFill>
                  <a:srgbClr val="000000"/>
                </a:solidFill>
                <a:ea typeface="Osaka" pitchFamily="28" charset="-128"/>
              </a:rPr>
              <a:pPr algn="r" eaLnBrk="0" fontAlgn="base" hangingPunct="0">
                <a:spcBef>
                  <a:spcPct val="0"/>
                </a:spcBef>
                <a:spcAft>
                  <a:spcPct val="0"/>
                </a:spcAft>
              </a:pPr>
              <a:t>2</a:t>
            </a:fld>
            <a:endParaRPr lang="en-US" altLang="zh-CN" sz="1400">
              <a:solidFill>
                <a:srgbClr val="000000"/>
              </a:solidFill>
              <a:ea typeface="Osaka" pitchFamily="28" charset="-128"/>
            </a:endParaRPr>
          </a:p>
        </p:txBody>
      </p:sp>
      <p:pic>
        <p:nvPicPr>
          <p:cNvPr id="32787" name="Picture 11" descr="IMG_1108"/>
          <p:cNvPicPr>
            <a:picLocks noChangeAspect="1" noChangeArrowheads="1"/>
          </p:cNvPicPr>
          <p:nvPr/>
        </p:nvPicPr>
        <p:blipFill>
          <a:blip r:embed="rId11" cstate="print"/>
          <a:srcRect l="8141"/>
          <a:stretch>
            <a:fillRect/>
          </a:stretch>
        </p:blipFill>
        <p:spPr bwMode="auto">
          <a:xfrm>
            <a:off x="6096000" y="4191000"/>
            <a:ext cx="1390650" cy="1919288"/>
          </a:xfrm>
          <a:prstGeom prst="rect">
            <a:avLst/>
          </a:prstGeom>
          <a:noFill/>
          <a:ln w="9525">
            <a:noFill/>
            <a:miter lim="800000"/>
            <a:headEnd/>
            <a:tailEnd/>
          </a:ln>
        </p:spPr>
      </p:pic>
      <p:sp>
        <p:nvSpPr>
          <p:cNvPr id="32788" name="Text Box 21"/>
          <p:cNvSpPr txBox="1">
            <a:spLocks noChangeArrowheads="1"/>
          </p:cNvSpPr>
          <p:nvPr/>
        </p:nvSpPr>
        <p:spPr bwMode="auto">
          <a:xfrm>
            <a:off x="6400800" y="6172200"/>
            <a:ext cx="715963" cy="338138"/>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Varun</a:t>
            </a:r>
          </a:p>
        </p:txBody>
      </p:sp>
      <p:pic>
        <p:nvPicPr>
          <p:cNvPr id="32789" name="Picture 12" descr="IMG_1104"/>
          <p:cNvPicPr>
            <a:picLocks noChangeAspect="1" noChangeArrowheads="1"/>
          </p:cNvPicPr>
          <p:nvPr/>
        </p:nvPicPr>
        <p:blipFill>
          <a:blip r:embed="rId12" cstate="print"/>
          <a:srcRect l="9035" t="11980" r="7581" b="10001"/>
          <a:stretch>
            <a:fillRect/>
          </a:stretch>
        </p:blipFill>
        <p:spPr bwMode="auto">
          <a:xfrm>
            <a:off x="7629525" y="4198938"/>
            <a:ext cx="1362075" cy="1912937"/>
          </a:xfrm>
          <a:prstGeom prst="rect">
            <a:avLst/>
          </a:prstGeom>
          <a:noFill/>
          <a:ln w="9525">
            <a:noFill/>
            <a:miter lim="800000"/>
            <a:headEnd/>
            <a:tailEnd/>
          </a:ln>
        </p:spPr>
      </p:pic>
      <p:sp>
        <p:nvSpPr>
          <p:cNvPr id="32790" name="Text Box 21"/>
          <p:cNvSpPr txBox="1">
            <a:spLocks noChangeArrowheads="1"/>
          </p:cNvSpPr>
          <p:nvPr/>
        </p:nvSpPr>
        <p:spPr bwMode="auto">
          <a:xfrm>
            <a:off x="7848600" y="6172200"/>
            <a:ext cx="927100" cy="338138"/>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Yinhong</a:t>
            </a:r>
          </a:p>
        </p:txBody>
      </p:sp>
      <p:pic>
        <p:nvPicPr>
          <p:cNvPr id="32791" name="Picture 22" descr="F:\Rice Research\nanoreporter\AEC meeting\1-18-2012\photo.JPG"/>
          <p:cNvPicPr>
            <a:picLocks noChangeAspect="1" noChangeArrowheads="1"/>
          </p:cNvPicPr>
          <p:nvPr/>
        </p:nvPicPr>
        <p:blipFill>
          <a:blip r:embed="rId13" cstate="print"/>
          <a:srcRect l="16322" t="22330" r="18971" b="7378"/>
          <a:stretch>
            <a:fillRect/>
          </a:stretch>
        </p:blipFill>
        <p:spPr bwMode="auto">
          <a:xfrm>
            <a:off x="3048000" y="4191000"/>
            <a:ext cx="1368425" cy="1981200"/>
          </a:xfrm>
          <a:prstGeom prst="rect">
            <a:avLst/>
          </a:prstGeom>
          <a:noFill/>
          <a:ln w="9525">
            <a:noFill/>
            <a:miter lim="800000"/>
            <a:headEnd/>
            <a:tailEnd/>
          </a:ln>
        </p:spPr>
      </p:pic>
      <p:pic>
        <p:nvPicPr>
          <p:cNvPr id="32792" name="Picture 2" descr="F:\Rice Research\nanoreporter\AEC meeting\1-18-2012\Photo Jan 15, 8 53 41 PM.jpg"/>
          <p:cNvPicPr>
            <a:picLocks noChangeAspect="1" noChangeArrowheads="1"/>
          </p:cNvPicPr>
          <p:nvPr/>
        </p:nvPicPr>
        <p:blipFill>
          <a:blip r:embed="rId14" cstate="print"/>
          <a:srcRect l="7500" t="20871" r="12500"/>
          <a:stretch>
            <a:fillRect/>
          </a:stretch>
        </p:blipFill>
        <p:spPr bwMode="auto">
          <a:xfrm>
            <a:off x="4549775" y="4191000"/>
            <a:ext cx="1460500" cy="1927225"/>
          </a:xfrm>
          <a:prstGeom prst="rect">
            <a:avLst/>
          </a:prstGeom>
          <a:noFill/>
          <a:ln w="9525">
            <a:noFill/>
            <a:miter lim="800000"/>
            <a:headEnd/>
            <a:tailEnd/>
          </a:ln>
        </p:spPr>
      </p:pic>
      <p:sp>
        <p:nvSpPr>
          <p:cNvPr id="32793" name="Text Box 21"/>
          <p:cNvSpPr txBox="1">
            <a:spLocks noChangeArrowheads="1"/>
          </p:cNvSpPr>
          <p:nvPr/>
        </p:nvSpPr>
        <p:spPr bwMode="auto">
          <a:xfrm>
            <a:off x="3419475" y="6172200"/>
            <a:ext cx="593725" cy="338138"/>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Paul</a:t>
            </a:r>
          </a:p>
        </p:txBody>
      </p:sp>
      <p:sp>
        <p:nvSpPr>
          <p:cNvPr id="32794" name="Text Box 21"/>
          <p:cNvSpPr txBox="1">
            <a:spLocks noChangeArrowheads="1"/>
          </p:cNvSpPr>
          <p:nvPr/>
        </p:nvSpPr>
        <p:spPr bwMode="auto">
          <a:xfrm>
            <a:off x="4702175" y="6172200"/>
            <a:ext cx="890588" cy="338138"/>
          </a:xfrm>
          <a:prstGeom prst="rect">
            <a:avLst/>
          </a:prstGeom>
          <a:solidFill>
            <a:schemeClr val="bg1"/>
          </a:solidFill>
          <a:ln w="12700">
            <a:solidFill>
              <a:schemeClr val="tx1"/>
            </a:solid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Charles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ChangeArrowheads="1"/>
          </p:cNvSpPr>
          <p:nvPr/>
        </p:nvSpPr>
        <p:spPr bwMode="auto">
          <a:xfrm>
            <a:off x="304800" y="381000"/>
            <a:ext cx="8382000" cy="762000"/>
          </a:xfrm>
          <a:prstGeom prst="rect">
            <a:avLst/>
          </a:prstGeom>
          <a:noFill/>
          <a:ln w="12700">
            <a:noFill/>
            <a:miter lim="800000"/>
            <a:headEnd/>
            <a:tailEnd/>
          </a:ln>
        </p:spPr>
        <p:txBody>
          <a:bodyPr lIns="90488" tIns="44450" rIns="90488" bIns="44450"/>
          <a:lstStyle/>
          <a:p>
            <a:pPr fontAlgn="base">
              <a:spcBef>
                <a:spcPct val="0"/>
              </a:spcBef>
              <a:spcAft>
                <a:spcPct val="0"/>
              </a:spcAft>
            </a:pPr>
            <a:r>
              <a:rPr lang="en-US" altLang="zh-CN" sz="2800" dirty="0">
                <a:solidFill>
                  <a:srgbClr val="0000CC"/>
                </a:solidFill>
                <a:ea typeface="Batang" pitchFamily="18" charset="-127"/>
              </a:rPr>
              <a:t>Schematic of Oil Detection by Nanoreporters</a:t>
            </a:r>
          </a:p>
        </p:txBody>
      </p:sp>
      <p:sp>
        <p:nvSpPr>
          <p:cNvPr id="23555" name="Rectangle 17"/>
          <p:cNvSpPr>
            <a:spLocks noChangeArrowheads="1"/>
          </p:cNvSpPr>
          <p:nvPr/>
        </p:nvSpPr>
        <p:spPr bwMode="auto">
          <a:xfrm>
            <a:off x="5105400" y="947738"/>
            <a:ext cx="3886200" cy="3044825"/>
          </a:xfrm>
          <a:prstGeom prst="rect">
            <a:avLst/>
          </a:prstGeom>
          <a:noFill/>
          <a:ln w="12700">
            <a:noFill/>
            <a:miter lim="800000"/>
            <a:headEnd/>
            <a:tailEnd/>
          </a:ln>
        </p:spPr>
        <p:txBody>
          <a:bodyPr lIns="90488" tIns="44450" rIns="90488" bIns="44450">
            <a:spAutoFit/>
          </a:bodyPr>
          <a:lstStyle/>
          <a:p>
            <a:pPr marL="342900" indent="-342900" fontAlgn="base">
              <a:spcBef>
                <a:spcPct val="25000"/>
              </a:spcBef>
              <a:spcAft>
                <a:spcPct val="25000"/>
              </a:spcAft>
              <a:buClr>
                <a:srgbClr val="0000FF"/>
              </a:buClr>
              <a:buSzPct val="100000"/>
              <a:buFont typeface="Times New Roman" pitchFamily="18" charset="0"/>
              <a:buAutoNum type="alphaLcParenBoth"/>
            </a:pPr>
            <a:r>
              <a:rPr lang="en-US" altLang="zh-CN" sz="1600" dirty="0">
                <a:solidFill>
                  <a:srgbClr val="0000CC"/>
                </a:solidFill>
                <a:ea typeface="Batang" pitchFamily="18" charset="-127"/>
              </a:rPr>
              <a:t>Nanoparticles (NPs) with hydrophobic signaling cargo (red rectangles) are injected into the subsurface.</a:t>
            </a:r>
          </a:p>
          <a:p>
            <a:pPr marL="342900" indent="-342900" fontAlgn="base">
              <a:spcBef>
                <a:spcPct val="25000"/>
              </a:spcBef>
              <a:spcAft>
                <a:spcPct val="25000"/>
              </a:spcAft>
              <a:buClr>
                <a:srgbClr val="0000FF"/>
              </a:buClr>
              <a:buSzPct val="100000"/>
              <a:buFont typeface="Times New Roman" pitchFamily="18" charset="0"/>
              <a:buAutoNum type="alphaLcParenBoth"/>
            </a:pPr>
            <a:r>
              <a:rPr lang="en-US" altLang="zh-CN" sz="1600" dirty="0">
                <a:solidFill>
                  <a:srgbClr val="0000CC"/>
                </a:solidFill>
                <a:ea typeface="Batang" pitchFamily="18" charset="-127"/>
              </a:rPr>
              <a:t>The </a:t>
            </a:r>
            <a:r>
              <a:rPr lang="en-US" altLang="zh-CN" sz="1600" dirty="0" err="1">
                <a:solidFill>
                  <a:srgbClr val="0000CC"/>
                </a:solidFill>
                <a:ea typeface="Batang" pitchFamily="18" charset="-127"/>
              </a:rPr>
              <a:t>nanoreporters</a:t>
            </a:r>
            <a:r>
              <a:rPr lang="en-US" altLang="zh-CN" sz="1600" dirty="0">
                <a:solidFill>
                  <a:srgbClr val="0000CC"/>
                </a:solidFill>
                <a:ea typeface="Batang" pitchFamily="18" charset="-127"/>
              </a:rPr>
              <a:t> encounter oil and release their hydrophobic signaling cargo into the oil. </a:t>
            </a:r>
          </a:p>
          <a:p>
            <a:pPr marL="342900" indent="-342900" fontAlgn="base">
              <a:spcBef>
                <a:spcPct val="25000"/>
              </a:spcBef>
              <a:spcAft>
                <a:spcPct val="25000"/>
              </a:spcAft>
              <a:buClr>
                <a:srgbClr val="0000FF"/>
              </a:buClr>
              <a:buSzPct val="100000"/>
              <a:buFont typeface="Times New Roman" pitchFamily="18" charset="0"/>
              <a:buAutoNum type="alphaLcParenBoth"/>
            </a:pPr>
            <a:r>
              <a:rPr lang="en-US" altLang="zh-CN" sz="1600" dirty="0">
                <a:solidFill>
                  <a:srgbClr val="0000CC"/>
                </a:solidFill>
                <a:ea typeface="Batang" pitchFamily="18" charset="-127"/>
              </a:rPr>
              <a:t>The </a:t>
            </a:r>
            <a:r>
              <a:rPr lang="en-US" altLang="zh-CN" sz="1600" dirty="0" err="1">
                <a:solidFill>
                  <a:srgbClr val="0000CC"/>
                </a:solidFill>
                <a:ea typeface="Batang" pitchFamily="18" charset="-127"/>
              </a:rPr>
              <a:t>nanoreporters</a:t>
            </a:r>
            <a:r>
              <a:rPr lang="en-US" altLang="zh-CN" sz="1600" dirty="0">
                <a:solidFill>
                  <a:srgbClr val="0000CC"/>
                </a:solidFill>
                <a:ea typeface="Batang" pitchFamily="18" charset="-127"/>
              </a:rPr>
              <a:t> are recovered and analyzed for the signaling cargo for the existence of saturated oil residual (SOR). </a:t>
            </a:r>
          </a:p>
        </p:txBody>
      </p:sp>
      <p:sp>
        <p:nvSpPr>
          <p:cNvPr id="23556" name="Text Box 6"/>
          <p:cNvSpPr txBox="1">
            <a:spLocks noChangeArrowheads="1"/>
          </p:cNvSpPr>
          <p:nvPr/>
        </p:nvSpPr>
        <p:spPr bwMode="auto">
          <a:xfrm>
            <a:off x="147638" y="5711825"/>
            <a:ext cx="8996362" cy="852488"/>
          </a:xfrm>
          <a:prstGeom prst="rect">
            <a:avLst/>
          </a:prstGeom>
          <a:noFill/>
          <a:ln w="12700">
            <a:noFill/>
            <a:miter lim="800000"/>
            <a:headEnd/>
            <a:tailEnd/>
          </a:ln>
        </p:spPr>
        <p:txBody>
          <a:bodyPr lIns="90488" tIns="44450" rIns="90488" bIns="44450">
            <a:spAutoFit/>
          </a:bodyPr>
          <a:lstStyle/>
          <a:p>
            <a:pPr marL="285750" indent="-285750" fontAlgn="base">
              <a:spcBef>
                <a:spcPct val="0"/>
              </a:spcBef>
              <a:spcAft>
                <a:spcPct val="5000"/>
              </a:spcAft>
              <a:buClr>
                <a:srgbClr val="FF9900"/>
              </a:buClr>
              <a:buSzPct val="100000"/>
              <a:buFont typeface="Arial" pitchFamily="34" charset="0"/>
              <a:buChar char="•"/>
            </a:pPr>
            <a:r>
              <a:rPr lang="en-US" altLang="zh-CN" sz="1600" dirty="0">
                <a:solidFill>
                  <a:srgbClr val="0000CC"/>
                </a:solidFill>
                <a:ea typeface="Batang" pitchFamily="18" charset="-127"/>
              </a:rPr>
              <a:t>Core material: functionalized carbon black (“</a:t>
            </a:r>
            <a:r>
              <a:rPr lang="en-US" altLang="zh-CN" sz="1600" dirty="0" err="1">
                <a:solidFill>
                  <a:srgbClr val="0000CC"/>
                </a:solidFill>
                <a:ea typeface="Batang" pitchFamily="18" charset="-127"/>
              </a:rPr>
              <a:t>fCB</a:t>
            </a:r>
            <a:r>
              <a:rPr lang="en-US" altLang="zh-CN" sz="1600" dirty="0">
                <a:solidFill>
                  <a:srgbClr val="0000CC"/>
                </a:solidFill>
                <a:ea typeface="Batang" pitchFamily="18" charset="-127"/>
              </a:rPr>
              <a:t>”) </a:t>
            </a:r>
          </a:p>
          <a:p>
            <a:pPr marL="285750" indent="-285750" fontAlgn="base">
              <a:spcBef>
                <a:spcPct val="0"/>
              </a:spcBef>
              <a:spcAft>
                <a:spcPct val="5000"/>
              </a:spcAft>
              <a:buClr>
                <a:srgbClr val="FF9900"/>
              </a:buClr>
              <a:buSzPct val="100000"/>
              <a:buFont typeface="Arial" pitchFamily="34" charset="0"/>
              <a:buChar char="•"/>
            </a:pPr>
            <a:r>
              <a:rPr lang="en-US" altLang="zh-CN" sz="1600" dirty="0">
                <a:solidFill>
                  <a:srgbClr val="0000CC"/>
                </a:solidFill>
                <a:ea typeface="Batang" pitchFamily="18" charset="-127"/>
              </a:rPr>
              <a:t>Cargo molecules: </a:t>
            </a:r>
            <a:r>
              <a:rPr lang="en-US" altLang="zh-CN" sz="1600" dirty="0" err="1" smtClean="0">
                <a:solidFill>
                  <a:srgbClr val="0000CC"/>
                </a:solidFill>
                <a:ea typeface="Batang" pitchFamily="18" charset="-127"/>
              </a:rPr>
              <a:t>triheptylamine</a:t>
            </a:r>
            <a:r>
              <a:rPr lang="en-US" altLang="zh-CN" sz="1600" dirty="0" smtClean="0">
                <a:solidFill>
                  <a:srgbClr val="0000CC"/>
                </a:solidFill>
                <a:ea typeface="Batang" pitchFamily="18" charset="-127"/>
              </a:rPr>
              <a:t> (TPA) or </a:t>
            </a:r>
            <a:r>
              <a:rPr lang="en-US" altLang="zh-CN" sz="1600" baseline="30000" dirty="0" smtClean="0">
                <a:solidFill>
                  <a:srgbClr val="0000CC"/>
                </a:solidFill>
                <a:ea typeface="Batang" pitchFamily="18" charset="-127"/>
              </a:rPr>
              <a:t>14</a:t>
            </a:r>
            <a:r>
              <a:rPr lang="en-US" altLang="zh-CN" sz="1600" dirty="0" smtClean="0">
                <a:solidFill>
                  <a:srgbClr val="0000CC"/>
                </a:solidFill>
                <a:ea typeface="Batang" pitchFamily="18" charset="-127"/>
              </a:rPr>
              <a:t>C-labeled </a:t>
            </a:r>
            <a:r>
              <a:rPr lang="en-US" altLang="zh-CN" sz="1600" dirty="0" err="1">
                <a:solidFill>
                  <a:srgbClr val="0000CC"/>
                </a:solidFill>
                <a:ea typeface="Batang" pitchFamily="18" charset="-127"/>
              </a:rPr>
              <a:t>triphenylamine</a:t>
            </a:r>
            <a:r>
              <a:rPr lang="en-US" altLang="zh-CN" sz="1600" dirty="0">
                <a:solidFill>
                  <a:srgbClr val="0000CC"/>
                </a:solidFill>
                <a:ea typeface="Batang" pitchFamily="18" charset="-127"/>
              </a:rPr>
              <a:t> (TPA*)</a:t>
            </a:r>
          </a:p>
          <a:p>
            <a:pPr marL="285750" indent="-285750" fontAlgn="base">
              <a:spcBef>
                <a:spcPct val="0"/>
              </a:spcBef>
              <a:spcAft>
                <a:spcPct val="5000"/>
              </a:spcAft>
              <a:buClr>
                <a:srgbClr val="FF9900"/>
              </a:buClr>
              <a:buSzPct val="100000"/>
              <a:buFont typeface="Arial" pitchFamily="34" charset="0"/>
              <a:buChar char="•"/>
            </a:pPr>
            <a:r>
              <a:rPr lang="en-US" altLang="zh-CN" sz="1600" dirty="0">
                <a:solidFill>
                  <a:srgbClr val="0000CC"/>
                </a:solidFill>
                <a:ea typeface="Batang" pitchFamily="18" charset="-127"/>
              </a:rPr>
              <a:t>Batch desorption studies were conducted to understand the partition behavior of </a:t>
            </a:r>
            <a:r>
              <a:rPr lang="en-US" altLang="zh-CN" sz="1600" dirty="0" smtClean="0">
                <a:solidFill>
                  <a:srgbClr val="0000CC"/>
                </a:solidFill>
                <a:ea typeface="Batang" pitchFamily="18" charset="-127"/>
              </a:rPr>
              <a:t>TPA</a:t>
            </a:r>
            <a:endParaRPr lang="en-US" altLang="zh-CN" sz="1600" dirty="0">
              <a:solidFill>
                <a:srgbClr val="0000CC"/>
              </a:solidFill>
              <a:ea typeface="Batang" pitchFamily="18" charset="-127"/>
            </a:endParaRPr>
          </a:p>
        </p:txBody>
      </p:sp>
      <p:pic>
        <p:nvPicPr>
          <p:cNvPr id="23557" name="圖片 18"/>
          <p:cNvPicPr>
            <a:picLocks noChangeAspect="1"/>
          </p:cNvPicPr>
          <p:nvPr/>
        </p:nvPicPr>
        <p:blipFill>
          <a:blip r:embed="rId3" cstate="print"/>
          <a:srcRect/>
          <a:stretch>
            <a:fillRect/>
          </a:stretch>
        </p:blipFill>
        <p:spPr bwMode="auto">
          <a:xfrm>
            <a:off x="304800" y="1143000"/>
            <a:ext cx="4648200" cy="4568825"/>
          </a:xfrm>
          <a:prstGeom prst="rect">
            <a:avLst/>
          </a:prstGeom>
          <a:noFill/>
          <a:ln w="9525">
            <a:noFill/>
            <a:miter lim="800000"/>
            <a:headEnd/>
            <a:tailEnd/>
          </a:ln>
        </p:spPr>
      </p:pic>
      <p:sp>
        <p:nvSpPr>
          <p:cNvPr id="8" name="Slide Number Placeholder 5"/>
          <p:cNvSpPr txBox="1">
            <a:spLocks/>
          </p:cNvSpPr>
          <p:nvPr/>
        </p:nvSpPr>
        <p:spPr bwMode="auto">
          <a:xfrm>
            <a:off x="7130941" y="6432332"/>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r" eaLnBrk="0" fontAlgn="base" hangingPunct="0">
              <a:spcBef>
                <a:spcPct val="0"/>
              </a:spcBef>
              <a:spcAft>
                <a:spcPct val="0"/>
              </a:spcAft>
              <a:defRPr/>
            </a:pPr>
            <a:fld id="{3823A65F-B580-4FC2-913F-33B45AA84121}" type="slidenum">
              <a:rPr lang="zh-CN" altLang="en-US" sz="2000">
                <a:solidFill>
                  <a:srgbClr val="000000"/>
                </a:solidFill>
                <a:ea typeface="Osaka" pitchFamily="28" charset="-128"/>
              </a:rPr>
              <a:pPr algn="r" eaLnBrk="0" fontAlgn="base" hangingPunct="0">
                <a:spcBef>
                  <a:spcPct val="0"/>
                </a:spcBef>
                <a:spcAft>
                  <a:spcPct val="0"/>
                </a:spcAft>
                <a:defRPr/>
              </a:pPr>
              <a:t>3</a:t>
            </a:fld>
            <a:endParaRPr lang="en-US" altLang="zh-CN" sz="2000" dirty="0">
              <a:solidFill>
                <a:srgbClr val="000000"/>
              </a:solidFill>
              <a:ea typeface="Osaka" pitchFamily="28" charset="-128"/>
            </a:endParaRPr>
          </a:p>
        </p:txBody>
      </p:sp>
    </p:spTree>
  </p:cSld>
  <p:clrMapOvr>
    <a:masterClrMapping/>
  </p:clrMapOvr>
  <p:transition>
    <p:pull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293688" y="330200"/>
            <a:ext cx="8382000" cy="762000"/>
          </a:xfrm>
        </p:spPr>
        <p:txBody>
          <a:bodyPr/>
          <a:lstStyle/>
          <a:p>
            <a:r>
              <a:rPr lang="en-US" altLang="zh-CN" sz="2700" smtClean="0">
                <a:solidFill>
                  <a:srgbClr val="0000CC"/>
                </a:solidFill>
              </a:rPr>
              <a:t>Early Work: Carbon Black-based Formulation</a:t>
            </a:r>
          </a:p>
        </p:txBody>
      </p:sp>
      <p:sp>
        <p:nvSpPr>
          <p:cNvPr id="1029" name="Rectangle 3"/>
          <p:cNvSpPr>
            <a:spLocks noChangeArrowheads="1"/>
          </p:cNvSpPr>
          <p:nvPr/>
        </p:nvSpPr>
        <p:spPr bwMode="auto">
          <a:xfrm>
            <a:off x="2808288" y="908050"/>
            <a:ext cx="2951162" cy="549275"/>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altLang="zh-CN" sz="1500">
                <a:solidFill>
                  <a:srgbClr val="000000"/>
                </a:solidFill>
                <a:ea typeface="MS PGothic" pitchFamily="34" charset="-128"/>
              </a:rPr>
              <a:t>A heavily oxidized and </a:t>
            </a:r>
          </a:p>
          <a:p>
            <a:pPr algn="ctr" eaLnBrk="0" fontAlgn="base" hangingPunct="0">
              <a:spcBef>
                <a:spcPct val="0"/>
              </a:spcBef>
              <a:spcAft>
                <a:spcPct val="0"/>
              </a:spcAft>
            </a:pPr>
            <a:r>
              <a:rPr lang="en-US" altLang="zh-CN" sz="1500">
                <a:solidFill>
                  <a:srgbClr val="000000"/>
                </a:solidFill>
                <a:ea typeface="MS PGothic" pitchFamily="34" charset="-128"/>
              </a:rPr>
              <a:t>carboxylated carbon core</a:t>
            </a:r>
          </a:p>
        </p:txBody>
      </p:sp>
      <p:sp>
        <p:nvSpPr>
          <p:cNvPr id="1030" name="Rectangle 4"/>
          <p:cNvSpPr>
            <a:spLocks noChangeArrowheads="1"/>
          </p:cNvSpPr>
          <p:nvPr/>
        </p:nvSpPr>
        <p:spPr bwMode="auto">
          <a:xfrm>
            <a:off x="-36513" y="908050"/>
            <a:ext cx="2411413" cy="549275"/>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altLang="zh-CN" sz="1500">
                <a:solidFill>
                  <a:srgbClr val="000000"/>
                </a:solidFill>
                <a:ea typeface="MS PGothic" pitchFamily="34" charset="-128"/>
              </a:rPr>
              <a:t>SEM image of 50 nm carbon black (CB)</a:t>
            </a:r>
          </a:p>
        </p:txBody>
      </p:sp>
      <p:sp>
        <p:nvSpPr>
          <p:cNvPr id="1031" name="Line 7"/>
          <p:cNvSpPr>
            <a:spLocks noChangeShapeType="1"/>
          </p:cNvSpPr>
          <p:nvPr/>
        </p:nvSpPr>
        <p:spPr bwMode="auto">
          <a:xfrm>
            <a:off x="381000" y="838200"/>
            <a:ext cx="8382000" cy="0"/>
          </a:xfrm>
          <a:prstGeom prst="line">
            <a:avLst/>
          </a:prstGeom>
          <a:noFill/>
          <a:ln w="25400">
            <a:solidFill>
              <a:schemeClr val="tx1"/>
            </a:solidFill>
            <a:round/>
            <a:headEnd/>
            <a:tailEnd/>
          </a:ln>
        </p:spPr>
        <p:txBody>
          <a:bodyPr wrap="none" lIns="90488" tIns="44450" rIns="90488" bIns="44450" anchor="ct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1032" name="Line 6"/>
          <p:cNvSpPr>
            <a:spLocks noChangeShapeType="1"/>
          </p:cNvSpPr>
          <p:nvPr/>
        </p:nvSpPr>
        <p:spPr bwMode="auto">
          <a:xfrm>
            <a:off x="2268538" y="2079625"/>
            <a:ext cx="1258887" cy="1588"/>
          </a:xfrm>
          <a:prstGeom prst="line">
            <a:avLst/>
          </a:prstGeom>
          <a:noFill/>
          <a:ln w="38100">
            <a:solidFill>
              <a:schemeClr val="tx1"/>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1033" name="Text Box 7"/>
          <p:cNvSpPr txBox="1">
            <a:spLocks noChangeArrowheads="1"/>
          </p:cNvSpPr>
          <p:nvPr/>
        </p:nvSpPr>
        <p:spPr bwMode="auto">
          <a:xfrm>
            <a:off x="1763713" y="1724025"/>
            <a:ext cx="1762125" cy="301625"/>
          </a:xfrm>
          <a:prstGeom prst="rect">
            <a:avLst/>
          </a:prstGeom>
          <a:noFill/>
          <a:ln w="12700">
            <a:noFill/>
            <a:miter lim="800000"/>
            <a:headEnd/>
            <a:tailEnd/>
          </a:ln>
        </p:spPr>
        <p:txBody>
          <a:bodyPr wrap="none" lIns="90488" tIns="44450" rIns="90488" bIns="44450">
            <a:spAutoFit/>
          </a:bodyPr>
          <a:lstStyle/>
          <a:p>
            <a:pPr marL="742950" indent="-285750" algn="ctr" fontAlgn="base">
              <a:spcBef>
                <a:spcPct val="0"/>
              </a:spcBef>
              <a:spcAft>
                <a:spcPct val="5000"/>
              </a:spcAft>
              <a:buClr>
                <a:srgbClr val="FF9900"/>
              </a:buClr>
              <a:buSzPct val="100000"/>
              <a:buFont typeface="Times New Roman" pitchFamily="18" charset="0"/>
              <a:buNone/>
            </a:pPr>
            <a:r>
              <a:rPr lang="en-US" altLang="zh-CN" sz="1400">
                <a:solidFill>
                  <a:srgbClr val="000000"/>
                </a:solidFill>
                <a:ea typeface="Batang" pitchFamily="18" charset="-127"/>
              </a:rPr>
              <a:t>H</a:t>
            </a:r>
            <a:r>
              <a:rPr lang="en-US" altLang="zh-CN" sz="1400" baseline="-25000">
                <a:solidFill>
                  <a:srgbClr val="000000"/>
                </a:solidFill>
                <a:ea typeface="Batang" pitchFamily="18" charset="-127"/>
              </a:rPr>
              <a:t>2</a:t>
            </a:r>
            <a:r>
              <a:rPr lang="en-US" altLang="zh-CN" sz="1400">
                <a:solidFill>
                  <a:srgbClr val="000000"/>
                </a:solidFill>
                <a:ea typeface="Batang" pitchFamily="18" charset="-127"/>
              </a:rPr>
              <a:t>SO</a:t>
            </a:r>
            <a:r>
              <a:rPr lang="en-US" altLang="zh-CN" sz="1400" baseline="-25000">
                <a:solidFill>
                  <a:srgbClr val="000000"/>
                </a:solidFill>
                <a:ea typeface="Batang" pitchFamily="18" charset="-127"/>
              </a:rPr>
              <a:t>4</a:t>
            </a:r>
            <a:r>
              <a:rPr lang="en-US" altLang="zh-CN" sz="1400">
                <a:solidFill>
                  <a:srgbClr val="000000"/>
                </a:solidFill>
                <a:ea typeface="Batang" pitchFamily="18" charset="-127"/>
              </a:rPr>
              <a:t>, H</a:t>
            </a:r>
            <a:r>
              <a:rPr lang="en-US" altLang="zh-CN" sz="1400" baseline="-25000">
                <a:solidFill>
                  <a:srgbClr val="000000"/>
                </a:solidFill>
                <a:ea typeface="Batang" pitchFamily="18" charset="-127"/>
              </a:rPr>
              <a:t>3</a:t>
            </a:r>
            <a:r>
              <a:rPr lang="en-US" altLang="zh-CN" sz="1400">
                <a:solidFill>
                  <a:srgbClr val="000000"/>
                </a:solidFill>
                <a:ea typeface="Batang" pitchFamily="18" charset="-127"/>
              </a:rPr>
              <a:t>PO</a:t>
            </a:r>
            <a:r>
              <a:rPr lang="en-US" altLang="zh-CN" sz="1400" baseline="-25000">
                <a:solidFill>
                  <a:srgbClr val="000000"/>
                </a:solidFill>
                <a:ea typeface="Batang" pitchFamily="18" charset="-127"/>
              </a:rPr>
              <a:t>4</a:t>
            </a:r>
          </a:p>
        </p:txBody>
      </p:sp>
      <p:sp>
        <p:nvSpPr>
          <p:cNvPr id="1034" name="Text Box 8"/>
          <p:cNvSpPr txBox="1">
            <a:spLocks noChangeArrowheads="1"/>
          </p:cNvSpPr>
          <p:nvPr/>
        </p:nvSpPr>
        <p:spPr bwMode="auto">
          <a:xfrm>
            <a:off x="1701800" y="2141538"/>
            <a:ext cx="1792288" cy="301625"/>
          </a:xfrm>
          <a:prstGeom prst="rect">
            <a:avLst/>
          </a:prstGeom>
          <a:noFill/>
          <a:ln w="12700">
            <a:noFill/>
            <a:miter lim="800000"/>
            <a:headEnd/>
            <a:tailEnd/>
          </a:ln>
        </p:spPr>
        <p:txBody>
          <a:bodyPr wrap="none" lIns="90488" tIns="44450" rIns="90488" bIns="44450">
            <a:spAutoFit/>
          </a:bodyPr>
          <a:lstStyle/>
          <a:p>
            <a:pPr marL="742950" indent="-285750" algn="ctr" fontAlgn="base">
              <a:spcBef>
                <a:spcPct val="0"/>
              </a:spcBef>
              <a:spcAft>
                <a:spcPct val="5000"/>
              </a:spcAft>
              <a:buClr>
                <a:srgbClr val="FF9900"/>
              </a:buClr>
              <a:buSzPct val="100000"/>
              <a:buFont typeface="Times New Roman" pitchFamily="18" charset="0"/>
              <a:buNone/>
            </a:pPr>
            <a:r>
              <a:rPr lang="en-US" altLang="zh-CN" sz="1400">
                <a:solidFill>
                  <a:srgbClr val="000000"/>
                </a:solidFill>
                <a:ea typeface="Batang" pitchFamily="18" charset="-127"/>
              </a:rPr>
              <a:t>KMnO</a:t>
            </a:r>
            <a:r>
              <a:rPr lang="en-US" altLang="zh-CN" sz="1400" baseline="-25000">
                <a:solidFill>
                  <a:srgbClr val="000000"/>
                </a:solidFill>
                <a:ea typeface="Batang" pitchFamily="18" charset="-127"/>
              </a:rPr>
              <a:t>4</a:t>
            </a:r>
            <a:r>
              <a:rPr lang="en-US" altLang="zh-CN" sz="1400">
                <a:solidFill>
                  <a:srgbClr val="000000"/>
                </a:solidFill>
                <a:ea typeface="Batang" pitchFamily="18" charset="-127"/>
              </a:rPr>
              <a:t>, 50 </a:t>
            </a:r>
            <a:r>
              <a:rPr lang="en-US" altLang="zh-CN" sz="1400">
                <a:solidFill>
                  <a:srgbClr val="000000"/>
                </a:solidFill>
                <a:ea typeface="Batang" pitchFamily="18" charset="-127"/>
                <a:cs typeface="Arial" charset="0"/>
              </a:rPr>
              <a:t>ºC</a:t>
            </a:r>
            <a:r>
              <a:rPr lang="en-US" altLang="zh-CN" sz="1400">
                <a:solidFill>
                  <a:srgbClr val="000000"/>
                </a:solidFill>
                <a:ea typeface="Batang" pitchFamily="18" charset="-127"/>
              </a:rPr>
              <a:t> </a:t>
            </a:r>
            <a:endParaRPr lang="zh-CN" altLang="en-US" sz="1400">
              <a:solidFill>
                <a:srgbClr val="000000"/>
              </a:solidFill>
              <a:ea typeface="Batang" pitchFamily="18" charset="-127"/>
            </a:endParaRPr>
          </a:p>
        </p:txBody>
      </p:sp>
      <p:pic>
        <p:nvPicPr>
          <p:cNvPr id="1035" name="Picture 13" descr="CB 15nm_002"/>
          <p:cNvPicPr>
            <a:picLocks noChangeAspect="1" noChangeArrowheads="1"/>
          </p:cNvPicPr>
          <p:nvPr/>
        </p:nvPicPr>
        <p:blipFill>
          <a:blip r:embed="rId4" cstate="print">
            <a:lum bright="6000" contrast="12000"/>
          </a:blip>
          <a:srcRect/>
          <a:stretch>
            <a:fillRect/>
          </a:stretch>
        </p:blipFill>
        <p:spPr bwMode="auto">
          <a:xfrm>
            <a:off x="233363" y="1484313"/>
            <a:ext cx="1854200" cy="1905000"/>
          </a:xfrm>
          <a:prstGeom prst="rect">
            <a:avLst/>
          </a:prstGeom>
          <a:noFill/>
          <a:ln w="9525">
            <a:noFill/>
            <a:miter lim="800000"/>
            <a:headEnd/>
            <a:tailEnd/>
          </a:ln>
        </p:spPr>
      </p:pic>
      <p:sp>
        <p:nvSpPr>
          <p:cNvPr id="1036" name="Rectangle 14"/>
          <p:cNvSpPr>
            <a:spLocks noChangeArrowheads="1"/>
          </p:cNvSpPr>
          <p:nvPr/>
        </p:nvSpPr>
        <p:spPr bwMode="auto">
          <a:xfrm>
            <a:off x="395288" y="3140075"/>
            <a:ext cx="611187" cy="106363"/>
          </a:xfrm>
          <a:prstGeom prst="rect">
            <a:avLst/>
          </a:prstGeom>
          <a:noFill/>
          <a:ln w="12700">
            <a:noFill/>
            <a:miter lim="800000"/>
            <a:headEnd/>
            <a:tailEnd/>
          </a:ln>
        </p:spPr>
        <p:txBody>
          <a:bodyPr wrap="none" lIns="90488" tIns="44450" rIns="90488" bIns="223200" anchor="ctr"/>
          <a:lstStyle/>
          <a:p>
            <a:pPr marL="285750" indent="-285750" algn="ctr" fontAlgn="base">
              <a:spcBef>
                <a:spcPct val="0"/>
              </a:spcBef>
              <a:spcAft>
                <a:spcPct val="5000"/>
              </a:spcAft>
              <a:buClr>
                <a:srgbClr val="FF9900"/>
              </a:buClr>
              <a:buSzPct val="100000"/>
              <a:buFont typeface="Times New Roman" pitchFamily="18" charset="0"/>
              <a:buNone/>
            </a:pPr>
            <a:r>
              <a:rPr lang="en-US" altLang="zh-CN" sz="1400" b="1">
                <a:solidFill>
                  <a:srgbClr val="FFFFFF"/>
                </a:solidFill>
                <a:ea typeface="Batang" pitchFamily="18" charset="-127"/>
              </a:rPr>
              <a:t>100 nm</a:t>
            </a:r>
          </a:p>
        </p:txBody>
      </p:sp>
      <p:sp>
        <p:nvSpPr>
          <p:cNvPr id="1037" name="Line 15"/>
          <p:cNvSpPr>
            <a:spLocks noChangeShapeType="1"/>
          </p:cNvSpPr>
          <p:nvPr/>
        </p:nvSpPr>
        <p:spPr bwMode="auto">
          <a:xfrm>
            <a:off x="539750" y="3248025"/>
            <a:ext cx="398463" cy="0"/>
          </a:xfrm>
          <a:prstGeom prst="line">
            <a:avLst/>
          </a:prstGeom>
          <a:noFill/>
          <a:ln w="28575">
            <a:solidFill>
              <a:schemeClr val="bg1"/>
            </a:solidFill>
            <a:round/>
            <a:headEnd/>
            <a:tailEn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graphicFrame>
        <p:nvGraphicFramePr>
          <p:cNvPr id="1026" name="Object 16"/>
          <p:cNvGraphicFramePr>
            <a:graphicFrameLocks noChangeAspect="1"/>
          </p:cNvGraphicFramePr>
          <p:nvPr/>
        </p:nvGraphicFramePr>
        <p:xfrm>
          <a:off x="3513138" y="1447800"/>
          <a:ext cx="5580062" cy="1009650"/>
        </p:xfrm>
        <a:graphic>
          <a:graphicData uri="http://schemas.openxmlformats.org/presentationml/2006/ole">
            <p:oleObj spid="_x0000_s32770" name="CS ChemDraw Drawing" r:id="rId5" imgW="4556602" imgH="824485" progId="ChemDraw.Document.6.0">
              <p:embed/>
            </p:oleObj>
          </a:graphicData>
        </a:graphic>
      </p:graphicFrame>
      <p:pic>
        <p:nvPicPr>
          <p:cNvPr id="1038" name="Picture 17" descr="WL-3-15 and WL-3-24"/>
          <p:cNvPicPr>
            <a:picLocks noChangeAspect="1" noChangeArrowheads="1"/>
          </p:cNvPicPr>
          <p:nvPr/>
        </p:nvPicPr>
        <p:blipFill>
          <a:blip r:embed="rId6" cstate="print"/>
          <a:srcRect l="53853" t="3691" r="6003" b="7758"/>
          <a:stretch>
            <a:fillRect/>
          </a:stretch>
        </p:blipFill>
        <p:spPr bwMode="auto">
          <a:xfrm>
            <a:off x="7480300" y="2578100"/>
            <a:ext cx="1363663" cy="1260475"/>
          </a:xfrm>
          <a:prstGeom prst="rect">
            <a:avLst/>
          </a:prstGeom>
          <a:noFill/>
          <a:ln w="9525">
            <a:noFill/>
            <a:miter lim="800000"/>
            <a:headEnd/>
            <a:tailEnd/>
          </a:ln>
        </p:spPr>
      </p:pic>
      <p:pic>
        <p:nvPicPr>
          <p:cNvPr id="1039" name="Picture 18" descr="WL-3-15 and WL-3-24"/>
          <p:cNvPicPr>
            <a:picLocks noChangeAspect="1" noChangeArrowheads="1"/>
          </p:cNvPicPr>
          <p:nvPr/>
        </p:nvPicPr>
        <p:blipFill>
          <a:blip r:embed="rId6" cstate="print"/>
          <a:srcRect l="2039" t="3638" r="56294" b="7811"/>
          <a:stretch>
            <a:fillRect/>
          </a:stretch>
        </p:blipFill>
        <p:spPr bwMode="auto">
          <a:xfrm>
            <a:off x="2124075" y="2492375"/>
            <a:ext cx="1511300" cy="1344613"/>
          </a:xfrm>
          <a:prstGeom prst="rect">
            <a:avLst/>
          </a:prstGeom>
          <a:noFill/>
          <a:ln w="9525">
            <a:noFill/>
            <a:miter lim="800000"/>
            <a:headEnd/>
            <a:tailEnd/>
          </a:ln>
        </p:spPr>
      </p:pic>
      <p:sp>
        <p:nvSpPr>
          <p:cNvPr id="1040" name="Rectangle 4"/>
          <p:cNvSpPr>
            <a:spLocks noChangeArrowheads="1"/>
          </p:cNvSpPr>
          <p:nvPr/>
        </p:nvSpPr>
        <p:spPr bwMode="auto">
          <a:xfrm>
            <a:off x="3635375" y="2673350"/>
            <a:ext cx="1295400" cy="549275"/>
          </a:xfrm>
          <a:prstGeom prst="rect">
            <a:avLst/>
          </a:prstGeom>
          <a:noFill/>
          <a:ln w="9525">
            <a:noFill/>
            <a:miter lim="800000"/>
            <a:headEnd/>
            <a:tailEnd/>
          </a:ln>
        </p:spPr>
        <p:txBody>
          <a:bodyPr>
            <a:spAutoFit/>
          </a:bodyPr>
          <a:lstStyle/>
          <a:p>
            <a:pPr eaLnBrk="0" fontAlgn="base" hangingPunct="0">
              <a:spcBef>
                <a:spcPct val="0"/>
              </a:spcBef>
              <a:spcAft>
                <a:spcPct val="0"/>
              </a:spcAft>
            </a:pPr>
            <a:r>
              <a:rPr lang="en-US" altLang="zh-CN" sz="1500">
                <a:solidFill>
                  <a:srgbClr val="000000"/>
                </a:solidFill>
                <a:ea typeface="MS PGothic" pitchFamily="34" charset="-128"/>
              </a:rPr>
              <a:t>CB </a:t>
            </a:r>
          </a:p>
          <a:p>
            <a:pPr eaLnBrk="0" fontAlgn="base" hangingPunct="0">
              <a:spcBef>
                <a:spcPct val="0"/>
              </a:spcBef>
              <a:spcAft>
                <a:spcPct val="0"/>
              </a:spcAft>
            </a:pPr>
            <a:r>
              <a:rPr lang="en-US" altLang="zh-CN" sz="1500">
                <a:solidFill>
                  <a:srgbClr val="000000"/>
                </a:solidFill>
                <a:ea typeface="MS PGothic" pitchFamily="34" charset="-128"/>
              </a:rPr>
              <a:t>powder</a:t>
            </a:r>
          </a:p>
        </p:txBody>
      </p:sp>
      <p:sp>
        <p:nvSpPr>
          <p:cNvPr id="1041" name="Rectangle 4"/>
          <p:cNvSpPr>
            <a:spLocks noChangeArrowheads="1"/>
          </p:cNvSpPr>
          <p:nvPr/>
        </p:nvSpPr>
        <p:spPr bwMode="auto">
          <a:xfrm>
            <a:off x="6019800" y="2971800"/>
            <a:ext cx="1189038" cy="549275"/>
          </a:xfrm>
          <a:prstGeom prst="rect">
            <a:avLst/>
          </a:prstGeom>
          <a:noFill/>
          <a:ln w="9525">
            <a:noFill/>
            <a:miter lim="800000"/>
            <a:headEnd/>
            <a:tailEnd/>
          </a:ln>
        </p:spPr>
        <p:txBody>
          <a:bodyPr>
            <a:spAutoFit/>
          </a:bodyPr>
          <a:lstStyle/>
          <a:p>
            <a:pPr algn="r" eaLnBrk="0" fontAlgn="base" hangingPunct="0">
              <a:spcBef>
                <a:spcPct val="0"/>
              </a:spcBef>
              <a:spcAft>
                <a:spcPct val="0"/>
              </a:spcAft>
            </a:pPr>
            <a:r>
              <a:rPr lang="en-US" altLang="zh-CN" sz="1500">
                <a:solidFill>
                  <a:srgbClr val="000000"/>
                </a:solidFill>
                <a:ea typeface="MS PGothic" pitchFamily="34" charset="-128"/>
              </a:rPr>
              <a:t>PVA-OCB</a:t>
            </a:r>
          </a:p>
          <a:p>
            <a:pPr algn="r" eaLnBrk="0" fontAlgn="base" hangingPunct="0">
              <a:spcBef>
                <a:spcPct val="0"/>
              </a:spcBef>
              <a:spcAft>
                <a:spcPct val="0"/>
              </a:spcAft>
            </a:pPr>
            <a:r>
              <a:rPr lang="en-US" altLang="zh-CN" sz="1500">
                <a:solidFill>
                  <a:srgbClr val="000000"/>
                </a:solidFill>
                <a:ea typeface="MS PGothic" pitchFamily="34" charset="-128"/>
              </a:rPr>
              <a:t>powder</a:t>
            </a:r>
          </a:p>
        </p:txBody>
      </p:sp>
      <p:sp>
        <p:nvSpPr>
          <p:cNvPr id="1042" name="Rectangle 3"/>
          <p:cNvSpPr>
            <a:spLocks noChangeArrowheads="1"/>
          </p:cNvSpPr>
          <p:nvPr/>
        </p:nvSpPr>
        <p:spPr bwMode="auto">
          <a:xfrm>
            <a:off x="6840538" y="981075"/>
            <a:ext cx="2160587" cy="320675"/>
          </a:xfrm>
          <a:prstGeom prst="rect">
            <a:avLst/>
          </a:prstGeom>
          <a:noFill/>
          <a:ln w="9525">
            <a:noFill/>
            <a:miter lim="800000"/>
            <a:headEnd/>
            <a:tailEnd/>
          </a:ln>
        </p:spPr>
        <p:txBody>
          <a:bodyPr>
            <a:spAutoFit/>
          </a:bodyPr>
          <a:lstStyle/>
          <a:p>
            <a:pPr algn="ctr" eaLnBrk="0" fontAlgn="base" hangingPunct="0">
              <a:spcBef>
                <a:spcPct val="0"/>
              </a:spcBef>
              <a:spcAft>
                <a:spcPct val="0"/>
              </a:spcAft>
            </a:pPr>
            <a:r>
              <a:rPr lang="en-US" altLang="zh-CN" sz="1500">
                <a:solidFill>
                  <a:srgbClr val="000000"/>
                </a:solidFill>
                <a:ea typeface="MS PGothic" pitchFamily="34" charset="-128"/>
              </a:rPr>
              <a:t>PVA-OCB NPs</a:t>
            </a:r>
          </a:p>
        </p:txBody>
      </p:sp>
      <p:sp>
        <p:nvSpPr>
          <p:cNvPr id="1043" name="Text Box 28"/>
          <p:cNvSpPr txBox="1">
            <a:spLocks noChangeArrowheads="1"/>
          </p:cNvSpPr>
          <p:nvPr/>
        </p:nvSpPr>
        <p:spPr bwMode="auto">
          <a:xfrm>
            <a:off x="250825" y="3392488"/>
            <a:ext cx="1836738" cy="271462"/>
          </a:xfrm>
          <a:prstGeom prst="rect">
            <a:avLst/>
          </a:prstGeom>
          <a:noFill/>
          <a:ln w="12700">
            <a:noFill/>
            <a:miter lim="800000"/>
            <a:headEnd/>
            <a:tailEnd/>
          </a:ln>
        </p:spPr>
        <p:txBody>
          <a:bodyPr lIns="90488" tIns="44450" rIns="90488" bIns="44450">
            <a:spAutoFit/>
          </a:bodyPr>
          <a:lstStyle/>
          <a:p>
            <a:pP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Cabot (MA, USA)</a:t>
            </a:r>
          </a:p>
        </p:txBody>
      </p:sp>
      <p:graphicFrame>
        <p:nvGraphicFramePr>
          <p:cNvPr id="1027" name="Object 7"/>
          <p:cNvGraphicFramePr>
            <a:graphicFrameLocks noChangeAspect="1"/>
          </p:cNvGraphicFramePr>
          <p:nvPr/>
        </p:nvGraphicFramePr>
        <p:xfrm>
          <a:off x="330200" y="4191000"/>
          <a:ext cx="2730500" cy="2301875"/>
        </p:xfrm>
        <a:graphic>
          <a:graphicData uri="http://schemas.openxmlformats.org/presentationml/2006/ole">
            <p:oleObj spid="_x0000_s32771" name="CS ChemDraw Drawing" r:id="rId7" imgW="3172615" imgH="2675582" progId="ChemDraw.Document.6.0">
              <p:embed/>
            </p:oleObj>
          </a:graphicData>
        </a:graphic>
      </p:graphicFrame>
      <p:pic>
        <p:nvPicPr>
          <p:cNvPr id="1044" name="Picture 8" descr="M1100-15nm0007"/>
          <p:cNvPicPr>
            <a:picLocks noChangeAspect="1" noChangeArrowheads="1"/>
          </p:cNvPicPr>
          <p:nvPr/>
        </p:nvPicPr>
        <p:blipFill>
          <a:blip r:embed="rId8" cstate="print"/>
          <a:srcRect/>
          <a:stretch>
            <a:fillRect/>
          </a:stretch>
        </p:blipFill>
        <p:spPr bwMode="auto">
          <a:xfrm>
            <a:off x="3213100" y="4102100"/>
            <a:ext cx="2438400" cy="2438400"/>
          </a:xfrm>
          <a:prstGeom prst="rect">
            <a:avLst/>
          </a:prstGeom>
          <a:noFill/>
          <a:ln w="9525">
            <a:noFill/>
            <a:miter lim="800000"/>
            <a:headEnd/>
            <a:tailEnd/>
          </a:ln>
        </p:spPr>
      </p:pic>
      <p:sp>
        <p:nvSpPr>
          <p:cNvPr id="1045" name="Rectangle 4"/>
          <p:cNvSpPr>
            <a:spLocks noChangeArrowheads="1"/>
          </p:cNvSpPr>
          <p:nvPr/>
        </p:nvSpPr>
        <p:spPr bwMode="auto">
          <a:xfrm>
            <a:off x="3708400" y="6242050"/>
            <a:ext cx="3352800" cy="730250"/>
          </a:xfrm>
          <a:prstGeom prst="rect">
            <a:avLst/>
          </a:prstGeom>
          <a:noFill/>
          <a:ln w="9525">
            <a:noFill/>
            <a:miter lim="800000"/>
            <a:headEnd/>
            <a:tailEnd/>
          </a:ln>
        </p:spPr>
        <p:txBody>
          <a:bodyPr>
            <a:spAutoFit/>
          </a:bodyPr>
          <a:lstStyle/>
          <a:p>
            <a:pPr eaLnBrk="0" fontAlgn="base" hangingPunct="0">
              <a:spcBef>
                <a:spcPct val="0"/>
              </a:spcBef>
              <a:spcAft>
                <a:spcPct val="0"/>
              </a:spcAft>
            </a:pPr>
            <a:r>
              <a:rPr lang="en-US" altLang="zh-CN" sz="1400">
                <a:solidFill>
                  <a:srgbClr val="000000"/>
                </a:solidFill>
                <a:ea typeface="MS PGothic" pitchFamily="34" charset="-128"/>
              </a:rPr>
              <a:t>TEM of 15 nm fCB </a:t>
            </a:r>
          </a:p>
          <a:p>
            <a:pPr eaLnBrk="0" fontAlgn="base" hangingPunct="0">
              <a:spcBef>
                <a:spcPct val="0"/>
              </a:spcBef>
              <a:spcAft>
                <a:spcPct val="0"/>
              </a:spcAft>
            </a:pPr>
            <a:endParaRPr lang="en-US" altLang="zh-CN" sz="1400">
              <a:solidFill>
                <a:srgbClr val="000000"/>
              </a:solidFill>
              <a:ea typeface="MS PGothic" pitchFamily="34" charset="-128"/>
            </a:endParaRPr>
          </a:p>
          <a:p>
            <a:pPr eaLnBrk="0" fontAlgn="base" hangingPunct="0">
              <a:spcBef>
                <a:spcPct val="0"/>
              </a:spcBef>
              <a:spcAft>
                <a:spcPct val="0"/>
              </a:spcAft>
            </a:pPr>
            <a:endParaRPr lang="en-US" altLang="zh-CN" sz="1400">
              <a:solidFill>
                <a:srgbClr val="000000"/>
              </a:solidFill>
              <a:ea typeface="MS PGothic" pitchFamily="34" charset="-128"/>
            </a:endParaRPr>
          </a:p>
        </p:txBody>
      </p:sp>
      <p:sp>
        <p:nvSpPr>
          <p:cNvPr id="1046" name="Text Box 15"/>
          <p:cNvSpPr txBox="1">
            <a:spLocks noChangeArrowheads="1"/>
          </p:cNvSpPr>
          <p:nvPr/>
        </p:nvSpPr>
        <p:spPr bwMode="auto">
          <a:xfrm>
            <a:off x="5562600" y="4191000"/>
            <a:ext cx="3048000" cy="1803400"/>
          </a:xfrm>
          <a:prstGeom prst="rect">
            <a:avLst/>
          </a:prstGeom>
          <a:noFill/>
          <a:ln w="9525">
            <a:noFill/>
            <a:miter lim="800000"/>
            <a:headEnd/>
            <a:tailEnd/>
          </a:ln>
        </p:spPr>
        <p:txBody>
          <a:bodyPr>
            <a:spAutoFit/>
          </a:bodyPr>
          <a:lstStyle/>
          <a:p>
            <a:pPr marL="450850" lvl="1" indent="-184150" fontAlgn="base">
              <a:spcBef>
                <a:spcPct val="0"/>
              </a:spcBef>
              <a:spcAft>
                <a:spcPts val="500"/>
              </a:spcAft>
              <a:buClr>
                <a:srgbClr val="FF9900"/>
              </a:buClr>
              <a:buSzPct val="100000"/>
              <a:buFont typeface="Wingdings" pitchFamily="2" charset="2"/>
              <a:buChar char="§"/>
            </a:pPr>
            <a:r>
              <a:rPr lang="en-US" altLang="zh-CN">
                <a:solidFill>
                  <a:srgbClr val="0000CC"/>
                </a:solidFill>
                <a:cs typeface="Arial" charset="0"/>
              </a:rPr>
              <a:t>Zeta potential of PVA-fCB is 3.84x10</a:t>
            </a:r>
            <a:r>
              <a:rPr lang="en-US" altLang="zh-CN" baseline="30000">
                <a:solidFill>
                  <a:srgbClr val="0000CC"/>
                </a:solidFill>
                <a:cs typeface="Arial" charset="0"/>
              </a:rPr>
              <a:t>-1</a:t>
            </a:r>
            <a:r>
              <a:rPr lang="en-US" altLang="zh-CN">
                <a:solidFill>
                  <a:srgbClr val="0000CC"/>
                </a:solidFill>
                <a:cs typeface="Arial" charset="0"/>
              </a:rPr>
              <a:t> mV</a:t>
            </a:r>
          </a:p>
          <a:p>
            <a:pPr marL="450850" lvl="1" indent="-184150" fontAlgn="base">
              <a:spcBef>
                <a:spcPct val="0"/>
              </a:spcBef>
              <a:spcAft>
                <a:spcPts val="500"/>
              </a:spcAft>
              <a:buClr>
                <a:srgbClr val="FF9900"/>
              </a:buClr>
              <a:buSzPct val="100000"/>
              <a:buFont typeface="Wingdings" pitchFamily="2" charset="2"/>
              <a:buChar char="§"/>
            </a:pPr>
            <a:r>
              <a:rPr lang="en-US" altLang="zh-CN">
                <a:solidFill>
                  <a:srgbClr val="0000CC"/>
                </a:solidFill>
                <a:cs typeface="Arial" charset="0"/>
              </a:rPr>
              <a:t>PVA-fCB is almost neutral and it will not bind to charged porous media</a:t>
            </a:r>
          </a:p>
        </p:txBody>
      </p:sp>
      <p:sp>
        <p:nvSpPr>
          <p:cNvPr id="1047" name="AutoShape 27"/>
          <p:cNvSpPr>
            <a:spLocks noChangeArrowheads="1"/>
          </p:cNvSpPr>
          <p:nvPr/>
        </p:nvSpPr>
        <p:spPr bwMode="auto">
          <a:xfrm>
            <a:off x="88900" y="863600"/>
            <a:ext cx="8991600" cy="3162300"/>
          </a:xfrm>
          <a:prstGeom prst="roundRect">
            <a:avLst>
              <a:gd name="adj" fmla="val 16667"/>
            </a:avLst>
          </a:prstGeom>
          <a:noFill/>
          <a:ln w="28575">
            <a:solidFill>
              <a:srgbClr val="66CCFF"/>
            </a:solidFill>
            <a:round/>
            <a:headEnd/>
            <a:tailEnd/>
          </a:ln>
        </p:spPr>
        <p:txBody>
          <a:bodyPr wrap="none" lIns="90488" tIns="44450" rIns="90488" bIns="44450" anchor="ct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1048" name="AutoShape 27"/>
          <p:cNvSpPr>
            <a:spLocks noChangeArrowheads="1"/>
          </p:cNvSpPr>
          <p:nvPr/>
        </p:nvSpPr>
        <p:spPr bwMode="auto">
          <a:xfrm>
            <a:off x="95250" y="4038600"/>
            <a:ext cx="8991600" cy="2667000"/>
          </a:xfrm>
          <a:prstGeom prst="roundRect">
            <a:avLst>
              <a:gd name="adj" fmla="val 16667"/>
            </a:avLst>
          </a:prstGeom>
          <a:noFill/>
          <a:ln w="28575">
            <a:solidFill>
              <a:srgbClr val="66CCFF"/>
            </a:solidFill>
            <a:round/>
            <a:headEnd/>
            <a:tailEnd/>
          </a:ln>
        </p:spPr>
        <p:txBody>
          <a:bodyPr wrap="none" lIns="90488" tIns="44450" rIns="90488" bIns="44450" anchor="ct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6" name="Slide Number Placeholder 5"/>
          <p:cNvSpPr txBox="1">
            <a:spLocks noGrp="1"/>
          </p:cNvSpPr>
          <p:nvPr/>
        </p:nvSpPr>
        <p:spPr bwMode="auto">
          <a:xfrm>
            <a:off x="7229475" y="6600825"/>
            <a:ext cx="1905000" cy="457200"/>
          </a:xfrm>
          <a:prstGeom prst="rect">
            <a:avLst/>
          </a:prstGeom>
          <a:noFill/>
          <a:ln>
            <a:miter lim="800000"/>
            <a:headEnd/>
            <a:tailEnd/>
          </a:ln>
        </p:spPr>
        <p:txBody>
          <a:bodyPr/>
          <a:lstStyle/>
          <a:p>
            <a:pPr algn="r" eaLnBrk="0" fontAlgn="base" hangingPunct="0">
              <a:spcBef>
                <a:spcPct val="0"/>
              </a:spcBef>
              <a:spcAft>
                <a:spcPct val="0"/>
              </a:spcAft>
              <a:defRPr/>
            </a:pPr>
            <a:fld id="{9C0B24B9-8181-48F6-9AC2-0375433F66A4}" type="slidenum">
              <a:rPr lang="zh-CN" altLang="en-US" sz="1400">
                <a:solidFill>
                  <a:srgbClr val="000000"/>
                </a:solidFill>
              </a:rPr>
              <a:pPr algn="r" eaLnBrk="0" fontAlgn="base" hangingPunct="0">
                <a:spcBef>
                  <a:spcPct val="0"/>
                </a:spcBef>
                <a:spcAft>
                  <a:spcPct val="0"/>
                </a:spcAft>
                <a:defRPr/>
              </a:pPr>
              <a:t>4</a:t>
            </a:fld>
            <a:endParaRPr lang="en-US" altLang="zh-CN" sz="1400" dirty="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3" cstate="print"/>
          <a:srcRect/>
          <a:stretch>
            <a:fillRect/>
          </a:stretch>
        </p:blipFill>
        <p:spPr bwMode="auto">
          <a:xfrm>
            <a:off x="539750" y="1268413"/>
            <a:ext cx="6610350" cy="4537075"/>
          </a:xfrm>
          <a:prstGeom prst="rect">
            <a:avLst/>
          </a:prstGeom>
          <a:noFill/>
          <a:ln w="9525">
            <a:noFill/>
            <a:miter lim="800000"/>
            <a:headEnd/>
            <a:tailEnd/>
          </a:ln>
        </p:spPr>
      </p:pic>
      <p:sp>
        <p:nvSpPr>
          <p:cNvPr id="6" name="Title 1"/>
          <p:cNvSpPr txBox="1">
            <a:spLocks/>
          </p:cNvSpPr>
          <p:nvPr/>
        </p:nvSpPr>
        <p:spPr>
          <a:xfrm>
            <a:off x="323850" y="295275"/>
            <a:ext cx="8064500" cy="741363"/>
          </a:xfrm>
          <a:prstGeom prst="rect">
            <a:avLst/>
          </a:prstGeom>
        </p:spPr>
        <p:txBody>
          <a:bodyPr anchor="ctr">
            <a:normAutofit fontScale="55000" lnSpcReduction="20000"/>
          </a:bodyPr>
          <a:lstStyle/>
          <a:p>
            <a:pPr algn="ctr">
              <a:spcBef>
                <a:spcPct val="0"/>
              </a:spcBef>
              <a:defRPr/>
            </a:pPr>
            <a:r>
              <a:rPr lang="en-US" sz="4400" dirty="0">
                <a:solidFill>
                  <a:prstClr val="black"/>
                </a:solidFill>
                <a:ea typeface="Batang" pitchFamily="18" charset="-127"/>
              </a:rPr>
              <a:t>Transport Studies in Berea Sandstone – HCCs-PEG (Gen#1), OCB-PVA (Gen#2), CB-PVA (Gen#3) </a:t>
            </a:r>
          </a:p>
        </p:txBody>
      </p:sp>
      <p:sp>
        <p:nvSpPr>
          <p:cNvPr id="44036" name="Slide Number Placeholder 2"/>
          <p:cNvSpPr>
            <a:spLocks noGrp="1"/>
          </p:cNvSpPr>
          <p:nvPr>
            <p:ph type="sldNum" sz="quarter" idx="12"/>
          </p:nvPr>
        </p:nvSpPr>
        <p:spPr bwMode="auto">
          <a:xfrm>
            <a:off x="8429625" y="6550025"/>
            <a:ext cx="266700" cy="169863"/>
          </a:xfrm>
          <a:noFill/>
          <a:ln>
            <a:miter lim="800000"/>
            <a:headEnd/>
            <a:tailEnd/>
          </a:ln>
        </p:spPr>
        <p:txBody>
          <a:bodyPr wrap="square" numCol="1" anchorCtr="0" compatLnSpc="1">
            <a:prstTxWarp prst="textNoShape">
              <a:avLst/>
            </a:prstTxWarp>
          </a:bodyPr>
          <a:lstStyle/>
          <a:p>
            <a:fld id="{6D22231F-ED93-4E8C-ABA2-40C0C7FA1DAC}" type="slidenum">
              <a:rPr lang="en-US">
                <a:solidFill>
                  <a:srgbClr val="898989"/>
                </a:solidFill>
              </a:rPr>
              <a:pPr/>
              <a:t>5</a:t>
            </a:fld>
            <a:endParaRPr lang="en-US">
              <a:solidFill>
                <a:srgbClr val="898989"/>
              </a:solidFill>
            </a:endParaRPr>
          </a:p>
        </p:txBody>
      </p:sp>
      <p:sp>
        <p:nvSpPr>
          <p:cNvPr id="8" name="TextBox 7"/>
          <p:cNvSpPr txBox="1">
            <a:spLocks noChangeArrowheads="1"/>
          </p:cNvSpPr>
          <p:nvPr/>
        </p:nvSpPr>
        <p:spPr bwMode="auto">
          <a:xfrm>
            <a:off x="7164388" y="1219200"/>
            <a:ext cx="1979612" cy="4986338"/>
          </a:xfrm>
          <a:prstGeom prst="rect">
            <a:avLst/>
          </a:prstGeom>
          <a:noFill/>
          <a:ln w="9525">
            <a:noFill/>
            <a:miter lim="800000"/>
            <a:headEnd/>
            <a:tailEnd/>
          </a:ln>
        </p:spPr>
        <p:txBody>
          <a:bodyPr>
            <a:spAutoFit/>
          </a:bodyPr>
          <a:lstStyle/>
          <a:p>
            <a:pPr>
              <a:defRPr/>
            </a:pPr>
            <a:r>
              <a:rPr lang="en-US" u="sng" dirty="0">
                <a:solidFill>
                  <a:prstClr val="black"/>
                </a:solidFill>
                <a:ea typeface="Batang" pitchFamily="18" charset="-127"/>
              </a:rPr>
              <a:t>Experimental Details</a:t>
            </a:r>
          </a:p>
          <a:p>
            <a:pPr>
              <a:defRPr/>
            </a:pPr>
            <a:r>
              <a:rPr lang="en-US" dirty="0">
                <a:solidFill>
                  <a:prstClr val="black"/>
                </a:solidFill>
                <a:ea typeface="Batang" pitchFamily="18" charset="-127"/>
              </a:rPr>
              <a:t>Sample:  NPs in 31 </a:t>
            </a:r>
            <a:r>
              <a:rPr lang="en-US" dirty="0" err="1">
                <a:solidFill>
                  <a:prstClr val="black"/>
                </a:solidFill>
                <a:ea typeface="Batang" pitchFamily="18" charset="-127"/>
              </a:rPr>
              <a:t>kppm</a:t>
            </a:r>
            <a:r>
              <a:rPr lang="en-US" dirty="0">
                <a:solidFill>
                  <a:prstClr val="black"/>
                </a:solidFill>
                <a:ea typeface="Batang" pitchFamily="18" charset="-127"/>
              </a:rPr>
              <a:t> </a:t>
            </a:r>
            <a:r>
              <a:rPr lang="en-US" dirty="0" err="1">
                <a:solidFill>
                  <a:prstClr val="black"/>
                </a:solidFill>
                <a:ea typeface="Batang" pitchFamily="18" charset="-127"/>
              </a:rPr>
              <a:t>seabrine</a:t>
            </a:r>
            <a:endParaRPr lang="en-US" dirty="0">
              <a:solidFill>
                <a:prstClr val="black"/>
              </a:solidFill>
              <a:ea typeface="Batang" pitchFamily="18" charset="-127"/>
            </a:endParaRPr>
          </a:p>
          <a:p>
            <a:pPr>
              <a:defRPr/>
            </a:pPr>
            <a:r>
              <a:rPr lang="en-US" dirty="0">
                <a:solidFill>
                  <a:prstClr val="black"/>
                </a:solidFill>
                <a:ea typeface="Batang" pitchFamily="18" charset="-127"/>
              </a:rPr>
              <a:t>Core size: 1” (D) x 1.5” (L)</a:t>
            </a:r>
          </a:p>
          <a:p>
            <a:pPr>
              <a:defRPr/>
            </a:pPr>
            <a:r>
              <a:rPr lang="en-US" dirty="0">
                <a:solidFill>
                  <a:prstClr val="black"/>
                </a:solidFill>
                <a:ea typeface="Batang" pitchFamily="18" charset="-127"/>
              </a:rPr>
              <a:t>Core type: Berea Sandstone</a:t>
            </a:r>
          </a:p>
          <a:p>
            <a:pPr>
              <a:defRPr/>
            </a:pPr>
            <a:r>
              <a:rPr lang="en-US" dirty="0">
                <a:solidFill>
                  <a:prstClr val="black"/>
                </a:solidFill>
                <a:ea typeface="Batang" pitchFamily="18" charset="-127"/>
              </a:rPr>
              <a:t>Core Permeability: 300mD</a:t>
            </a:r>
          </a:p>
          <a:p>
            <a:pPr>
              <a:defRPr/>
            </a:pPr>
            <a:r>
              <a:rPr lang="en-US" dirty="0">
                <a:solidFill>
                  <a:prstClr val="black"/>
                </a:solidFill>
                <a:ea typeface="Batang" pitchFamily="18" charset="-127"/>
              </a:rPr>
              <a:t>T = 28 </a:t>
            </a:r>
            <a:r>
              <a:rPr lang="en-US" baseline="50000" dirty="0" err="1">
                <a:solidFill>
                  <a:prstClr val="black"/>
                </a:solidFill>
                <a:ea typeface="Batang" pitchFamily="18" charset="-127"/>
              </a:rPr>
              <a:t>o</a:t>
            </a:r>
            <a:r>
              <a:rPr lang="en-US" dirty="0" err="1">
                <a:solidFill>
                  <a:prstClr val="black"/>
                </a:solidFill>
                <a:ea typeface="Batang" pitchFamily="18" charset="-127"/>
              </a:rPr>
              <a:t>C</a:t>
            </a:r>
            <a:endParaRPr lang="en-US" dirty="0">
              <a:solidFill>
                <a:prstClr val="black"/>
              </a:solidFill>
              <a:ea typeface="Batang" pitchFamily="18" charset="-127"/>
            </a:endParaRPr>
          </a:p>
          <a:p>
            <a:pPr>
              <a:defRPr/>
            </a:pPr>
            <a:r>
              <a:rPr lang="en-US" dirty="0">
                <a:solidFill>
                  <a:prstClr val="black"/>
                </a:solidFill>
                <a:ea typeface="Batang" pitchFamily="18" charset="-127"/>
              </a:rPr>
              <a:t>Outlet P = 1 </a:t>
            </a:r>
            <a:r>
              <a:rPr lang="en-US" dirty="0" err="1">
                <a:solidFill>
                  <a:prstClr val="black"/>
                </a:solidFill>
                <a:ea typeface="Batang" pitchFamily="18" charset="-127"/>
              </a:rPr>
              <a:t>atm</a:t>
            </a:r>
            <a:endParaRPr lang="en-US" dirty="0">
              <a:solidFill>
                <a:prstClr val="black"/>
              </a:solidFill>
              <a:ea typeface="Batang" pitchFamily="18" charset="-127"/>
            </a:endParaRPr>
          </a:p>
          <a:p>
            <a:pPr>
              <a:defRPr/>
            </a:pPr>
            <a:r>
              <a:rPr lang="en-US" dirty="0">
                <a:solidFill>
                  <a:prstClr val="black"/>
                </a:solidFill>
                <a:ea typeface="Batang" pitchFamily="18" charset="-127"/>
              </a:rPr>
              <a:t>Injection rate: ~0.1 cc/min </a:t>
            </a:r>
          </a:p>
          <a:p>
            <a:pPr>
              <a:defRPr/>
            </a:pPr>
            <a:r>
              <a:rPr lang="en-US" dirty="0">
                <a:solidFill>
                  <a:prstClr val="black"/>
                </a:solidFill>
                <a:ea typeface="Batang" pitchFamily="18" charset="-127"/>
              </a:rPr>
              <a:t>Linear velocity: 0.113 cm/min (5.3 ft/day)</a:t>
            </a:r>
          </a:p>
          <a:p>
            <a:pPr>
              <a:defRPr/>
            </a:pPr>
            <a:endParaRPr lang="en-US" sz="1200" dirty="0">
              <a:solidFill>
                <a:prstClr val="black"/>
              </a:solidFill>
              <a:ea typeface="Batang" pitchFamily="18" charset="-127"/>
            </a:endParaRPr>
          </a:p>
        </p:txBody>
      </p:sp>
      <p:grpSp>
        <p:nvGrpSpPr>
          <p:cNvPr id="2" name="Group 8"/>
          <p:cNvGrpSpPr>
            <a:grpSpLocks/>
          </p:cNvGrpSpPr>
          <p:nvPr/>
        </p:nvGrpSpPr>
        <p:grpSpPr bwMode="auto">
          <a:xfrm>
            <a:off x="1503363" y="1412875"/>
            <a:ext cx="6264275" cy="1728788"/>
            <a:chOff x="1547664" y="1412776"/>
            <a:chExt cx="6264696" cy="1728192"/>
          </a:xfrm>
        </p:grpSpPr>
        <p:cxnSp>
          <p:nvCxnSpPr>
            <p:cNvPr id="14" name="Straight Arrow Connector 13"/>
            <p:cNvCxnSpPr/>
            <p:nvPr/>
          </p:nvCxnSpPr>
          <p:spPr>
            <a:xfrm>
              <a:off x="1619106" y="2133253"/>
              <a:ext cx="1439960" cy="1007715"/>
            </a:xfrm>
            <a:prstGeom prst="straightConnector1">
              <a:avLst/>
            </a:prstGeom>
            <a:ln w="57150">
              <a:headEnd type="arrow"/>
              <a:tailEnd type="arrow"/>
            </a:ln>
          </p:spPr>
          <p:style>
            <a:lnRef idx="1">
              <a:schemeClr val="accent2"/>
            </a:lnRef>
            <a:fillRef idx="0">
              <a:schemeClr val="accent2"/>
            </a:fillRef>
            <a:effectRef idx="0">
              <a:schemeClr val="accent2"/>
            </a:effectRef>
            <a:fontRef idx="minor">
              <a:schemeClr val="tx1"/>
            </a:fontRef>
          </p:style>
        </p:cxnSp>
        <p:sp>
          <p:nvSpPr>
            <p:cNvPr id="11" name="TextBox 10"/>
            <p:cNvSpPr txBox="1"/>
            <p:nvPr/>
          </p:nvSpPr>
          <p:spPr>
            <a:xfrm>
              <a:off x="4500612" y="2493491"/>
              <a:ext cx="3311748" cy="368173"/>
            </a:xfrm>
            <a:prstGeom prst="rect">
              <a:avLst/>
            </a:prstGeom>
            <a:noFill/>
          </p:spPr>
          <p:txBody>
            <a:bodyPr>
              <a:spAutoFit/>
            </a:bodyPr>
            <a:lstStyle/>
            <a:p>
              <a:pPr>
                <a:defRPr/>
              </a:pPr>
              <a:r>
                <a:rPr lang="en-US" dirty="0">
                  <a:solidFill>
                    <a:srgbClr val="4BACC6"/>
                  </a:solidFill>
                  <a:ea typeface="Batang" pitchFamily="18" charset="-127"/>
                </a:rPr>
                <a:t>Gen#1 – Poor Performer</a:t>
              </a:r>
            </a:p>
          </p:txBody>
        </p:sp>
        <p:sp>
          <p:nvSpPr>
            <p:cNvPr id="12" name="TextBox 11"/>
            <p:cNvSpPr txBox="1"/>
            <p:nvPr/>
          </p:nvSpPr>
          <p:spPr>
            <a:xfrm>
              <a:off x="1547664" y="1412776"/>
              <a:ext cx="3311748" cy="369760"/>
            </a:xfrm>
            <a:prstGeom prst="rect">
              <a:avLst/>
            </a:prstGeom>
            <a:noFill/>
          </p:spPr>
          <p:txBody>
            <a:bodyPr>
              <a:spAutoFit/>
            </a:bodyPr>
            <a:lstStyle/>
            <a:p>
              <a:pPr>
                <a:defRPr/>
              </a:pPr>
              <a:r>
                <a:rPr lang="en-US" dirty="0">
                  <a:solidFill>
                    <a:srgbClr val="A0749B"/>
                  </a:solidFill>
                  <a:ea typeface="Batang" pitchFamily="18" charset="-127"/>
                </a:rPr>
                <a:t>Gen#3 – Acceptable Performer</a:t>
              </a:r>
            </a:p>
          </p:txBody>
        </p:sp>
      </p:grpSp>
      <p:sp>
        <p:nvSpPr>
          <p:cNvPr id="10" name="TextBox 9"/>
          <p:cNvSpPr txBox="1"/>
          <p:nvPr/>
        </p:nvSpPr>
        <p:spPr>
          <a:xfrm>
            <a:off x="1524000" y="6172200"/>
            <a:ext cx="5867400" cy="338138"/>
          </a:xfrm>
          <a:prstGeom prst="rect">
            <a:avLst/>
          </a:prstGeom>
          <a:solidFill>
            <a:schemeClr val="accent6">
              <a:lumMod val="40000"/>
              <a:lumOff val="60000"/>
            </a:schemeClr>
          </a:solidFill>
          <a:ln>
            <a:solidFill>
              <a:schemeClr val="accent1"/>
            </a:solidFill>
          </a:ln>
        </p:spPr>
        <p:txBody>
          <a:bodyPr>
            <a:spAutoFit/>
          </a:bodyPr>
          <a:lstStyle/>
          <a:p>
            <a:pPr>
              <a:defRPr/>
            </a:pPr>
            <a:r>
              <a:rPr lang="en-US" sz="1600" dirty="0">
                <a:solidFill>
                  <a:prstClr val="black"/>
                </a:solidFill>
                <a:ea typeface="Batang" pitchFamily="18" charset="-127"/>
              </a:rPr>
              <a:t>Retention of Gen#3 particles:  10 micrograms/g of Berea Sandstone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12"/>
          <p:cNvSpPr txBox="1">
            <a:spLocks noChangeArrowheads="1"/>
          </p:cNvSpPr>
          <p:nvPr/>
        </p:nvSpPr>
        <p:spPr bwMode="auto">
          <a:xfrm>
            <a:off x="-12700" y="5226050"/>
            <a:ext cx="9144000" cy="1600200"/>
          </a:xfrm>
          <a:prstGeom prst="rect">
            <a:avLst/>
          </a:prstGeom>
          <a:noFill/>
          <a:ln w="9525">
            <a:noFill/>
            <a:miter lim="800000"/>
            <a:headEnd/>
            <a:tailEnd/>
          </a:ln>
        </p:spPr>
        <p:txBody>
          <a:bodyPr>
            <a:spAutoFit/>
          </a:bodyPr>
          <a:lstStyle/>
          <a:p>
            <a:pPr marL="274638" indent="-274638" fontAlgn="base">
              <a:spcBef>
                <a:spcPct val="25000"/>
              </a:spcBef>
              <a:spcAft>
                <a:spcPct val="25000"/>
              </a:spcAft>
              <a:buClr>
                <a:srgbClr val="FF6600"/>
              </a:buClr>
              <a:buFont typeface="Wingdings" pitchFamily="2" charset="2"/>
              <a:buChar char="§"/>
            </a:pPr>
            <a:r>
              <a:rPr lang="en-US" altLang="zh-CN">
                <a:solidFill>
                  <a:srgbClr val="0000CC"/>
                </a:solidFill>
              </a:rPr>
              <a:t>Without polymer coating, OCB (15 nm) is very sensitive to temperature and salt ions</a:t>
            </a:r>
          </a:p>
          <a:p>
            <a:pPr marL="274638" indent="-274638" fontAlgn="base">
              <a:spcBef>
                <a:spcPct val="25000"/>
              </a:spcBef>
              <a:spcAft>
                <a:spcPct val="25000"/>
              </a:spcAft>
              <a:buClr>
                <a:srgbClr val="FF6600"/>
              </a:buClr>
              <a:buFont typeface="Wingdings" pitchFamily="2" charset="2"/>
              <a:buChar char="§"/>
            </a:pPr>
            <a:r>
              <a:rPr lang="en-US" altLang="zh-CN">
                <a:solidFill>
                  <a:srgbClr val="0000CC"/>
                </a:solidFill>
              </a:rPr>
              <a:t>50 K MW of PVA is required for stabilization of CB</a:t>
            </a:r>
          </a:p>
          <a:p>
            <a:pPr marL="274638" indent="-274638" fontAlgn="base">
              <a:spcBef>
                <a:spcPct val="25000"/>
              </a:spcBef>
              <a:spcAft>
                <a:spcPct val="25000"/>
              </a:spcAft>
              <a:buClr>
                <a:srgbClr val="FF6600"/>
              </a:buClr>
              <a:buFont typeface="Wingdings" pitchFamily="2" charset="2"/>
              <a:buChar char="§"/>
            </a:pPr>
            <a:r>
              <a:rPr lang="en-US" altLang="zh-CN">
                <a:solidFill>
                  <a:srgbClr val="0000CC"/>
                </a:solidFill>
                <a:ea typeface="Batang" pitchFamily="18" charset="-127"/>
                <a:cs typeface="Arial" charset="0"/>
              </a:rPr>
              <a:t>The temperature-sensitivity of PVA is dependent on the molecular weight </a:t>
            </a:r>
            <a:endParaRPr lang="en-US" altLang="zh-CN">
              <a:solidFill>
                <a:srgbClr val="0000CC"/>
              </a:solidFill>
            </a:endParaRPr>
          </a:p>
          <a:p>
            <a:pPr marL="274638" indent="-274638" fontAlgn="base">
              <a:spcBef>
                <a:spcPct val="25000"/>
              </a:spcBef>
              <a:spcAft>
                <a:spcPct val="25000"/>
              </a:spcAft>
              <a:buClr>
                <a:srgbClr val="FF6600"/>
              </a:buClr>
              <a:buFont typeface="Wingdings" pitchFamily="2" charset="2"/>
              <a:buChar char="§"/>
            </a:pPr>
            <a:endParaRPr lang="zh-CN" altLang="en-US">
              <a:solidFill>
                <a:srgbClr val="0000CC"/>
              </a:solidFill>
            </a:endParaRPr>
          </a:p>
        </p:txBody>
      </p:sp>
      <p:sp>
        <p:nvSpPr>
          <p:cNvPr id="2052" name="Rectangle 16"/>
          <p:cNvSpPr>
            <a:spLocks noChangeArrowheads="1"/>
          </p:cNvSpPr>
          <p:nvPr/>
        </p:nvSpPr>
        <p:spPr bwMode="auto">
          <a:xfrm>
            <a:off x="304800" y="304800"/>
            <a:ext cx="8697913" cy="762000"/>
          </a:xfrm>
          <a:prstGeom prst="rect">
            <a:avLst/>
          </a:prstGeom>
          <a:noFill/>
          <a:ln w="12700">
            <a:noFill/>
            <a:miter lim="800000"/>
            <a:headEnd/>
            <a:tailEnd/>
          </a:ln>
        </p:spPr>
        <p:txBody>
          <a:bodyPr lIns="90488" tIns="44450" rIns="90488" bIns="44450"/>
          <a:lstStyle/>
          <a:p>
            <a:pPr eaLnBrk="0" fontAlgn="base" hangingPunct="0">
              <a:spcBef>
                <a:spcPct val="0"/>
              </a:spcBef>
              <a:spcAft>
                <a:spcPct val="0"/>
              </a:spcAft>
              <a:buFont typeface="Times New Roman" pitchFamily="18" charset="0"/>
              <a:buNone/>
            </a:pPr>
            <a:r>
              <a:rPr lang="en-US" altLang="zh-CN" sz="2900">
                <a:solidFill>
                  <a:srgbClr val="0000CC"/>
                </a:solidFill>
              </a:rPr>
              <a:t>Stabilization of carbon-based NPs in brine solution</a:t>
            </a:r>
            <a:endParaRPr lang="en-US" altLang="zh-CN" sz="2900">
              <a:solidFill>
                <a:srgbClr val="000000"/>
              </a:solidFill>
              <a:ea typeface="Batang" pitchFamily="18" charset="-127"/>
            </a:endParaRPr>
          </a:p>
          <a:p>
            <a:pPr eaLnBrk="0" fontAlgn="base" hangingPunct="0">
              <a:spcBef>
                <a:spcPct val="0"/>
              </a:spcBef>
              <a:spcAft>
                <a:spcPct val="0"/>
              </a:spcAft>
            </a:pPr>
            <a:endParaRPr lang="en-US" altLang="zh-CN" sz="2900">
              <a:solidFill>
                <a:srgbClr val="0000CC"/>
              </a:solidFill>
            </a:endParaRPr>
          </a:p>
        </p:txBody>
      </p:sp>
      <p:sp>
        <p:nvSpPr>
          <p:cNvPr id="2053" name="Rectangle 4"/>
          <p:cNvSpPr>
            <a:spLocks noChangeArrowheads="1"/>
          </p:cNvSpPr>
          <p:nvPr/>
        </p:nvSpPr>
        <p:spPr bwMode="auto">
          <a:xfrm>
            <a:off x="-104775" y="-284163"/>
            <a:ext cx="184150" cy="366713"/>
          </a:xfrm>
          <a:prstGeom prst="rect">
            <a:avLst/>
          </a:prstGeom>
          <a:noFill/>
          <a:ln w="9525">
            <a:noFill/>
            <a:miter lim="800000"/>
            <a:headEnd/>
            <a:tailEnd/>
          </a:ln>
        </p:spPr>
        <p:txBody>
          <a:bodyPr wrap="none" anchor="ctr">
            <a:spAutoFit/>
          </a:bodyPr>
          <a:lstStyle/>
          <a:p>
            <a:pPr fontAlgn="base">
              <a:spcBef>
                <a:spcPct val="0"/>
              </a:spcBef>
              <a:spcAft>
                <a:spcPct val="0"/>
              </a:spcAft>
            </a:pPr>
            <a:endParaRPr lang="zh-TW" altLang="en-US">
              <a:solidFill>
                <a:srgbClr val="000000"/>
              </a:solidFill>
              <a:latin typeface="Calibri" pitchFamily="34" charset="0"/>
              <a:ea typeface="PMingLiU" pitchFamily="18" charset="-120"/>
            </a:endParaRPr>
          </a:p>
        </p:txBody>
      </p:sp>
      <p:grpSp>
        <p:nvGrpSpPr>
          <p:cNvPr id="2" name="群組 11"/>
          <p:cNvGrpSpPr>
            <a:grpSpLocks/>
          </p:cNvGrpSpPr>
          <p:nvPr/>
        </p:nvGrpSpPr>
        <p:grpSpPr bwMode="auto">
          <a:xfrm>
            <a:off x="228600" y="914400"/>
            <a:ext cx="3186113" cy="3200400"/>
            <a:chOff x="357158" y="1714488"/>
            <a:chExt cx="3286148" cy="3378631"/>
          </a:xfrm>
        </p:grpSpPr>
        <p:pic>
          <p:nvPicPr>
            <p:cNvPr id="2057" name="Picture 15"/>
            <p:cNvPicPr>
              <a:picLocks noChangeAspect="1" noChangeArrowheads="1"/>
            </p:cNvPicPr>
            <p:nvPr/>
          </p:nvPicPr>
          <p:blipFill>
            <a:blip r:embed="rId4" cstate="print"/>
            <a:srcRect/>
            <a:stretch>
              <a:fillRect/>
            </a:stretch>
          </p:blipFill>
          <p:spPr bwMode="auto">
            <a:xfrm>
              <a:off x="357158" y="1714488"/>
              <a:ext cx="3071834" cy="3286148"/>
            </a:xfrm>
            <a:prstGeom prst="rect">
              <a:avLst/>
            </a:prstGeom>
            <a:noFill/>
            <a:ln w="9525">
              <a:noFill/>
              <a:miter lim="800000"/>
              <a:headEnd/>
              <a:tailEnd/>
            </a:ln>
          </p:spPr>
        </p:pic>
        <p:sp>
          <p:nvSpPr>
            <p:cNvPr id="2058" name="文字方塊 6"/>
            <p:cNvSpPr txBox="1">
              <a:spLocks noChangeArrowheads="1"/>
            </p:cNvSpPr>
            <p:nvPr/>
          </p:nvSpPr>
          <p:spPr bwMode="auto">
            <a:xfrm>
              <a:off x="1786559" y="4610457"/>
              <a:ext cx="1856747" cy="482662"/>
            </a:xfrm>
            <a:prstGeom prst="rect">
              <a:avLst/>
            </a:prstGeom>
            <a:noFill/>
            <a:ln w="9525">
              <a:noFill/>
              <a:miter lim="800000"/>
              <a:headEnd/>
              <a:tailEnd/>
            </a:ln>
          </p:spPr>
          <p:txBody>
            <a:bodyPr>
              <a:spAutoFit/>
            </a:bodyPr>
            <a:lstStyle/>
            <a:p>
              <a:pPr fontAlgn="base">
                <a:spcBef>
                  <a:spcPct val="0"/>
                </a:spcBef>
                <a:spcAft>
                  <a:spcPct val="0"/>
                </a:spcAft>
              </a:pPr>
              <a:r>
                <a:rPr lang="en-US" altLang="zh-TW" sz="2400" b="1">
                  <a:solidFill>
                    <a:srgbClr val="FFFF00"/>
                  </a:solidFill>
                  <a:latin typeface="Calibri" pitchFamily="34" charset="0"/>
                  <a:ea typeface="PMingLiU" pitchFamily="18" charset="-120"/>
                </a:rPr>
                <a:t>In seawater</a:t>
              </a:r>
              <a:endParaRPr lang="zh-TW" altLang="en-US" sz="2400" b="1">
                <a:solidFill>
                  <a:srgbClr val="FFFF00"/>
                </a:solidFill>
                <a:latin typeface="Calibri" pitchFamily="34" charset="0"/>
                <a:ea typeface="PMingLiU" pitchFamily="18" charset="-120"/>
              </a:endParaRPr>
            </a:p>
          </p:txBody>
        </p:sp>
        <p:sp>
          <p:nvSpPr>
            <p:cNvPr id="2059" name="文字方塊 7"/>
            <p:cNvSpPr txBox="1">
              <a:spLocks noChangeArrowheads="1"/>
            </p:cNvSpPr>
            <p:nvPr/>
          </p:nvSpPr>
          <p:spPr bwMode="auto">
            <a:xfrm>
              <a:off x="643693" y="2500489"/>
              <a:ext cx="499390" cy="387135"/>
            </a:xfrm>
            <a:prstGeom prst="rect">
              <a:avLst/>
            </a:prstGeom>
            <a:noFill/>
            <a:ln w="9525">
              <a:noFill/>
              <a:miter lim="800000"/>
              <a:headEnd/>
              <a:tailEnd/>
            </a:ln>
          </p:spPr>
          <p:txBody>
            <a:bodyPr>
              <a:spAutoFit/>
            </a:bodyPr>
            <a:lstStyle/>
            <a:p>
              <a:pPr fontAlgn="base">
                <a:spcBef>
                  <a:spcPct val="0"/>
                </a:spcBef>
                <a:spcAft>
                  <a:spcPct val="0"/>
                </a:spcAft>
              </a:pPr>
              <a:r>
                <a:rPr lang="en-US" altLang="zh-TW" b="1">
                  <a:solidFill>
                    <a:srgbClr val="FF0000"/>
                  </a:solidFill>
                  <a:latin typeface="Calibri" pitchFamily="34" charset="0"/>
                  <a:ea typeface="PMingLiU" pitchFamily="18" charset="-120"/>
                </a:rPr>
                <a:t>(A)</a:t>
              </a:r>
              <a:endParaRPr lang="zh-TW" altLang="en-US" b="1">
                <a:solidFill>
                  <a:srgbClr val="FF0000"/>
                </a:solidFill>
                <a:latin typeface="Calibri" pitchFamily="34" charset="0"/>
                <a:ea typeface="PMingLiU" pitchFamily="18" charset="-120"/>
              </a:endParaRPr>
            </a:p>
          </p:txBody>
        </p:sp>
        <p:sp>
          <p:nvSpPr>
            <p:cNvPr id="2060" name="文字方塊 8"/>
            <p:cNvSpPr txBox="1">
              <a:spLocks noChangeArrowheads="1"/>
            </p:cNvSpPr>
            <p:nvPr/>
          </p:nvSpPr>
          <p:spPr bwMode="auto">
            <a:xfrm>
              <a:off x="1355937" y="2500489"/>
              <a:ext cx="501027" cy="387135"/>
            </a:xfrm>
            <a:prstGeom prst="rect">
              <a:avLst/>
            </a:prstGeom>
            <a:noFill/>
            <a:ln w="9525">
              <a:noFill/>
              <a:miter lim="800000"/>
              <a:headEnd/>
              <a:tailEnd/>
            </a:ln>
          </p:spPr>
          <p:txBody>
            <a:bodyPr>
              <a:spAutoFit/>
            </a:bodyPr>
            <a:lstStyle/>
            <a:p>
              <a:pPr fontAlgn="base">
                <a:spcBef>
                  <a:spcPct val="0"/>
                </a:spcBef>
                <a:spcAft>
                  <a:spcPct val="0"/>
                </a:spcAft>
              </a:pPr>
              <a:r>
                <a:rPr lang="en-US" altLang="zh-TW" b="1">
                  <a:solidFill>
                    <a:srgbClr val="FF0000"/>
                  </a:solidFill>
                  <a:latin typeface="Calibri" pitchFamily="34" charset="0"/>
                  <a:ea typeface="PMingLiU" pitchFamily="18" charset="-120"/>
                </a:rPr>
                <a:t>(B)</a:t>
              </a:r>
              <a:endParaRPr lang="zh-TW" altLang="en-US" b="1">
                <a:solidFill>
                  <a:srgbClr val="FF0000"/>
                </a:solidFill>
                <a:latin typeface="Calibri" pitchFamily="34" charset="0"/>
                <a:ea typeface="PMingLiU" pitchFamily="18" charset="-120"/>
              </a:endParaRPr>
            </a:p>
          </p:txBody>
        </p:sp>
        <p:sp>
          <p:nvSpPr>
            <p:cNvPr id="2061" name="文字方塊 9"/>
            <p:cNvSpPr txBox="1">
              <a:spLocks noChangeArrowheads="1"/>
            </p:cNvSpPr>
            <p:nvPr/>
          </p:nvSpPr>
          <p:spPr bwMode="auto">
            <a:xfrm>
              <a:off x="2001051" y="2500489"/>
              <a:ext cx="499389" cy="387135"/>
            </a:xfrm>
            <a:prstGeom prst="rect">
              <a:avLst/>
            </a:prstGeom>
            <a:noFill/>
            <a:ln w="9525">
              <a:noFill/>
              <a:miter lim="800000"/>
              <a:headEnd/>
              <a:tailEnd/>
            </a:ln>
          </p:spPr>
          <p:txBody>
            <a:bodyPr>
              <a:spAutoFit/>
            </a:bodyPr>
            <a:lstStyle/>
            <a:p>
              <a:pPr fontAlgn="base">
                <a:spcBef>
                  <a:spcPct val="0"/>
                </a:spcBef>
                <a:spcAft>
                  <a:spcPct val="0"/>
                </a:spcAft>
              </a:pPr>
              <a:r>
                <a:rPr lang="en-US" altLang="zh-TW" b="1">
                  <a:solidFill>
                    <a:srgbClr val="FF0000"/>
                  </a:solidFill>
                  <a:latin typeface="Calibri" pitchFamily="34" charset="0"/>
                  <a:ea typeface="PMingLiU" pitchFamily="18" charset="-120"/>
                </a:rPr>
                <a:t>(C)</a:t>
              </a:r>
              <a:endParaRPr lang="zh-TW" altLang="en-US" b="1">
                <a:solidFill>
                  <a:srgbClr val="FF0000"/>
                </a:solidFill>
                <a:latin typeface="Calibri" pitchFamily="34" charset="0"/>
                <a:ea typeface="PMingLiU" pitchFamily="18" charset="-120"/>
              </a:endParaRPr>
            </a:p>
          </p:txBody>
        </p:sp>
        <p:sp>
          <p:nvSpPr>
            <p:cNvPr id="2062" name="文字方塊 10"/>
            <p:cNvSpPr txBox="1">
              <a:spLocks noChangeArrowheads="1"/>
            </p:cNvSpPr>
            <p:nvPr/>
          </p:nvSpPr>
          <p:spPr bwMode="auto">
            <a:xfrm>
              <a:off x="2644527" y="2500489"/>
              <a:ext cx="499389" cy="387135"/>
            </a:xfrm>
            <a:prstGeom prst="rect">
              <a:avLst/>
            </a:prstGeom>
            <a:noFill/>
            <a:ln w="9525">
              <a:noFill/>
              <a:miter lim="800000"/>
              <a:headEnd/>
              <a:tailEnd/>
            </a:ln>
          </p:spPr>
          <p:txBody>
            <a:bodyPr>
              <a:spAutoFit/>
            </a:bodyPr>
            <a:lstStyle/>
            <a:p>
              <a:pPr fontAlgn="base">
                <a:spcBef>
                  <a:spcPct val="0"/>
                </a:spcBef>
                <a:spcAft>
                  <a:spcPct val="0"/>
                </a:spcAft>
              </a:pPr>
              <a:r>
                <a:rPr lang="en-US" altLang="zh-TW" b="1">
                  <a:solidFill>
                    <a:srgbClr val="FF0000"/>
                  </a:solidFill>
                  <a:latin typeface="Calibri" pitchFamily="34" charset="0"/>
                  <a:ea typeface="PMingLiU" pitchFamily="18" charset="-120"/>
                </a:rPr>
                <a:t>(D)</a:t>
              </a:r>
              <a:endParaRPr lang="zh-TW" altLang="en-US" b="1">
                <a:solidFill>
                  <a:srgbClr val="FF0000"/>
                </a:solidFill>
                <a:latin typeface="Calibri" pitchFamily="34" charset="0"/>
                <a:ea typeface="PMingLiU" pitchFamily="18" charset="-120"/>
              </a:endParaRPr>
            </a:p>
          </p:txBody>
        </p:sp>
      </p:grpSp>
      <p:sp>
        <p:nvSpPr>
          <p:cNvPr id="2055" name="文字方塊 12"/>
          <p:cNvSpPr txBox="1">
            <a:spLocks noChangeArrowheads="1"/>
          </p:cNvSpPr>
          <p:nvPr/>
        </p:nvSpPr>
        <p:spPr bwMode="auto">
          <a:xfrm>
            <a:off x="127000" y="3962400"/>
            <a:ext cx="3786188" cy="1069975"/>
          </a:xfrm>
          <a:prstGeom prst="rect">
            <a:avLst/>
          </a:prstGeom>
          <a:noFill/>
          <a:ln w="9525">
            <a:noFill/>
            <a:miter lim="800000"/>
            <a:headEnd/>
            <a:tailEnd/>
          </a:ln>
        </p:spPr>
        <p:txBody>
          <a:bodyPr>
            <a:spAutoFit/>
          </a:bodyPr>
          <a:lstStyle/>
          <a:p>
            <a:pPr marL="342900" indent="-342900" fontAlgn="base">
              <a:spcBef>
                <a:spcPct val="0"/>
              </a:spcBef>
              <a:spcAft>
                <a:spcPct val="0"/>
              </a:spcAft>
              <a:buFontTx/>
              <a:buAutoNum type="alphaUcParenBoth"/>
            </a:pPr>
            <a:r>
              <a:rPr lang="en-US" altLang="zh-TW" sz="1600">
                <a:solidFill>
                  <a:srgbClr val="000000"/>
                </a:solidFill>
                <a:latin typeface="Calibri" pitchFamily="34" charset="0"/>
                <a:ea typeface="PMingLiU" pitchFamily="18" charset="-120"/>
              </a:rPr>
              <a:t> OCB at RT</a:t>
            </a:r>
          </a:p>
          <a:p>
            <a:pPr marL="342900" indent="-342900" fontAlgn="base">
              <a:spcBef>
                <a:spcPct val="0"/>
              </a:spcBef>
              <a:spcAft>
                <a:spcPct val="0"/>
              </a:spcAft>
              <a:buFontTx/>
              <a:buAutoNum type="alphaUcParenBoth"/>
            </a:pPr>
            <a:r>
              <a:rPr lang="en-US" altLang="zh-TW" sz="1600">
                <a:solidFill>
                  <a:srgbClr val="000000"/>
                </a:solidFill>
                <a:latin typeface="Calibri" pitchFamily="34" charset="0"/>
                <a:ea typeface="PMingLiU" pitchFamily="18" charset="-120"/>
              </a:rPr>
              <a:t> PVA(2K)-OCB at RT</a:t>
            </a:r>
          </a:p>
          <a:p>
            <a:pPr marL="342900" indent="-342900" fontAlgn="base">
              <a:spcBef>
                <a:spcPct val="0"/>
              </a:spcBef>
              <a:spcAft>
                <a:spcPct val="0"/>
              </a:spcAft>
              <a:buFontTx/>
              <a:buAutoNum type="alphaUcParenBoth"/>
            </a:pPr>
            <a:r>
              <a:rPr lang="en-US" altLang="zh-TW" sz="1600">
                <a:solidFill>
                  <a:srgbClr val="000000"/>
                </a:solidFill>
                <a:latin typeface="Calibri" pitchFamily="34" charset="0"/>
                <a:ea typeface="PMingLiU" pitchFamily="18" charset="-120"/>
              </a:rPr>
              <a:t> PVA(2K)-OCB at 70 °C</a:t>
            </a:r>
          </a:p>
          <a:p>
            <a:pPr marL="342900" indent="-342900" fontAlgn="base">
              <a:spcBef>
                <a:spcPct val="0"/>
              </a:spcBef>
              <a:spcAft>
                <a:spcPct val="0"/>
              </a:spcAft>
              <a:buFontTx/>
              <a:buAutoNum type="alphaUcParenBoth"/>
            </a:pPr>
            <a:r>
              <a:rPr lang="en-US" altLang="zh-TW" sz="1600">
                <a:solidFill>
                  <a:srgbClr val="000000"/>
                </a:solidFill>
                <a:latin typeface="Calibri" pitchFamily="34" charset="0"/>
                <a:ea typeface="PMingLiU" pitchFamily="18" charset="-120"/>
              </a:rPr>
              <a:t> PVA(50K)-OCB at 70 °C</a:t>
            </a:r>
            <a:endParaRPr lang="zh-TW" altLang="en-US" sz="1600">
              <a:solidFill>
                <a:srgbClr val="000000"/>
              </a:solidFill>
              <a:latin typeface="Calibri" pitchFamily="34" charset="0"/>
              <a:ea typeface="PMingLiU" pitchFamily="18" charset="-120"/>
            </a:endParaRPr>
          </a:p>
        </p:txBody>
      </p:sp>
      <p:graphicFrame>
        <p:nvGraphicFramePr>
          <p:cNvPr id="2050" name="Object 20"/>
          <p:cNvGraphicFramePr>
            <a:graphicFrameLocks noChangeAspect="1"/>
          </p:cNvGraphicFramePr>
          <p:nvPr/>
        </p:nvGraphicFramePr>
        <p:xfrm>
          <a:off x="3657600" y="838200"/>
          <a:ext cx="5181600" cy="4343400"/>
        </p:xfrm>
        <a:graphic>
          <a:graphicData uri="http://schemas.openxmlformats.org/presentationml/2006/ole">
            <p:oleObj spid="_x0000_s8194" name="Graph" r:id="rId5" imgW="3922560" imgH="3301920" progId="">
              <p:embed/>
            </p:oleObj>
          </a:graphicData>
        </a:graphic>
      </p:graphicFrame>
      <p:sp>
        <p:nvSpPr>
          <p:cNvPr id="2056"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87F3ED5D-BB0B-4137-A5DE-56CAA384DAFC}" type="slidenum">
              <a:rPr lang="zh-CN" altLang="en-US" sz="1400" b="1">
                <a:solidFill>
                  <a:srgbClr val="000000"/>
                </a:solidFill>
                <a:ea typeface="Osaka" pitchFamily="28" charset="-128"/>
              </a:rPr>
              <a:pPr algn="r" eaLnBrk="0" fontAlgn="base" hangingPunct="0">
                <a:spcBef>
                  <a:spcPct val="0"/>
                </a:spcBef>
                <a:spcAft>
                  <a:spcPct val="0"/>
                </a:spcAft>
              </a:pPr>
              <a:t>6</a:t>
            </a:fld>
            <a:endParaRPr lang="en-US" altLang="zh-CN" sz="1400" b="1">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
          <p:cNvSpPr>
            <a:spLocks noGrp="1"/>
          </p:cNvSpPr>
          <p:nvPr>
            <p:ph type="title" idx="4294967295"/>
          </p:nvPr>
        </p:nvSpPr>
        <p:spPr>
          <a:xfrm>
            <a:off x="266700" y="279400"/>
            <a:ext cx="8382000" cy="762000"/>
          </a:xfrm>
        </p:spPr>
        <p:txBody>
          <a:bodyPr/>
          <a:lstStyle/>
          <a:p>
            <a:r>
              <a:rPr lang="en-US" altLang="zh-CN" sz="2700" dirty="0" smtClean="0">
                <a:solidFill>
                  <a:srgbClr val="0000CC"/>
                </a:solidFill>
              </a:rPr>
              <a:t>Stability of Sulfated PVA Coated CB</a:t>
            </a:r>
          </a:p>
        </p:txBody>
      </p:sp>
      <p:pic>
        <p:nvPicPr>
          <p:cNvPr id="2053" name="圖片 3"/>
          <p:cNvPicPr>
            <a:picLocks noGrp="1" noChangeAspect="1"/>
          </p:cNvPicPr>
          <p:nvPr>
            <p:ph idx="4294967295"/>
          </p:nvPr>
        </p:nvPicPr>
        <p:blipFill>
          <a:blip r:embed="rId4" cstate="print"/>
          <a:srcRect/>
          <a:stretch>
            <a:fillRect/>
          </a:stretch>
        </p:blipFill>
        <p:spPr>
          <a:xfrm>
            <a:off x="584200" y="1143000"/>
            <a:ext cx="3581400" cy="3948113"/>
          </a:xfrm>
        </p:spPr>
      </p:pic>
      <p:sp>
        <p:nvSpPr>
          <p:cNvPr id="2054" name="Rectangle 4"/>
          <p:cNvSpPr>
            <a:spLocks noChangeArrowheads="1"/>
          </p:cNvSpPr>
          <p:nvPr/>
        </p:nvSpPr>
        <p:spPr bwMode="auto">
          <a:xfrm>
            <a:off x="0" y="5257800"/>
            <a:ext cx="5486400" cy="593725"/>
          </a:xfrm>
          <a:prstGeom prst="rect">
            <a:avLst/>
          </a:prstGeom>
          <a:noFill/>
          <a:ln w="9525">
            <a:noFill/>
            <a:miter lim="800000"/>
            <a:headEnd/>
            <a:tailEnd/>
          </a:ln>
        </p:spPr>
        <p:txBody>
          <a:bodyPr>
            <a:spAutoFit/>
          </a:bodyPr>
          <a:lstStyle/>
          <a:p>
            <a:pPr fontAlgn="base">
              <a:spcBef>
                <a:spcPct val="0"/>
              </a:spcBef>
              <a:spcAft>
                <a:spcPct val="5000"/>
              </a:spcAft>
              <a:buClr>
                <a:srgbClr val="FF9900"/>
              </a:buClr>
              <a:buSzPct val="100000"/>
              <a:buFont typeface="Times New Roman" pitchFamily="18" charset="0"/>
              <a:buNone/>
            </a:pPr>
            <a:r>
              <a:rPr lang="en-US" altLang="zh-TW" sz="1600">
                <a:solidFill>
                  <a:srgbClr val="000000"/>
                </a:solidFill>
                <a:ea typeface="Batang" pitchFamily="18" charset="-127"/>
              </a:rPr>
              <a:t>PVA (50 K)-fCB (left)  vs. LsPVA (50 K)-fCB (right) </a:t>
            </a:r>
          </a:p>
          <a:p>
            <a:pPr fontAlgn="base">
              <a:spcBef>
                <a:spcPct val="0"/>
              </a:spcBef>
              <a:spcAft>
                <a:spcPct val="5000"/>
              </a:spcAft>
              <a:buClr>
                <a:srgbClr val="FF9900"/>
              </a:buClr>
              <a:buSzPct val="100000"/>
              <a:buFont typeface="Times New Roman" pitchFamily="18" charset="0"/>
              <a:buNone/>
            </a:pPr>
            <a:r>
              <a:rPr lang="en-US" altLang="zh-TW" sz="1600">
                <a:solidFill>
                  <a:srgbClr val="000000"/>
                </a:solidFill>
                <a:ea typeface="Batang" pitchFamily="18" charset="-127"/>
              </a:rPr>
              <a:t> in API standard brine at 100°C</a:t>
            </a:r>
          </a:p>
        </p:txBody>
      </p:sp>
      <p:sp>
        <p:nvSpPr>
          <p:cNvPr id="2055" name="TextBox 5"/>
          <p:cNvSpPr txBox="1">
            <a:spLocks noChangeArrowheads="1"/>
          </p:cNvSpPr>
          <p:nvPr/>
        </p:nvSpPr>
        <p:spPr bwMode="auto">
          <a:xfrm>
            <a:off x="127000" y="5638800"/>
            <a:ext cx="8991600" cy="1171575"/>
          </a:xfrm>
          <a:prstGeom prst="rect">
            <a:avLst/>
          </a:prstGeom>
          <a:noFill/>
          <a:ln w="9525">
            <a:noFill/>
            <a:miter lim="800000"/>
            <a:headEnd/>
            <a:tailEnd/>
          </a:ln>
        </p:spPr>
        <p:txBody>
          <a:bodyPr>
            <a:spAutoFit/>
          </a:bodyPr>
          <a:lstStyle/>
          <a:p>
            <a:pPr fontAlgn="base">
              <a:spcBef>
                <a:spcPct val="0"/>
              </a:spcBef>
              <a:spcAft>
                <a:spcPct val="5000"/>
              </a:spcAft>
              <a:buClr>
                <a:srgbClr val="FF9900"/>
              </a:buClr>
              <a:buSzPct val="100000"/>
              <a:buFont typeface="Wingdings" pitchFamily="2" charset="2"/>
              <a:buNone/>
            </a:pPr>
            <a:endParaRPr lang="en-US" altLang="zh-CN" sz="1600">
              <a:solidFill>
                <a:srgbClr val="0000CC"/>
              </a:solidFill>
              <a:ea typeface="Batang" pitchFamily="18" charset="-127"/>
            </a:endParaRPr>
          </a:p>
          <a:p>
            <a:pPr fontAlgn="base">
              <a:spcBef>
                <a:spcPct val="0"/>
              </a:spcBef>
              <a:spcAft>
                <a:spcPct val="5000"/>
              </a:spcAft>
              <a:buClr>
                <a:srgbClr val="FF9900"/>
              </a:buClr>
              <a:buSzPct val="100000"/>
              <a:buFont typeface="Wingdings" pitchFamily="2" charset="2"/>
              <a:buChar char="q"/>
            </a:pPr>
            <a:r>
              <a:rPr lang="en-US" altLang="zh-CN" sz="1600">
                <a:solidFill>
                  <a:srgbClr val="0000CC"/>
                </a:solidFill>
                <a:ea typeface="Batang" pitchFamily="18" charset="-127"/>
              </a:rPr>
              <a:t>   </a:t>
            </a:r>
            <a:r>
              <a:rPr lang="en-US" altLang="zh-CN">
                <a:solidFill>
                  <a:srgbClr val="0000CC"/>
                </a:solidFill>
                <a:ea typeface="Batang" pitchFamily="18" charset="-127"/>
              </a:rPr>
              <a:t>API brine (Ionic Strength 3.77 M): </a:t>
            </a:r>
            <a:r>
              <a:rPr lang="en-US" altLang="zh-CN" sz="1600">
                <a:solidFill>
                  <a:srgbClr val="0000CC"/>
                </a:solidFill>
                <a:ea typeface="Batang" pitchFamily="18" charset="-127"/>
              </a:rPr>
              <a:t>NaCl (1.4 M), CaCl</a:t>
            </a:r>
            <a:r>
              <a:rPr lang="en-US" altLang="zh-CN" sz="1600" baseline="-25000">
                <a:solidFill>
                  <a:srgbClr val="0000CC"/>
                </a:solidFill>
                <a:ea typeface="Batang" pitchFamily="18" charset="-127"/>
              </a:rPr>
              <a:t>2 </a:t>
            </a:r>
            <a:r>
              <a:rPr lang="en-US" altLang="zh-CN" sz="1600">
                <a:solidFill>
                  <a:srgbClr val="0000CC"/>
                </a:solidFill>
                <a:ea typeface="Batang" pitchFamily="18" charset="-127"/>
              </a:rPr>
              <a:t>(0.19 M)</a:t>
            </a:r>
          </a:p>
          <a:p>
            <a:pPr fontAlgn="base">
              <a:spcBef>
                <a:spcPct val="0"/>
              </a:spcBef>
              <a:spcAft>
                <a:spcPct val="5000"/>
              </a:spcAft>
              <a:buClr>
                <a:srgbClr val="FF9900"/>
              </a:buClr>
              <a:buSzPct val="100000"/>
              <a:buFont typeface="Wingdings" pitchFamily="2" charset="2"/>
              <a:buChar char="q"/>
            </a:pPr>
            <a:r>
              <a:rPr lang="en-US" altLang="zh-CN" sz="1600">
                <a:solidFill>
                  <a:srgbClr val="0000CC"/>
                </a:solidFill>
                <a:ea typeface="Batang" pitchFamily="18" charset="-127"/>
              </a:rPr>
              <a:t>   </a:t>
            </a:r>
            <a:r>
              <a:rPr lang="en-US" altLang="en-US">
                <a:solidFill>
                  <a:srgbClr val="0000CC"/>
                </a:solidFill>
                <a:ea typeface="Batang" pitchFamily="18" charset="-127"/>
              </a:rPr>
              <a:t>Synthetic seawater (Ionic Strength 0.55 M): </a:t>
            </a:r>
            <a:r>
              <a:rPr lang="en-US" altLang="en-US" sz="1600">
                <a:solidFill>
                  <a:srgbClr val="0000CC"/>
                </a:solidFill>
                <a:ea typeface="Batang" pitchFamily="18" charset="-127"/>
              </a:rPr>
              <a:t>CaCl</a:t>
            </a:r>
            <a:r>
              <a:rPr lang="en-US" altLang="en-US" sz="1600" baseline="-25000">
                <a:solidFill>
                  <a:srgbClr val="0000CC"/>
                </a:solidFill>
                <a:ea typeface="Batang" pitchFamily="18" charset="-127"/>
              </a:rPr>
              <a:t>2</a:t>
            </a:r>
            <a:r>
              <a:rPr lang="en-US" altLang="en-US" sz="1600">
                <a:solidFill>
                  <a:srgbClr val="0000CC"/>
                </a:solidFill>
                <a:ea typeface="Batang" pitchFamily="18" charset="-127"/>
              </a:rPr>
              <a:t> (3.5 mM), MgCl</a:t>
            </a:r>
            <a:r>
              <a:rPr lang="en-US" altLang="en-US" sz="1600" baseline="-25000">
                <a:solidFill>
                  <a:srgbClr val="0000CC"/>
                </a:solidFill>
                <a:ea typeface="Batang" pitchFamily="18" charset="-127"/>
              </a:rPr>
              <a:t>2</a:t>
            </a:r>
            <a:r>
              <a:rPr lang="en-US" altLang="en-US" sz="1600">
                <a:solidFill>
                  <a:srgbClr val="0000CC"/>
                </a:solidFill>
                <a:ea typeface="Batang" pitchFamily="18" charset="-127"/>
              </a:rPr>
              <a:t>  (5.5 mM), KCl (19.8 </a:t>
            </a:r>
          </a:p>
          <a:p>
            <a:pPr fontAlgn="base">
              <a:spcBef>
                <a:spcPct val="0"/>
              </a:spcBef>
              <a:spcAft>
                <a:spcPct val="5000"/>
              </a:spcAft>
              <a:buClr>
                <a:srgbClr val="FF9900"/>
              </a:buClr>
              <a:buSzPct val="100000"/>
              <a:buFont typeface="Wingdings" pitchFamily="2" charset="2"/>
              <a:buNone/>
            </a:pPr>
            <a:r>
              <a:rPr lang="en-US" altLang="en-US" sz="1600">
                <a:solidFill>
                  <a:srgbClr val="0000CC"/>
                </a:solidFill>
                <a:ea typeface="Batang" pitchFamily="18" charset="-127"/>
              </a:rPr>
              <a:t>      mM), NaCl (0.5 M), Na</a:t>
            </a:r>
            <a:r>
              <a:rPr lang="en-US" altLang="en-US" sz="1600" baseline="-25000">
                <a:solidFill>
                  <a:srgbClr val="0000CC"/>
                </a:solidFill>
                <a:ea typeface="Batang" pitchFamily="18" charset="-127"/>
              </a:rPr>
              <a:t>2</a:t>
            </a:r>
            <a:r>
              <a:rPr lang="en-US" altLang="en-US" sz="1600">
                <a:solidFill>
                  <a:srgbClr val="0000CC"/>
                </a:solidFill>
                <a:ea typeface="Batang" pitchFamily="18" charset="-127"/>
              </a:rPr>
              <a:t>SO</a:t>
            </a:r>
            <a:r>
              <a:rPr lang="en-US" altLang="en-US" sz="1600" baseline="-25000">
                <a:solidFill>
                  <a:srgbClr val="0000CC"/>
                </a:solidFill>
                <a:ea typeface="Batang" pitchFamily="18" charset="-127"/>
              </a:rPr>
              <a:t>4</a:t>
            </a:r>
            <a:r>
              <a:rPr lang="en-US" altLang="en-US" sz="1600">
                <a:solidFill>
                  <a:srgbClr val="0000CC"/>
                </a:solidFill>
                <a:ea typeface="Batang" pitchFamily="18" charset="-127"/>
              </a:rPr>
              <a:t> (0.5 mM), NaHCO</a:t>
            </a:r>
            <a:r>
              <a:rPr lang="en-US" altLang="en-US" sz="1600" baseline="-25000">
                <a:solidFill>
                  <a:srgbClr val="0000CC"/>
                </a:solidFill>
                <a:ea typeface="Batang" pitchFamily="18" charset="-127"/>
              </a:rPr>
              <a:t>3</a:t>
            </a:r>
            <a:r>
              <a:rPr lang="en-US" altLang="en-US" sz="1600">
                <a:solidFill>
                  <a:srgbClr val="0000CC"/>
                </a:solidFill>
                <a:ea typeface="Batang" pitchFamily="18" charset="-127"/>
              </a:rPr>
              <a:t> (2.0 mM) </a:t>
            </a:r>
            <a:endParaRPr lang="zh-CN" altLang="en-US" sz="1600">
              <a:solidFill>
                <a:srgbClr val="0000CC"/>
              </a:solidFill>
              <a:ea typeface="Batang" pitchFamily="18" charset="-127"/>
            </a:endParaRPr>
          </a:p>
        </p:txBody>
      </p:sp>
      <p:graphicFrame>
        <p:nvGraphicFramePr>
          <p:cNvPr id="2050" name="Object 7"/>
          <p:cNvGraphicFramePr>
            <a:graphicFrameLocks noChangeAspect="1"/>
          </p:cNvGraphicFramePr>
          <p:nvPr/>
        </p:nvGraphicFramePr>
        <p:xfrm>
          <a:off x="4419600" y="1219200"/>
          <a:ext cx="4419600" cy="3467100"/>
        </p:xfrm>
        <a:graphic>
          <a:graphicData uri="http://schemas.openxmlformats.org/presentationml/2006/ole">
            <p:oleObj spid="_x0000_s33794" name="CS ChemDraw Drawing" r:id="rId5" imgW="3517060" imgH="2762500" progId="ChemDraw.Document.6.0">
              <p:embed/>
            </p:oleObj>
          </a:graphicData>
        </a:graphic>
      </p:graphicFrame>
      <p:sp>
        <p:nvSpPr>
          <p:cNvPr id="2056" name="Text Box 10"/>
          <p:cNvSpPr txBox="1">
            <a:spLocks noChangeArrowheads="1"/>
          </p:cNvSpPr>
          <p:nvPr/>
        </p:nvSpPr>
        <p:spPr bwMode="auto">
          <a:xfrm>
            <a:off x="5157788" y="4618038"/>
            <a:ext cx="1092200" cy="287337"/>
          </a:xfrm>
          <a:prstGeom prst="rect">
            <a:avLst/>
          </a:prstGeom>
          <a:noFill/>
          <a:ln w="12700">
            <a:noFill/>
            <a:miter lim="800000"/>
            <a:headEnd/>
            <a:tailEnd/>
          </a:ln>
        </p:spPr>
        <p:txBody>
          <a:bodyPr wrap="none" lIns="90488" tIns="44450" rIns="90488" bIns="44450">
            <a:spAutoFit/>
          </a:bodyPr>
          <a:lstStyle/>
          <a:p>
            <a:pPr marL="742950" indent="-285750" algn="ctr" fontAlgn="base">
              <a:spcBef>
                <a:spcPct val="0"/>
              </a:spcBef>
              <a:spcAft>
                <a:spcPct val="5000"/>
              </a:spcAft>
              <a:buClr>
                <a:srgbClr val="FF9900"/>
              </a:buClr>
              <a:buSzPct val="100000"/>
              <a:buFont typeface="Times New Roman" pitchFamily="18" charset="0"/>
              <a:buNone/>
            </a:pPr>
            <a:r>
              <a:rPr lang="en-US" altLang="zh-CN" sz="1300">
                <a:solidFill>
                  <a:srgbClr val="000000"/>
                </a:solidFill>
                <a:ea typeface="Batang" pitchFamily="18" charset="-127"/>
              </a:rPr>
              <a:t>sPVA</a:t>
            </a:r>
            <a:r>
              <a:rPr lang="en-US" altLang="zh-CN" sz="1200">
                <a:solidFill>
                  <a:srgbClr val="000000"/>
                </a:solidFill>
                <a:ea typeface="Batang" pitchFamily="18" charset="-127"/>
              </a:rPr>
              <a:t>:</a:t>
            </a:r>
          </a:p>
        </p:txBody>
      </p:sp>
      <p:graphicFrame>
        <p:nvGraphicFramePr>
          <p:cNvPr id="2051" name="Object 11"/>
          <p:cNvGraphicFramePr>
            <a:graphicFrameLocks noChangeAspect="1"/>
          </p:cNvGraphicFramePr>
          <p:nvPr/>
        </p:nvGraphicFramePr>
        <p:xfrm>
          <a:off x="6305550" y="4533900"/>
          <a:ext cx="1211263" cy="485775"/>
        </p:xfrm>
        <a:graphic>
          <a:graphicData uri="http://schemas.openxmlformats.org/presentationml/2006/ole">
            <p:oleObj spid="_x0000_s33795" name="CS ChemDraw Drawing" r:id="rId6" imgW="1211225" imgH="485880" progId="ChemDraw.Document.6.0">
              <p:embed/>
            </p:oleObj>
          </a:graphicData>
        </a:graphic>
      </p:graphicFrame>
      <p:sp>
        <p:nvSpPr>
          <p:cNvPr id="2057" name="文字方塊 7"/>
          <p:cNvSpPr txBox="1">
            <a:spLocks noChangeArrowheads="1"/>
          </p:cNvSpPr>
          <p:nvPr/>
        </p:nvSpPr>
        <p:spPr bwMode="auto">
          <a:xfrm>
            <a:off x="5334000" y="5029200"/>
            <a:ext cx="3943350" cy="960438"/>
          </a:xfrm>
          <a:prstGeom prst="rect">
            <a:avLst/>
          </a:prstGeom>
          <a:noFill/>
          <a:ln w="9525">
            <a:noFill/>
            <a:miter lim="800000"/>
            <a:headEnd/>
            <a:tailEnd/>
          </a:ln>
        </p:spPr>
        <p:txBody>
          <a:bodyPr>
            <a:spAutoFit/>
          </a:bodyPr>
          <a:lstStyle/>
          <a:p>
            <a:pPr defTabSz="457200" fontAlgn="base">
              <a:spcBef>
                <a:spcPct val="0"/>
              </a:spcBef>
              <a:spcAft>
                <a:spcPct val="0"/>
              </a:spcAft>
              <a:buFont typeface="Arial" charset="0"/>
              <a:buChar char="•"/>
            </a:pPr>
            <a:r>
              <a:rPr lang="en-US" altLang="zh-TW" sz="1600">
                <a:solidFill>
                  <a:srgbClr val="000000"/>
                </a:solidFill>
                <a:latin typeface="Calibri" pitchFamily="34" charset="0"/>
                <a:ea typeface="PMingLiU" pitchFamily="18" charset="-120"/>
              </a:rPr>
              <a:t> </a:t>
            </a:r>
            <a:r>
              <a:rPr lang="en-US" altLang="zh-TW" sz="1300">
                <a:solidFill>
                  <a:srgbClr val="000000"/>
                </a:solidFill>
                <a:ea typeface="PMingLiU" pitchFamily="18" charset="-120"/>
              </a:rPr>
              <a:t>HsPVA: Highly sulfated PVA</a:t>
            </a:r>
          </a:p>
          <a:p>
            <a:pPr defTabSz="457200" fontAlgn="base">
              <a:spcBef>
                <a:spcPct val="0"/>
              </a:spcBef>
              <a:spcAft>
                <a:spcPct val="0"/>
              </a:spcAft>
              <a:buFont typeface="Arial" charset="0"/>
              <a:buNone/>
            </a:pPr>
            <a:r>
              <a:rPr lang="en-US" altLang="zh-TW" sz="1300">
                <a:solidFill>
                  <a:srgbClr val="000000"/>
                </a:solidFill>
                <a:ea typeface="PMingLiU" pitchFamily="18" charset="-120"/>
              </a:rPr>
              <a:t>                 4.5 mL 1 M ClSO</a:t>
            </a:r>
            <a:r>
              <a:rPr lang="en-US" altLang="zh-TW" sz="1300" baseline="-25000">
                <a:solidFill>
                  <a:srgbClr val="000000"/>
                </a:solidFill>
                <a:ea typeface="PMingLiU" pitchFamily="18" charset="-120"/>
              </a:rPr>
              <a:t>3</a:t>
            </a:r>
            <a:r>
              <a:rPr lang="en-US" altLang="zh-TW" sz="1300">
                <a:solidFill>
                  <a:srgbClr val="000000"/>
                </a:solidFill>
                <a:ea typeface="PMingLiU" pitchFamily="18" charset="-120"/>
              </a:rPr>
              <a:t>H/CH</a:t>
            </a:r>
            <a:r>
              <a:rPr lang="en-US" altLang="zh-TW" sz="1300" baseline="-25000">
                <a:solidFill>
                  <a:srgbClr val="000000"/>
                </a:solidFill>
                <a:ea typeface="PMingLiU" pitchFamily="18" charset="-120"/>
              </a:rPr>
              <a:t>3</a:t>
            </a:r>
            <a:r>
              <a:rPr lang="en-US" altLang="zh-TW" sz="1300">
                <a:solidFill>
                  <a:srgbClr val="000000"/>
                </a:solidFill>
                <a:ea typeface="PMingLiU" pitchFamily="18" charset="-120"/>
              </a:rPr>
              <a:t>COOH,</a:t>
            </a:r>
            <a:r>
              <a:rPr lang="en-US" altLang="zh-TW" sz="1400">
                <a:solidFill>
                  <a:srgbClr val="000000"/>
                </a:solidFill>
                <a:ea typeface="PMingLiU" pitchFamily="18" charset="-120"/>
              </a:rPr>
              <a:t> </a:t>
            </a:r>
            <a:r>
              <a:rPr lang="en-US" altLang="zh-TW" sz="1300">
                <a:solidFill>
                  <a:srgbClr val="000000"/>
                </a:solidFill>
                <a:ea typeface="Batang" pitchFamily="18" charset="-127"/>
              </a:rPr>
              <a:t>75 °C</a:t>
            </a:r>
            <a:endParaRPr lang="en-US" altLang="zh-TW" sz="1300">
              <a:solidFill>
                <a:srgbClr val="000000"/>
              </a:solidFill>
              <a:ea typeface="PMingLiU" pitchFamily="18" charset="-120"/>
            </a:endParaRPr>
          </a:p>
          <a:p>
            <a:pPr defTabSz="457200" fontAlgn="base">
              <a:spcBef>
                <a:spcPct val="0"/>
              </a:spcBef>
              <a:spcAft>
                <a:spcPct val="0"/>
              </a:spcAft>
              <a:buFont typeface="Arial" charset="0"/>
              <a:buChar char="•"/>
            </a:pPr>
            <a:r>
              <a:rPr lang="en-US" altLang="zh-TW" sz="1400">
                <a:solidFill>
                  <a:srgbClr val="000000"/>
                </a:solidFill>
                <a:ea typeface="PMingLiU" pitchFamily="18" charset="-120"/>
              </a:rPr>
              <a:t> </a:t>
            </a:r>
            <a:r>
              <a:rPr lang="en-US" altLang="zh-TW" sz="1300">
                <a:solidFill>
                  <a:srgbClr val="000000"/>
                </a:solidFill>
                <a:ea typeface="PMingLiU" pitchFamily="18" charset="-120"/>
              </a:rPr>
              <a:t>LsPVA: Lightly sulfated PVA</a:t>
            </a:r>
          </a:p>
          <a:p>
            <a:pPr defTabSz="457200" fontAlgn="base">
              <a:spcBef>
                <a:spcPct val="0"/>
              </a:spcBef>
              <a:spcAft>
                <a:spcPct val="0"/>
              </a:spcAft>
              <a:buFont typeface="Arial" charset="0"/>
              <a:buNone/>
            </a:pPr>
            <a:r>
              <a:rPr lang="zh-TW" altLang="en-US" sz="1300">
                <a:solidFill>
                  <a:srgbClr val="000000"/>
                </a:solidFill>
                <a:ea typeface="PMingLiU" pitchFamily="18" charset="-120"/>
              </a:rPr>
              <a:t>                 </a:t>
            </a:r>
            <a:r>
              <a:rPr lang="en-US" altLang="zh-TW" sz="1300">
                <a:solidFill>
                  <a:srgbClr val="000000"/>
                </a:solidFill>
                <a:ea typeface="PMingLiU" pitchFamily="18" charset="-120"/>
              </a:rPr>
              <a:t>3.0 mL 1 M ClSO</a:t>
            </a:r>
            <a:r>
              <a:rPr lang="en-US" altLang="zh-TW" sz="1300" baseline="-25000">
                <a:solidFill>
                  <a:srgbClr val="000000"/>
                </a:solidFill>
                <a:ea typeface="PMingLiU" pitchFamily="18" charset="-120"/>
              </a:rPr>
              <a:t>3</a:t>
            </a:r>
            <a:r>
              <a:rPr lang="en-US" altLang="zh-TW" sz="1300">
                <a:solidFill>
                  <a:srgbClr val="000000"/>
                </a:solidFill>
                <a:ea typeface="PMingLiU" pitchFamily="18" charset="-120"/>
              </a:rPr>
              <a:t>H/CH</a:t>
            </a:r>
            <a:r>
              <a:rPr lang="en-US" altLang="zh-TW" sz="1300" baseline="-25000">
                <a:solidFill>
                  <a:srgbClr val="000000"/>
                </a:solidFill>
                <a:ea typeface="PMingLiU" pitchFamily="18" charset="-120"/>
              </a:rPr>
              <a:t>3</a:t>
            </a:r>
            <a:r>
              <a:rPr lang="en-US" altLang="zh-TW" sz="1300">
                <a:solidFill>
                  <a:srgbClr val="000000"/>
                </a:solidFill>
                <a:ea typeface="PMingLiU" pitchFamily="18" charset="-120"/>
              </a:rPr>
              <a:t>COOH, </a:t>
            </a:r>
            <a:r>
              <a:rPr lang="en-US" altLang="zh-TW" sz="1300">
                <a:solidFill>
                  <a:srgbClr val="000000"/>
                </a:solidFill>
                <a:ea typeface="Batang" pitchFamily="18" charset="-127"/>
              </a:rPr>
              <a:t>60 °C</a:t>
            </a:r>
          </a:p>
        </p:txBody>
      </p:sp>
      <p:sp>
        <p:nvSpPr>
          <p:cNvPr id="2058" name="TextBox 9"/>
          <p:cNvSpPr txBox="1">
            <a:spLocks noChangeArrowheads="1"/>
          </p:cNvSpPr>
          <p:nvPr/>
        </p:nvSpPr>
        <p:spPr bwMode="auto">
          <a:xfrm>
            <a:off x="7543800" y="4648200"/>
            <a:ext cx="1452563" cy="276225"/>
          </a:xfrm>
          <a:prstGeom prst="rect">
            <a:avLst/>
          </a:prstGeom>
          <a:noFill/>
          <a:ln w="9525">
            <a:noFill/>
            <a:miter lim="800000"/>
            <a:headEnd/>
            <a:tailEnd/>
          </a:ln>
        </p:spPr>
        <p:txBody>
          <a:bodyPr wrap="none">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Awaiting XPS data</a:t>
            </a:r>
          </a:p>
        </p:txBody>
      </p:sp>
      <p:sp>
        <p:nvSpPr>
          <p:cNvPr id="11" name="Slide Number Placeholder 5"/>
          <p:cNvSpPr txBox="1">
            <a:spLocks noGrp="1"/>
          </p:cNvSpPr>
          <p:nvPr/>
        </p:nvSpPr>
        <p:spPr bwMode="auto">
          <a:xfrm>
            <a:off x="7229475" y="6600825"/>
            <a:ext cx="1905000" cy="457200"/>
          </a:xfrm>
          <a:prstGeom prst="rect">
            <a:avLst/>
          </a:prstGeom>
          <a:noFill/>
          <a:ln>
            <a:miter lim="800000"/>
            <a:headEnd/>
            <a:tailEnd/>
          </a:ln>
        </p:spPr>
        <p:txBody>
          <a:bodyPr/>
          <a:lstStyle/>
          <a:p>
            <a:pPr algn="r" eaLnBrk="0" fontAlgn="base" hangingPunct="0">
              <a:spcBef>
                <a:spcPct val="0"/>
              </a:spcBef>
              <a:spcAft>
                <a:spcPct val="0"/>
              </a:spcAft>
              <a:defRPr/>
            </a:pPr>
            <a:fld id="{58836751-F85A-4617-84E6-5E4F62B68494}" type="slidenum">
              <a:rPr lang="zh-CN" altLang="en-US" sz="1400">
                <a:solidFill>
                  <a:srgbClr val="000000"/>
                </a:solidFill>
              </a:rPr>
              <a:pPr algn="r" eaLnBrk="0" fontAlgn="base" hangingPunct="0">
                <a:spcBef>
                  <a:spcPct val="0"/>
                </a:spcBef>
                <a:spcAft>
                  <a:spcPct val="0"/>
                </a:spcAft>
                <a:defRPr/>
              </a:pPr>
              <a:t>7</a:t>
            </a:fld>
            <a:endParaRPr lang="en-US" altLang="zh-CN" sz="1400" dirty="0">
              <a:solidFill>
                <a:srgbClr val="0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1"/>
          <p:cNvSpPr txBox="1">
            <a:spLocks noChangeArrowheads="1"/>
          </p:cNvSpPr>
          <p:nvPr/>
        </p:nvSpPr>
        <p:spPr bwMode="auto">
          <a:xfrm>
            <a:off x="279400" y="228600"/>
            <a:ext cx="8305800" cy="519113"/>
          </a:xfrm>
          <a:prstGeom prst="rect">
            <a:avLst/>
          </a:prstGeom>
          <a:noFill/>
          <a:ln w="9525">
            <a:noFill/>
            <a:miter lim="800000"/>
            <a:headEnd/>
            <a:tailEnd/>
          </a:ln>
        </p:spPr>
        <p:txBody>
          <a:bodyPr>
            <a:spAutoFit/>
          </a:bodyPr>
          <a:lstStyle/>
          <a:p>
            <a:pPr fontAlgn="base">
              <a:spcBef>
                <a:spcPct val="0"/>
              </a:spcBef>
              <a:spcAft>
                <a:spcPct val="0"/>
              </a:spcAft>
            </a:pPr>
            <a:r>
              <a:rPr lang="en-US" altLang="zh-CN" sz="2800">
                <a:solidFill>
                  <a:srgbClr val="0000CC"/>
                </a:solidFill>
                <a:ea typeface="Batang" pitchFamily="18" charset="-127"/>
              </a:rPr>
              <a:t>Nanoparticles Transport in API Solution at 70 </a:t>
            </a:r>
            <a:r>
              <a:rPr lang="en-US" altLang="zh-CN" sz="2800">
                <a:solidFill>
                  <a:srgbClr val="0000CC"/>
                </a:solidFill>
                <a:ea typeface="Batang" pitchFamily="18" charset="-127"/>
                <a:cs typeface="Arial" pitchFamily="34" charset="0"/>
              </a:rPr>
              <a:t>ºC</a:t>
            </a:r>
          </a:p>
        </p:txBody>
      </p:sp>
      <p:sp>
        <p:nvSpPr>
          <p:cNvPr id="4100" name="Rectangle 3"/>
          <p:cNvSpPr>
            <a:spLocks noChangeArrowheads="1"/>
          </p:cNvSpPr>
          <p:nvPr/>
        </p:nvSpPr>
        <p:spPr bwMode="auto">
          <a:xfrm>
            <a:off x="762000" y="5635625"/>
            <a:ext cx="7848600" cy="1069975"/>
          </a:xfrm>
          <a:prstGeom prst="rect">
            <a:avLst/>
          </a:prstGeom>
          <a:noFill/>
          <a:ln w="9525">
            <a:noFill/>
            <a:miter lim="800000"/>
            <a:headEnd/>
            <a:tailEnd/>
          </a:ln>
        </p:spPr>
        <p:txBody>
          <a:bodyPr>
            <a:spAutoFit/>
          </a:bodyPr>
          <a:lstStyle/>
          <a:p>
            <a:pPr marL="457200" indent="-457200" fontAlgn="base">
              <a:spcBef>
                <a:spcPct val="0"/>
              </a:spcBef>
              <a:spcAft>
                <a:spcPct val="0"/>
              </a:spcAft>
              <a:buClr>
                <a:srgbClr val="FFC000"/>
              </a:buClr>
              <a:buSzPct val="100000"/>
              <a:buFont typeface="Wingdings" pitchFamily="2" charset="2"/>
              <a:buChar char="p"/>
            </a:pPr>
            <a:r>
              <a:rPr lang="en-US" altLang="zh-CN" sz="1600">
                <a:solidFill>
                  <a:srgbClr val="0000CC"/>
                </a:solidFill>
                <a:ea typeface="Batang" pitchFamily="18" charset="-127"/>
              </a:rPr>
              <a:t>More than 90% of sPVA-fCB can flow through calcite and sandstone columns at 70 ºC in API brine</a:t>
            </a:r>
          </a:p>
          <a:p>
            <a:pPr marL="457200" indent="-457200" fontAlgn="base">
              <a:spcBef>
                <a:spcPct val="0"/>
              </a:spcBef>
              <a:spcAft>
                <a:spcPct val="0"/>
              </a:spcAft>
              <a:buClr>
                <a:srgbClr val="FFC000"/>
              </a:buClr>
              <a:buSzPct val="100000"/>
              <a:buFont typeface="Wingdings" pitchFamily="2" charset="2"/>
              <a:buChar char="p"/>
            </a:pPr>
            <a:r>
              <a:rPr lang="en-US" altLang="zh-CN" sz="1600">
                <a:solidFill>
                  <a:srgbClr val="0000CC"/>
                </a:solidFill>
                <a:ea typeface="Batang" pitchFamily="18" charset="-127"/>
              </a:rPr>
              <a:t>sPVA(50 K)-fCB was dispersed in API brine (8 wt% NaCl, 2 wt% CaCl</a:t>
            </a:r>
            <a:r>
              <a:rPr lang="en-US" altLang="zh-CN" sz="1600" baseline="-25000">
                <a:solidFill>
                  <a:srgbClr val="0000CC"/>
                </a:solidFill>
                <a:ea typeface="Batang" pitchFamily="18" charset="-127"/>
              </a:rPr>
              <a:t>2</a:t>
            </a:r>
            <a:r>
              <a:rPr lang="en-US" altLang="zh-CN" sz="1600">
                <a:solidFill>
                  <a:srgbClr val="0000CC"/>
                </a:solidFill>
                <a:ea typeface="Batang" pitchFamily="18" charset="-127"/>
              </a:rPr>
              <a:t>)</a:t>
            </a:r>
          </a:p>
          <a:p>
            <a:pPr marL="457200" indent="-457200" fontAlgn="base">
              <a:spcBef>
                <a:spcPct val="0"/>
              </a:spcBef>
              <a:spcAft>
                <a:spcPct val="0"/>
              </a:spcAft>
              <a:buClr>
                <a:srgbClr val="FFC000"/>
              </a:buClr>
              <a:buSzPct val="100000"/>
              <a:buFont typeface="Wingdings" pitchFamily="2" charset="2"/>
              <a:buChar char="p"/>
            </a:pPr>
            <a:r>
              <a:rPr lang="en-US" altLang="zh-CN" sz="1600">
                <a:solidFill>
                  <a:srgbClr val="0000CC"/>
                </a:solidFill>
                <a:ea typeface="Batang" pitchFamily="18" charset="-127"/>
              </a:rPr>
              <a:t>The concentration of nanoparticles was 20 mg/L</a:t>
            </a:r>
          </a:p>
        </p:txBody>
      </p:sp>
      <p:grpSp>
        <p:nvGrpSpPr>
          <p:cNvPr id="2" name="群組 27"/>
          <p:cNvGrpSpPr>
            <a:grpSpLocks/>
          </p:cNvGrpSpPr>
          <p:nvPr/>
        </p:nvGrpSpPr>
        <p:grpSpPr bwMode="auto">
          <a:xfrm>
            <a:off x="0" y="990600"/>
            <a:ext cx="8626475" cy="4792663"/>
            <a:chOff x="0" y="846137"/>
            <a:chExt cx="8626475" cy="4792663"/>
          </a:xfrm>
        </p:grpSpPr>
        <p:grpSp>
          <p:nvGrpSpPr>
            <p:cNvPr id="3" name="群組 24"/>
            <p:cNvGrpSpPr>
              <a:grpSpLocks/>
            </p:cNvGrpSpPr>
            <p:nvPr/>
          </p:nvGrpSpPr>
          <p:grpSpPr bwMode="auto">
            <a:xfrm>
              <a:off x="0" y="846137"/>
              <a:ext cx="8626475" cy="4792663"/>
              <a:chOff x="0" y="846137"/>
              <a:chExt cx="8626475" cy="4792663"/>
            </a:xfrm>
          </p:grpSpPr>
          <p:grpSp>
            <p:nvGrpSpPr>
              <p:cNvPr id="4" name="群組 23"/>
              <p:cNvGrpSpPr>
                <a:grpSpLocks/>
              </p:cNvGrpSpPr>
              <p:nvPr/>
            </p:nvGrpSpPr>
            <p:grpSpPr bwMode="auto">
              <a:xfrm>
                <a:off x="0" y="846137"/>
                <a:ext cx="8626475" cy="4792663"/>
                <a:chOff x="382588" y="1108075"/>
                <a:chExt cx="8243887" cy="4217988"/>
              </a:xfrm>
            </p:grpSpPr>
            <p:graphicFrame>
              <p:nvGraphicFramePr>
                <p:cNvPr id="4098" name="Object 5"/>
                <p:cNvGraphicFramePr>
                  <a:graphicFrameLocks noChangeAspect="1"/>
                </p:cNvGraphicFramePr>
                <p:nvPr/>
              </p:nvGraphicFramePr>
              <p:xfrm>
                <a:off x="382588" y="1108075"/>
                <a:ext cx="8243887" cy="4217988"/>
              </p:xfrm>
              <a:graphic>
                <a:graphicData uri="http://schemas.openxmlformats.org/presentationml/2006/ole">
                  <p:oleObj spid="_x0000_s23554" name="Graph" r:id="rId4" imgW="3900960" imgH="2936160" progId="">
                    <p:embed/>
                  </p:oleObj>
                </a:graphicData>
              </a:graphic>
            </p:graphicFrame>
            <p:sp>
              <p:nvSpPr>
                <p:cNvPr id="4109" name="文字方塊 5"/>
                <p:cNvSpPr txBox="1">
                  <a:spLocks noChangeArrowheads="1"/>
                </p:cNvSpPr>
                <p:nvPr/>
              </p:nvSpPr>
              <p:spPr bwMode="auto">
                <a:xfrm>
                  <a:off x="2667331" y="3581026"/>
                  <a:ext cx="1218226" cy="241706"/>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sz="1200">
                      <a:solidFill>
                        <a:srgbClr val="000000"/>
                      </a:solidFill>
                      <a:ea typeface="Batang" pitchFamily="18" charset="-127"/>
                    </a:rPr>
                    <a:t>HsPVA-fCB</a:t>
                  </a:r>
                  <a:endParaRPr lang="zh-TW" altLang="en-US" sz="1200">
                    <a:solidFill>
                      <a:srgbClr val="000000"/>
                    </a:solidFill>
                    <a:ea typeface="Batang" pitchFamily="18" charset="-127"/>
                  </a:endParaRPr>
                </a:p>
              </p:txBody>
            </p:sp>
            <p:sp>
              <p:nvSpPr>
                <p:cNvPr id="4110" name="文字方塊 6"/>
                <p:cNvSpPr txBox="1">
                  <a:spLocks noChangeArrowheads="1"/>
                </p:cNvSpPr>
                <p:nvPr/>
              </p:nvSpPr>
              <p:spPr bwMode="auto">
                <a:xfrm>
                  <a:off x="2743186" y="2161524"/>
                  <a:ext cx="1219743" cy="241707"/>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sz="1200">
                      <a:solidFill>
                        <a:srgbClr val="000000"/>
                      </a:solidFill>
                      <a:ea typeface="Batang" pitchFamily="18" charset="-127"/>
                    </a:rPr>
                    <a:t>LsPVA-fCB</a:t>
                  </a:r>
                  <a:endParaRPr lang="zh-TW" altLang="en-US" sz="1200">
                    <a:solidFill>
                      <a:srgbClr val="000000"/>
                    </a:solidFill>
                    <a:ea typeface="Batang" pitchFamily="18" charset="-127"/>
                  </a:endParaRPr>
                </a:p>
              </p:txBody>
            </p:sp>
            <p:sp>
              <p:nvSpPr>
                <p:cNvPr id="4111" name="文字方塊 7"/>
                <p:cNvSpPr txBox="1">
                  <a:spLocks noChangeArrowheads="1"/>
                </p:cNvSpPr>
                <p:nvPr/>
              </p:nvSpPr>
              <p:spPr bwMode="auto">
                <a:xfrm>
                  <a:off x="3504767" y="3810158"/>
                  <a:ext cx="1219743" cy="241707"/>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sz="1200">
                      <a:solidFill>
                        <a:srgbClr val="000000"/>
                      </a:solidFill>
                      <a:ea typeface="Batang" pitchFamily="18" charset="-127"/>
                    </a:rPr>
                    <a:t>PVA-fCB</a:t>
                  </a:r>
                  <a:endParaRPr lang="zh-TW" altLang="en-US" sz="1200">
                    <a:solidFill>
                      <a:srgbClr val="000000"/>
                    </a:solidFill>
                    <a:ea typeface="Batang" pitchFamily="18" charset="-127"/>
                  </a:endParaRPr>
                </a:p>
              </p:txBody>
            </p:sp>
            <p:cxnSp>
              <p:nvCxnSpPr>
                <p:cNvPr id="10" name="直線單箭頭接點 9"/>
                <p:cNvCxnSpPr/>
                <p:nvPr/>
              </p:nvCxnSpPr>
              <p:spPr>
                <a:xfrm rot="16200000" flipV="1">
                  <a:off x="3010373" y="1866752"/>
                  <a:ext cx="304578" cy="229081"/>
                </a:xfrm>
                <a:prstGeom prst="straightConnector1">
                  <a:avLst/>
                </a:prstGeom>
                <a:ln w="12700">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cxnSp>
              <p:nvCxnSpPr>
                <p:cNvPr id="13" name="直線單箭頭接點 12"/>
                <p:cNvCxnSpPr/>
                <p:nvPr/>
              </p:nvCxnSpPr>
              <p:spPr>
                <a:xfrm rot="10800000" flipV="1">
                  <a:off x="2819040" y="3887001"/>
                  <a:ext cx="304936" cy="227735"/>
                </a:xfrm>
                <a:prstGeom prst="straightConnector1">
                  <a:avLst/>
                </a:prstGeom>
                <a:ln w="12700">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cxnSp>
              <p:nvCxnSpPr>
                <p:cNvPr id="15" name="直線單箭頭接點 14"/>
                <p:cNvCxnSpPr/>
                <p:nvPr/>
              </p:nvCxnSpPr>
              <p:spPr>
                <a:xfrm rot="10800000" flipV="1">
                  <a:off x="3428912" y="3962447"/>
                  <a:ext cx="304936" cy="229132"/>
                </a:xfrm>
                <a:prstGeom prst="straightConnector1">
                  <a:avLst/>
                </a:prstGeom>
                <a:ln w="12700">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rot="16200000" flipV="1">
                  <a:off x="5981601" y="1790667"/>
                  <a:ext cx="304578" cy="227564"/>
                </a:xfrm>
                <a:prstGeom prst="straightConnector1">
                  <a:avLst/>
                </a:prstGeom>
                <a:ln w="12700">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sp>
              <p:nvSpPr>
                <p:cNvPr id="4116" name="文字方塊 16"/>
                <p:cNvSpPr txBox="1">
                  <a:spLocks noChangeArrowheads="1"/>
                </p:cNvSpPr>
                <p:nvPr/>
              </p:nvSpPr>
              <p:spPr bwMode="auto">
                <a:xfrm>
                  <a:off x="5791027" y="2084681"/>
                  <a:ext cx="1219743" cy="241707"/>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sz="1200">
                      <a:solidFill>
                        <a:srgbClr val="000000"/>
                      </a:solidFill>
                      <a:ea typeface="Batang" pitchFamily="18" charset="-127"/>
                    </a:rPr>
                    <a:t>LsPVA-fCB</a:t>
                  </a:r>
                  <a:endParaRPr lang="zh-TW" altLang="en-US" sz="1200">
                    <a:solidFill>
                      <a:srgbClr val="000000"/>
                    </a:solidFill>
                    <a:ea typeface="Batang" pitchFamily="18" charset="-127"/>
                  </a:endParaRPr>
                </a:p>
              </p:txBody>
            </p:sp>
            <p:cxnSp>
              <p:nvCxnSpPr>
                <p:cNvPr id="18" name="直線單箭頭接點 17"/>
                <p:cNvCxnSpPr/>
                <p:nvPr/>
              </p:nvCxnSpPr>
              <p:spPr>
                <a:xfrm rot="10800000" flipV="1">
                  <a:off x="6705834" y="3810158"/>
                  <a:ext cx="304936" cy="229132"/>
                </a:xfrm>
                <a:prstGeom prst="straightConnector1">
                  <a:avLst/>
                </a:prstGeom>
                <a:ln w="12700">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cxnSp>
              <p:nvCxnSpPr>
                <p:cNvPr id="19" name="直線單箭頭接點 18"/>
                <p:cNvCxnSpPr/>
                <p:nvPr/>
              </p:nvCxnSpPr>
              <p:spPr>
                <a:xfrm rot="10800000" flipV="1">
                  <a:off x="5639318" y="3887001"/>
                  <a:ext cx="304935" cy="227735"/>
                </a:xfrm>
                <a:prstGeom prst="straightConnector1">
                  <a:avLst/>
                </a:prstGeom>
                <a:ln w="12700">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sp>
              <p:nvSpPr>
                <p:cNvPr id="4119" name="文字方塊 19"/>
                <p:cNvSpPr txBox="1">
                  <a:spLocks noChangeArrowheads="1"/>
                </p:cNvSpPr>
                <p:nvPr/>
              </p:nvSpPr>
              <p:spPr bwMode="auto">
                <a:xfrm>
                  <a:off x="5561946" y="3608969"/>
                  <a:ext cx="1219743" cy="241706"/>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sz="1200">
                      <a:solidFill>
                        <a:srgbClr val="000000"/>
                      </a:solidFill>
                      <a:ea typeface="Batang" pitchFamily="18" charset="-127"/>
                    </a:rPr>
                    <a:t>PVA-fCB</a:t>
                  </a:r>
                  <a:endParaRPr lang="zh-TW" altLang="en-US" sz="1200">
                    <a:solidFill>
                      <a:srgbClr val="000000"/>
                    </a:solidFill>
                    <a:ea typeface="Batang" pitchFamily="18" charset="-127"/>
                  </a:endParaRPr>
                </a:p>
              </p:txBody>
            </p:sp>
            <p:sp>
              <p:nvSpPr>
                <p:cNvPr id="4120" name="文字方塊 20"/>
                <p:cNvSpPr txBox="1">
                  <a:spLocks noChangeArrowheads="1"/>
                </p:cNvSpPr>
                <p:nvPr/>
              </p:nvSpPr>
              <p:spPr bwMode="auto">
                <a:xfrm>
                  <a:off x="6857544" y="3581026"/>
                  <a:ext cx="1219743" cy="241706"/>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sz="1200">
                      <a:solidFill>
                        <a:srgbClr val="000000"/>
                      </a:solidFill>
                      <a:ea typeface="Batang" pitchFamily="18" charset="-127"/>
                    </a:rPr>
                    <a:t>HsPVA-fCB</a:t>
                  </a:r>
                  <a:endParaRPr lang="zh-TW" altLang="en-US" sz="1200">
                    <a:solidFill>
                      <a:srgbClr val="000000"/>
                    </a:solidFill>
                    <a:ea typeface="Batang" pitchFamily="18" charset="-127"/>
                  </a:endParaRPr>
                </a:p>
              </p:txBody>
            </p:sp>
            <p:sp>
              <p:nvSpPr>
                <p:cNvPr id="4121" name="文字方塊 21"/>
                <p:cNvSpPr txBox="1">
                  <a:spLocks noChangeArrowheads="1"/>
                </p:cNvSpPr>
                <p:nvPr/>
              </p:nvSpPr>
              <p:spPr bwMode="auto">
                <a:xfrm>
                  <a:off x="2743186" y="2906204"/>
                  <a:ext cx="1219743" cy="455470"/>
                </a:xfrm>
                <a:prstGeom prst="rect">
                  <a:avLst/>
                </a:prstGeom>
                <a:solidFill>
                  <a:schemeClr val="bg1"/>
                </a:solid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sz="1400" b="1">
                      <a:solidFill>
                        <a:srgbClr val="000000"/>
                      </a:solidFill>
                      <a:ea typeface="Batang" pitchFamily="18" charset="-127"/>
                    </a:rPr>
                    <a:t>Calcite columns</a:t>
                  </a:r>
                  <a:endParaRPr lang="zh-TW" altLang="en-US" sz="1400" b="1">
                    <a:solidFill>
                      <a:srgbClr val="000000"/>
                    </a:solidFill>
                    <a:ea typeface="Batang" pitchFamily="18" charset="-127"/>
                  </a:endParaRPr>
                </a:p>
              </p:txBody>
            </p:sp>
            <p:sp>
              <p:nvSpPr>
                <p:cNvPr id="4122" name="文字方塊 22"/>
                <p:cNvSpPr txBox="1">
                  <a:spLocks noChangeArrowheads="1"/>
                </p:cNvSpPr>
                <p:nvPr/>
              </p:nvSpPr>
              <p:spPr bwMode="auto">
                <a:xfrm>
                  <a:off x="5944253" y="2895027"/>
                  <a:ext cx="1447308" cy="455470"/>
                </a:xfrm>
                <a:prstGeom prst="rect">
                  <a:avLst/>
                </a:prstGeom>
                <a:solidFill>
                  <a:schemeClr val="bg1"/>
                </a:solid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sz="1400" b="1">
                      <a:solidFill>
                        <a:srgbClr val="000000"/>
                      </a:solidFill>
                      <a:ea typeface="Batang" pitchFamily="18" charset="-127"/>
                    </a:rPr>
                    <a:t>Sandstone columns</a:t>
                  </a:r>
                  <a:endParaRPr lang="zh-TW" altLang="en-US" sz="1400" b="1">
                    <a:solidFill>
                      <a:srgbClr val="000000"/>
                    </a:solidFill>
                    <a:ea typeface="Batang" pitchFamily="18" charset="-127"/>
                  </a:endParaRPr>
                </a:p>
              </p:txBody>
            </p:sp>
          </p:grpSp>
          <p:sp>
            <p:nvSpPr>
              <p:cNvPr id="5" name="矩形 4"/>
              <p:cNvSpPr/>
              <p:nvPr/>
            </p:nvSpPr>
            <p:spPr>
              <a:xfrm>
                <a:off x="533400" y="876300"/>
                <a:ext cx="723900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5000"/>
                  </a:spcAft>
                  <a:buClr>
                    <a:srgbClr val="FF9900"/>
                  </a:buClr>
                  <a:buSzPct val="100000"/>
                  <a:buFont typeface="Times New Roman" pitchFamily="18" charset="0"/>
                  <a:buChar char="─"/>
                  <a:defRPr/>
                </a:pPr>
                <a:endParaRPr lang="zh-TW" altLang="en-US" sz="1200">
                  <a:solidFill>
                    <a:srgbClr val="FFFFFF"/>
                  </a:solidFill>
                </a:endParaRPr>
              </a:p>
            </p:txBody>
          </p:sp>
        </p:grpSp>
        <p:sp>
          <p:nvSpPr>
            <p:cNvPr id="4105" name="文字方塊 25"/>
            <p:cNvSpPr txBox="1">
              <a:spLocks noChangeArrowheads="1"/>
            </p:cNvSpPr>
            <p:nvPr/>
          </p:nvSpPr>
          <p:spPr bwMode="auto">
            <a:xfrm>
              <a:off x="1524000" y="5181600"/>
              <a:ext cx="2667000" cy="366712"/>
            </a:xfrm>
            <a:prstGeom prst="rect">
              <a:avLst/>
            </a:prstGeom>
            <a:solidFill>
              <a:schemeClr val="bg1"/>
            </a:solid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a:solidFill>
                    <a:srgbClr val="000000"/>
                  </a:solidFill>
                  <a:ea typeface="Batang" pitchFamily="18" charset="-127"/>
                </a:rPr>
                <a:t>No. of pore volume</a:t>
              </a:r>
              <a:endParaRPr lang="zh-TW" altLang="en-US">
                <a:solidFill>
                  <a:srgbClr val="000000"/>
                </a:solidFill>
                <a:ea typeface="Batang" pitchFamily="18" charset="-127"/>
              </a:endParaRPr>
            </a:p>
          </p:txBody>
        </p:sp>
        <p:sp>
          <p:nvSpPr>
            <p:cNvPr id="4106" name="文字方塊 26"/>
            <p:cNvSpPr txBox="1">
              <a:spLocks noChangeArrowheads="1"/>
            </p:cNvSpPr>
            <p:nvPr/>
          </p:nvSpPr>
          <p:spPr bwMode="auto">
            <a:xfrm>
              <a:off x="5029200" y="5181600"/>
              <a:ext cx="2667000" cy="366712"/>
            </a:xfrm>
            <a:prstGeom prst="rect">
              <a:avLst/>
            </a:prstGeom>
            <a:solidFill>
              <a:schemeClr val="bg1"/>
            </a:solid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TW">
                  <a:solidFill>
                    <a:srgbClr val="000000"/>
                  </a:solidFill>
                  <a:ea typeface="Batang" pitchFamily="18" charset="-127"/>
                </a:rPr>
                <a:t>No. of pore volume</a:t>
              </a:r>
              <a:endParaRPr lang="zh-TW" altLang="en-US">
                <a:solidFill>
                  <a:srgbClr val="000000"/>
                </a:solidFill>
                <a:ea typeface="Batang" pitchFamily="18" charset="-127"/>
              </a:endParaRPr>
            </a:p>
          </p:txBody>
        </p:sp>
      </p:grpSp>
      <p:cxnSp>
        <p:nvCxnSpPr>
          <p:cNvPr id="30" name="直線接點 29"/>
          <p:cNvCxnSpPr/>
          <p:nvPr/>
        </p:nvCxnSpPr>
        <p:spPr>
          <a:xfrm>
            <a:off x="381000" y="838200"/>
            <a:ext cx="8382000" cy="0"/>
          </a:xfrm>
          <a:prstGeom prst="line">
            <a:avLst/>
          </a:prstGeom>
          <a:ln w="19050">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26" name="Slide Number Placeholder 5"/>
          <p:cNvSpPr txBox="1">
            <a:spLocks noGrp="1"/>
          </p:cNvSpPr>
          <p:nvPr/>
        </p:nvSpPr>
        <p:spPr bwMode="auto">
          <a:xfrm>
            <a:off x="7229475" y="6600825"/>
            <a:ext cx="1905000" cy="457200"/>
          </a:xfrm>
          <a:prstGeom prst="rect">
            <a:avLst/>
          </a:prstGeom>
          <a:noFill/>
          <a:ln>
            <a:miter lim="800000"/>
            <a:headEnd/>
            <a:tailEnd/>
          </a:ln>
        </p:spPr>
        <p:txBody>
          <a:bodyPr/>
          <a:lstStyle/>
          <a:p>
            <a:pPr algn="r" eaLnBrk="0" fontAlgn="base" hangingPunct="0">
              <a:spcBef>
                <a:spcPct val="0"/>
              </a:spcBef>
              <a:spcAft>
                <a:spcPct val="0"/>
              </a:spcAft>
              <a:defRPr/>
            </a:pPr>
            <a:fld id="{9DC86C19-9815-48F5-9C42-08413438D744}" type="slidenum">
              <a:rPr lang="zh-CN" altLang="en-US" sz="1400">
                <a:solidFill>
                  <a:srgbClr val="000000"/>
                </a:solidFill>
              </a:rPr>
              <a:pPr algn="r" eaLnBrk="0" fontAlgn="base" hangingPunct="0">
                <a:spcBef>
                  <a:spcPct val="0"/>
                </a:spcBef>
                <a:spcAft>
                  <a:spcPct val="0"/>
                </a:spcAft>
                <a:defRPr/>
              </a:pPr>
              <a:t>8</a:t>
            </a:fld>
            <a:endParaRPr lang="en-US" altLang="zh-CN" sz="1400" dirty="0">
              <a:solidFill>
                <a:srgbClr val="0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3"/>
          <p:cNvSpPr>
            <a:spLocks noChangeArrowheads="1"/>
          </p:cNvSpPr>
          <p:nvPr/>
        </p:nvSpPr>
        <p:spPr bwMode="auto">
          <a:xfrm>
            <a:off x="307975" y="279400"/>
            <a:ext cx="9051925" cy="762000"/>
          </a:xfrm>
          <a:prstGeom prst="rect">
            <a:avLst/>
          </a:prstGeom>
          <a:noFill/>
          <a:ln w="12700">
            <a:noFill/>
            <a:miter lim="800000"/>
            <a:headEnd/>
            <a:tailEnd/>
          </a:ln>
        </p:spPr>
        <p:txBody>
          <a:bodyPr lIns="90488" tIns="44450" rIns="90488" bIns="44450"/>
          <a:lstStyle/>
          <a:p>
            <a:pPr fontAlgn="base">
              <a:spcBef>
                <a:spcPct val="0"/>
              </a:spcBef>
              <a:spcAft>
                <a:spcPct val="0"/>
              </a:spcAft>
            </a:pPr>
            <a:r>
              <a:rPr lang="en-US" altLang="zh-CN" sz="3200">
                <a:solidFill>
                  <a:srgbClr val="0000CC"/>
                </a:solidFill>
                <a:ea typeface="Batang" pitchFamily="18" charset="-127"/>
              </a:rPr>
              <a:t>Apparatus for Breakthrough Study</a:t>
            </a:r>
          </a:p>
          <a:p>
            <a:pPr fontAlgn="base">
              <a:spcBef>
                <a:spcPct val="0"/>
              </a:spcBef>
              <a:spcAft>
                <a:spcPct val="0"/>
              </a:spcAft>
            </a:pPr>
            <a:r>
              <a:rPr lang="en-US" altLang="zh-CN" sz="3200">
                <a:solidFill>
                  <a:srgbClr val="0000CC"/>
                </a:solidFill>
                <a:ea typeface="Batang" pitchFamily="18" charset="-127"/>
              </a:rPr>
              <a:t> </a:t>
            </a:r>
          </a:p>
        </p:txBody>
      </p:sp>
      <p:sp>
        <p:nvSpPr>
          <p:cNvPr id="45059" name="Rectangle 41"/>
          <p:cNvSpPr>
            <a:spLocks noChangeArrowheads="1"/>
          </p:cNvSpPr>
          <p:nvPr/>
        </p:nvSpPr>
        <p:spPr bwMode="auto">
          <a:xfrm>
            <a:off x="1511300" y="2714625"/>
            <a:ext cx="9144000" cy="0"/>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45060" name="Rectangle 42"/>
          <p:cNvSpPr>
            <a:spLocks noChangeArrowheads="1"/>
          </p:cNvSpPr>
          <p:nvPr/>
        </p:nvSpPr>
        <p:spPr bwMode="auto">
          <a:xfrm>
            <a:off x="1511300" y="2714625"/>
            <a:ext cx="9144000" cy="0"/>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45061" name="Rectangle 43"/>
          <p:cNvSpPr>
            <a:spLocks noChangeArrowheads="1"/>
          </p:cNvSpPr>
          <p:nvPr/>
        </p:nvSpPr>
        <p:spPr bwMode="auto">
          <a:xfrm>
            <a:off x="1511300" y="2714625"/>
            <a:ext cx="9144000" cy="0"/>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45062" name="Rectangle 44"/>
          <p:cNvSpPr>
            <a:spLocks noChangeArrowheads="1"/>
          </p:cNvSpPr>
          <p:nvPr/>
        </p:nvSpPr>
        <p:spPr bwMode="auto">
          <a:xfrm>
            <a:off x="1511300" y="2728913"/>
            <a:ext cx="9144000" cy="0"/>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45063" name="Rectangle 45"/>
          <p:cNvSpPr>
            <a:spLocks noChangeArrowheads="1"/>
          </p:cNvSpPr>
          <p:nvPr/>
        </p:nvSpPr>
        <p:spPr bwMode="auto">
          <a:xfrm>
            <a:off x="1511300" y="2805113"/>
            <a:ext cx="9144000" cy="0"/>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45064" name="Rectangle 46"/>
          <p:cNvSpPr>
            <a:spLocks noChangeArrowheads="1"/>
          </p:cNvSpPr>
          <p:nvPr/>
        </p:nvSpPr>
        <p:spPr bwMode="auto">
          <a:xfrm>
            <a:off x="1511300" y="2805113"/>
            <a:ext cx="9144000" cy="0"/>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45065" name="Freeform 292"/>
          <p:cNvSpPr>
            <a:spLocks/>
          </p:cNvSpPr>
          <p:nvPr/>
        </p:nvSpPr>
        <p:spPr bwMode="auto">
          <a:xfrm>
            <a:off x="247650" y="4546600"/>
            <a:ext cx="338138" cy="765175"/>
          </a:xfrm>
          <a:custGeom>
            <a:avLst/>
            <a:gdLst>
              <a:gd name="T0" fmla="*/ 2147483647 w 414"/>
              <a:gd name="T1" fmla="*/ 2147483647 h 1239"/>
              <a:gd name="T2" fmla="*/ 0 w 414"/>
              <a:gd name="T3" fmla="*/ 2147483647 h 1239"/>
              <a:gd name="T4" fmla="*/ 2147483647 w 414"/>
              <a:gd name="T5" fmla="*/ 2147483647 h 1239"/>
              <a:gd name="T6" fmla="*/ 2147483647 w 414"/>
              <a:gd name="T7" fmla="*/ 0 h 1239"/>
              <a:gd name="T8" fmla="*/ 2147483647 w 414"/>
              <a:gd name="T9" fmla="*/ 2147483647 h 1239"/>
              <a:gd name="T10" fmla="*/ 0 60000 65536"/>
              <a:gd name="T11" fmla="*/ 0 60000 65536"/>
              <a:gd name="T12" fmla="*/ 0 60000 65536"/>
              <a:gd name="T13" fmla="*/ 0 60000 65536"/>
              <a:gd name="T14" fmla="*/ 0 60000 65536"/>
              <a:gd name="T15" fmla="*/ 0 w 414"/>
              <a:gd name="T16" fmla="*/ 0 h 1239"/>
              <a:gd name="T17" fmla="*/ 414 w 414"/>
              <a:gd name="T18" fmla="*/ 1239 h 1239"/>
            </a:gdLst>
            <a:ahLst/>
            <a:cxnLst>
              <a:cxn ang="T10">
                <a:pos x="T0" y="T1"/>
              </a:cxn>
              <a:cxn ang="T11">
                <a:pos x="T2" y="T3"/>
              </a:cxn>
              <a:cxn ang="T12">
                <a:pos x="T4" y="T5"/>
              </a:cxn>
              <a:cxn ang="T13">
                <a:pos x="T6" y="T7"/>
              </a:cxn>
              <a:cxn ang="T14">
                <a:pos x="T8" y="T9"/>
              </a:cxn>
            </a:cxnLst>
            <a:rect l="T15" t="T16" r="T17" b="T18"/>
            <a:pathLst>
              <a:path w="414" h="1239">
                <a:moveTo>
                  <a:pt x="169" y="245"/>
                </a:moveTo>
                <a:lnTo>
                  <a:pt x="0" y="1239"/>
                </a:lnTo>
                <a:lnTo>
                  <a:pt x="245" y="994"/>
                </a:lnTo>
                <a:lnTo>
                  <a:pt x="414" y="0"/>
                </a:lnTo>
                <a:lnTo>
                  <a:pt x="169" y="245"/>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66" name="Line 291"/>
          <p:cNvSpPr>
            <a:spLocks noChangeShapeType="1"/>
          </p:cNvSpPr>
          <p:nvPr/>
        </p:nvSpPr>
        <p:spPr bwMode="auto">
          <a:xfrm flipV="1">
            <a:off x="385763" y="4546600"/>
            <a:ext cx="200025" cy="150813"/>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67" name="Freeform 290"/>
          <p:cNvSpPr>
            <a:spLocks/>
          </p:cNvSpPr>
          <p:nvPr/>
        </p:nvSpPr>
        <p:spPr bwMode="auto">
          <a:xfrm>
            <a:off x="247650" y="5160963"/>
            <a:ext cx="2193925" cy="150812"/>
          </a:xfrm>
          <a:custGeom>
            <a:avLst/>
            <a:gdLst>
              <a:gd name="T0" fmla="*/ 0 w 2688"/>
              <a:gd name="T1" fmla="*/ 2147483647 h 245"/>
              <a:gd name="T2" fmla="*/ 2147483647 w 2688"/>
              <a:gd name="T3" fmla="*/ 2147483647 h 245"/>
              <a:gd name="T4" fmla="*/ 2147483647 w 2688"/>
              <a:gd name="T5" fmla="*/ 0 h 245"/>
              <a:gd name="T6" fmla="*/ 2147483647 w 2688"/>
              <a:gd name="T7" fmla="*/ 0 h 245"/>
              <a:gd name="T8" fmla="*/ 0 w 2688"/>
              <a:gd name="T9" fmla="*/ 2147483647 h 245"/>
              <a:gd name="T10" fmla="*/ 0 60000 65536"/>
              <a:gd name="T11" fmla="*/ 0 60000 65536"/>
              <a:gd name="T12" fmla="*/ 0 60000 65536"/>
              <a:gd name="T13" fmla="*/ 0 60000 65536"/>
              <a:gd name="T14" fmla="*/ 0 60000 65536"/>
              <a:gd name="T15" fmla="*/ 0 w 2688"/>
              <a:gd name="T16" fmla="*/ 0 h 245"/>
              <a:gd name="T17" fmla="*/ 2688 w 2688"/>
              <a:gd name="T18" fmla="*/ 245 h 245"/>
            </a:gdLst>
            <a:ahLst/>
            <a:cxnLst>
              <a:cxn ang="T10">
                <a:pos x="T0" y="T1"/>
              </a:cxn>
              <a:cxn ang="T11">
                <a:pos x="T2" y="T3"/>
              </a:cxn>
              <a:cxn ang="T12">
                <a:pos x="T4" y="T5"/>
              </a:cxn>
              <a:cxn ang="T13">
                <a:pos x="T6" y="T7"/>
              </a:cxn>
              <a:cxn ang="T14">
                <a:pos x="T8" y="T9"/>
              </a:cxn>
            </a:cxnLst>
            <a:rect l="T15" t="T16" r="T17" b="T18"/>
            <a:pathLst>
              <a:path w="2688" h="245">
                <a:moveTo>
                  <a:pt x="0" y="245"/>
                </a:moveTo>
                <a:lnTo>
                  <a:pt x="2442" y="245"/>
                </a:lnTo>
                <a:lnTo>
                  <a:pt x="2688" y="0"/>
                </a:lnTo>
                <a:lnTo>
                  <a:pt x="245" y="0"/>
                </a:lnTo>
                <a:lnTo>
                  <a:pt x="0"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68" name="Line 289"/>
          <p:cNvSpPr>
            <a:spLocks noChangeShapeType="1"/>
          </p:cNvSpPr>
          <p:nvPr/>
        </p:nvSpPr>
        <p:spPr bwMode="auto">
          <a:xfrm flipV="1">
            <a:off x="247650" y="5160963"/>
            <a:ext cx="200025" cy="150812"/>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69" name="Freeform 288"/>
          <p:cNvSpPr>
            <a:spLocks/>
          </p:cNvSpPr>
          <p:nvPr/>
        </p:nvSpPr>
        <p:spPr bwMode="auto">
          <a:xfrm>
            <a:off x="2103438" y="4546600"/>
            <a:ext cx="338137" cy="765175"/>
          </a:xfrm>
          <a:custGeom>
            <a:avLst/>
            <a:gdLst>
              <a:gd name="T0" fmla="*/ 2147483647 w 415"/>
              <a:gd name="T1" fmla="*/ 2147483647 h 1239"/>
              <a:gd name="T2" fmla="*/ 0 w 415"/>
              <a:gd name="T3" fmla="*/ 2147483647 h 1239"/>
              <a:gd name="T4" fmla="*/ 2147483647 w 415"/>
              <a:gd name="T5" fmla="*/ 0 h 1239"/>
              <a:gd name="T6" fmla="*/ 2147483647 w 415"/>
              <a:gd name="T7" fmla="*/ 2147483647 h 1239"/>
              <a:gd name="T8" fmla="*/ 2147483647 w 415"/>
              <a:gd name="T9" fmla="*/ 2147483647 h 1239"/>
              <a:gd name="T10" fmla="*/ 0 60000 65536"/>
              <a:gd name="T11" fmla="*/ 0 60000 65536"/>
              <a:gd name="T12" fmla="*/ 0 60000 65536"/>
              <a:gd name="T13" fmla="*/ 0 60000 65536"/>
              <a:gd name="T14" fmla="*/ 0 60000 65536"/>
              <a:gd name="T15" fmla="*/ 0 w 415"/>
              <a:gd name="T16" fmla="*/ 0 h 1239"/>
              <a:gd name="T17" fmla="*/ 415 w 415"/>
              <a:gd name="T18" fmla="*/ 1239 h 1239"/>
            </a:gdLst>
            <a:ahLst/>
            <a:cxnLst>
              <a:cxn ang="T10">
                <a:pos x="T0" y="T1"/>
              </a:cxn>
              <a:cxn ang="T11">
                <a:pos x="T2" y="T3"/>
              </a:cxn>
              <a:cxn ang="T12">
                <a:pos x="T4" y="T5"/>
              </a:cxn>
              <a:cxn ang="T13">
                <a:pos x="T6" y="T7"/>
              </a:cxn>
              <a:cxn ang="T14">
                <a:pos x="T8" y="T9"/>
              </a:cxn>
            </a:cxnLst>
            <a:rect l="T15" t="T16" r="T17" b="T18"/>
            <a:pathLst>
              <a:path w="415" h="1239">
                <a:moveTo>
                  <a:pt x="169" y="1239"/>
                </a:moveTo>
                <a:lnTo>
                  <a:pt x="0" y="245"/>
                </a:lnTo>
                <a:lnTo>
                  <a:pt x="246" y="0"/>
                </a:lnTo>
                <a:lnTo>
                  <a:pt x="415" y="994"/>
                </a:lnTo>
                <a:lnTo>
                  <a:pt x="169" y="1239"/>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0" name="Line 287"/>
          <p:cNvSpPr>
            <a:spLocks noChangeShapeType="1"/>
          </p:cNvSpPr>
          <p:nvPr/>
        </p:nvSpPr>
        <p:spPr bwMode="auto">
          <a:xfrm flipV="1">
            <a:off x="2239963" y="5160963"/>
            <a:ext cx="201612" cy="150812"/>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1" name="Freeform 286"/>
          <p:cNvSpPr>
            <a:spLocks/>
          </p:cNvSpPr>
          <p:nvPr/>
        </p:nvSpPr>
        <p:spPr bwMode="auto">
          <a:xfrm>
            <a:off x="385763" y="4546600"/>
            <a:ext cx="1917700" cy="150813"/>
          </a:xfrm>
          <a:custGeom>
            <a:avLst/>
            <a:gdLst>
              <a:gd name="T0" fmla="*/ 2147483647 w 2350"/>
              <a:gd name="T1" fmla="*/ 2147483647 h 245"/>
              <a:gd name="T2" fmla="*/ 0 w 2350"/>
              <a:gd name="T3" fmla="*/ 2147483647 h 245"/>
              <a:gd name="T4" fmla="*/ 2147483647 w 2350"/>
              <a:gd name="T5" fmla="*/ 0 h 245"/>
              <a:gd name="T6" fmla="*/ 2147483647 w 2350"/>
              <a:gd name="T7" fmla="*/ 0 h 245"/>
              <a:gd name="T8" fmla="*/ 2147483647 w 2350"/>
              <a:gd name="T9" fmla="*/ 2147483647 h 245"/>
              <a:gd name="T10" fmla="*/ 0 60000 65536"/>
              <a:gd name="T11" fmla="*/ 0 60000 65536"/>
              <a:gd name="T12" fmla="*/ 0 60000 65536"/>
              <a:gd name="T13" fmla="*/ 0 60000 65536"/>
              <a:gd name="T14" fmla="*/ 0 60000 65536"/>
              <a:gd name="T15" fmla="*/ 0 w 2350"/>
              <a:gd name="T16" fmla="*/ 0 h 245"/>
              <a:gd name="T17" fmla="*/ 2350 w 2350"/>
              <a:gd name="T18" fmla="*/ 245 h 245"/>
            </a:gdLst>
            <a:ahLst/>
            <a:cxnLst>
              <a:cxn ang="T10">
                <a:pos x="T0" y="T1"/>
              </a:cxn>
              <a:cxn ang="T11">
                <a:pos x="T2" y="T3"/>
              </a:cxn>
              <a:cxn ang="T12">
                <a:pos x="T4" y="T5"/>
              </a:cxn>
              <a:cxn ang="T13">
                <a:pos x="T6" y="T7"/>
              </a:cxn>
              <a:cxn ang="T14">
                <a:pos x="T8" y="T9"/>
              </a:cxn>
            </a:cxnLst>
            <a:rect l="T15" t="T16" r="T17" b="T18"/>
            <a:pathLst>
              <a:path w="2350" h="245">
                <a:moveTo>
                  <a:pt x="2104" y="245"/>
                </a:moveTo>
                <a:lnTo>
                  <a:pt x="0" y="245"/>
                </a:lnTo>
                <a:lnTo>
                  <a:pt x="245" y="0"/>
                </a:lnTo>
                <a:lnTo>
                  <a:pt x="2350" y="0"/>
                </a:lnTo>
                <a:lnTo>
                  <a:pt x="2104"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2" name="Line 285"/>
          <p:cNvSpPr>
            <a:spLocks noChangeShapeType="1"/>
          </p:cNvSpPr>
          <p:nvPr/>
        </p:nvSpPr>
        <p:spPr bwMode="auto">
          <a:xfrm flipV="1">
            <a:off x="2103438" y="4546600"/>
            <a:ext cx="200025" cy="150813"/>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3" name="Line 284"/>
          <p:cNvSpPr>
            <a:spLocks noChangeShapeType="1"/>
          </p:cNvSpPr>
          <p:nvPr/>
        </p:nvSpPr>
        <p:spPr bwMode="auto">
          <a:xfrm flipH="1" flipV="1">
            <a:off x="2103438" y="4697413"/>
            <a:ext cx="136525" cy="614362"/>
          </a:xfrm>
          <a:prstGeom prst="line">
            <a:avLst/>
          </a:prstGeom>
          <a:noFill/>
          <a:ln w="12065">
            <a:solidFill>
              <a:srgbClr val="55ACA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4" name="Line 283"/>
          <p:cNvSpPr>
            <a:spLocks noChangeShapeType="1"/>
          </p:cNvSpPr>
          <p:nvPr/>
        </p:nvSpPr>
        <p:spPr bwMode="auto">
          <a:xfrm flipH="1">
            <a:off x="385763" y="4697413"/>
            <a:ext cx="1717675" cy="1587"/>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5" name="Line 282"/>
          <p:cNvSpPr>
            <a:spLocks noChangeShapeType="1"/>
          </p:cNvSpPr>
          <p:nvPr/>
        </p:nvSpPr>
        <p:spPr bwMode="auto">
          <a:xfrm flipH="1">
            <a:off x="247650" y="4697413"/>
            <a:ext cx="138113" cy="614362"/>
          </a:xfrm>
          <a:prstGeom prst="line">
            <a:avLst/>
          </a:prstGeom>
          <a:noFill/>
          <a:ln w="12065">
            <a:solidFill>
              <a:srgbClr val="4E9D9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6" name="Line 281"/>
          <p:cNvSpPr>
            <a:spLocks noChangeShapeType="1"/>
          </p:cNvSpPr>
          <p:nvPr/>
        </p:nvSpPr>
        <p:spPr bwMode="auto">
          <a:xfrm>
            <a:off x="247650" y="5311775"/>
            <a:ext cx="1992313" cy="158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7" name="Freeform 280"/>
          <p:cNvSpPr>
            <a:spLocks/>
          </p:cNvSpPr>
          <p:nvPr/>
        </p:nvSpPr>
        <p:spPr bwMode="auto">
          <a:xfrm>
            <a:off x="647700" y="5043488"/>
            <a:ext cx="198438" cy="77787"/>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8" name="Freeform 279"/>
          <p:cNvSpPr>
            <a:spLocks/>
          </p:cNvSpPr>
          <p:nvPr/>
        </p:nvSpPr>
        <p:spPr bwMode="auto">
          <a:xfrm>
            <a:off x="647700" y="5043488"/>
            <a:ext cx="198438" cy="77787"/>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79" name="Freeform 278"/>
          <p:cNvSpPr>
            <a:spLocks/>
          </p:cNvSpPr>
          <p:nvPr/>
        </p:nvSpPr>
        <p:spPr bwMode="auto">
          <a:xfrm>
            <a:off x="1046163" y="5043488"/>
            <a:ext cx="198437" cy="77787"/>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80" name="Freeform 277"/>
          <p:cNvSpPr>
            <a:spLocks/>
          </p:cNvSpPr>
          <p:nvPr/>
        </p:nvSpPr>
        <p:spPr bwMode="auto">
          <a:xfrm>
            <a:off x="1046163" y="5043488"/>
            <a:ext cx="198437" cy="77787"/>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81" name="Freeform 276"/>
          <p:cNvSpPr>
            <a:spLocks/>
          </p:cNvSpPr>
          <p:nvPr/>
        </p:nvSpPr>
        <p:spPr bwMode="auto">
          <a:xfrm>
            <a:off x="1344613" y="5043488"/>
            <a:ext cx="198437" cy="77787"/>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82" name="Freeform 275"/>
          <p:cNvSpPr>
            <a:spLocks/>
          </p:cNvSpPr>
          <p:nvPr/>
        </p:nvSpPr>
        <p:spPr bwMode="auto">
          <a:xfrm>
            <a:off x="1344613" y="5043488"/>
            <a:ext cx="198437" cy="77787"/>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83" name="Freeform 274"/>
          <p:cNvSpPr>
            <a:spLocks/>
          </p:cNvSpPr>
          <p:nvPr/>
        </p:nvSpPr>
        <p:spPr bwMode="auto">
          <a:xfrm>
            <a:off x="1743075" y="5043488"/>
            <a:ext cx="200025" cy="77787"/>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84" name="Freeform 273"/>
          <p:cNvSpPr>
            <a:spLocks/>
          </p:cNvSpPr>
          <p:nvPr/>
        </p:nvSpPr>
        <p:spPr bwMode="auto">
          <a:xfrm>
            <a:off x="1743075" y="5043488"/>
            <a:ext cx="200025" cy="77787"/>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85" name="Rectangle 272"/>
          <p:cNvSpPr>
            <a:spLocks noChangeArrowheads="1"/>
          </p:cNvSpPr>
          <p:nvPr/>
        </p:nvSpPr>
        <p:spPr bwMode="auto">
          <a:xfrm>
            <a:off x="2192338" y="4165600"/>
            <a:ext cx="1108075" cy="307975"/>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086" name="Rectangle 271"/>
          <p:cNvSpPr>
            <a:spLocks noChangeArrowheads="1"/>
          </p:cNvSpPr>
          <p:nvPr/>
        </p:nvSpPr>
        <p:spPr bwMode="auto">
          <a:xfrm>
            <a:off x="3300413" y="4227513"/>
            <a:ext cx="149225" cy="190500"/>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087" name="Rectangle 270"/>
          <p:cNvSpPr>
            <a:spLocks noChangeArrowheads="1"/>
          </p:cNvSpPr>
          <p:nvPr/>
        </p:nvSpPr>
        <p:spPr bwMode="auto">
          <a:xfrm>
            <a:off x="1671638" y="4213225"/>
            <a:ext cx="1090612" cy="23177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088" name="Rectangle 268"/>
          <p:cNvSpPr>
            <a:spLocks noChangeArrowheads="1"/>
          </p:cNvSpPr>
          <p:nvPr/>
        </p:nvSpPr>
        <p:spPr bwMode="auto">
          <a:xfrm>
            <a:off x="1671638" y="4213225"/>
            <a:ext cx="1090612" cy="23177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089" name="Rectangle 267"/>
          <p:cNvSpPr>
            <a:spLocks noChangeArrowheads="1"/>
          </p:cNvSpPr>
          <p:nvPr/>
        </p:nvSpPr>
        <p:spPr bwMode="auto">
          <a:xfrm>
            <a:off x="1673225" y="4213225"/>
            <a:ext cx="1090613" cy="231775"/>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090" name="Line 266"/>
          <p:cNvSpPr>
            <a:spLocks noChangeShapeType="1"/>
          </p:cNvSpPr>
          <p:nvPr/>
        </p:nvSpPr>
        <p:spPr bwMode="auto">
          <a:xfrm flipH="1">
            <a:off x="1344613" y="4313238"/>
            <a:ext cx="398462" cy="0"/>
          </a:xfrm>
          <a:prstGeom prst="line">
            <a:avLst/>
          </a:prstGeom>
          <a:noFill/>
          <a:ln w="55880">
            <a:solidFill>
              <a:srgbClr val="00FFF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91" name="Rectangle 265"/>
          <p:cNvSpPr>
            <a:spLocks noChangeArrowheads="1"/>
          </p:cNvSpPr>
          <p:nvPr/>
        </p:nvSpPr>
        <p:spPr bwMode="auto">
          <a:xfrm>
            <a:off x="1195388" y="4159250"/>
            <a:ext cx="98425" cy="346075"/>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092" name="Rectangle 264"/>
          <p:cNvSpPr>
            <a:spLocks noChangeArrowheads="1"/>
          </p:cNvSpPr>
          <p:nvPr/>
        </p:nvSpPr>
        <p:spPr bwMode="auto">
          <a:xfrm>
            <a:off x="1195388" y="4159250"/>
            <a:ext cx="98425" cy="346075"/>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093" name="Rectangle 263"/>
          <p:cNvSpPr>
            <a:spLocks noChangeArrowheads="1"/>
          </p:cNvSpPr>
          <p:nvPr/>
        </p:nvSpPr>
        <p:spPr bwMode="auto">
          <a:xfrm>
            <a:off x="1293813" y="4270375"/>
            <a:ext cx="50800" cy="114300"/>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094" name="Rectangle 262"/>
          <p:cNvSpPr>
            <a:spLocks noChangeArrowheads="1"/>
          </p:cNvSpPr>
          <p:nvPr/>
        </p:nvSpPr>
        <p:spPr bwMode="auto">
          <a:xfrm>
            <a:off x="1293813" y="4270375"/>
            <a:ext cx="50800" cy="114300"/>
          </a:xfrm>
          <a:prstGeom prst="rect">
            <a:avLst/>
          </a:prstGeom>
          <a:noFill/>
          <a:ln w="12065">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095" name="Freeform 261"/>
          <p:cNvSpPr>
            <a:spLocks/>
          </p:cNvSpPr>
          <p:nvPr/>
        </p:nvSpPr>
        <p:spPr bwMode="auto">
          <a:xfrm>
            <a:off x="396875" y="4046538"/>
            <a:ext cx="200025" cy="650875"/>
          </a:xfrm>
          <a:custGeom>
            <a:avLst/>
            <a:gdLst>
              <a:gd name="T0" fmla="*/ 0 w 245"/>
              <a:gd name="T1" fmla="*/ 2147483647 h 1052"/>
              <a:gd name="T2" fmla="*/ 0 w 245"/>
              <a:gd name="T3" fmla="*/ 2147483647 h 1052"/>
              <a:gd name="T4" fmla="*/ 2147483647 w 245"/>
              <a:gd name="T5" fmla="*/ 2147483647 h 1052"/>
              <a:gd name="T6" fmla="*/ 2147483647 w 245"/>
              <a:gd name="T7" fmla="*/ 0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245"/>
                </a:moveTo>
                <a:lnTo>
                  <a:pt x="0" y="1052"/>
                </a:lnTo>
                <a:lnTo>
                  <a:pt x="245" y="807"/>
                </a:lnTo>
                <a:lnTo>
                  <a:pt x="245"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96" name="Line 260"/>
          <p:cNvSpPr>
            <a:spLocks noChangeShapeType="1"/>
          </p:cNvSpPr>
          <p:nvPr/>
        </p:nvSpPr>
        <p:spPr bwMode="auto">
          <a:xfrm flipV="1">
            <a:off x="396875" y="4046538"/>
            <a:ext cx="200025" cy="152400"/>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97" name="Freeform 259"/>
          <p:cNvSpPr>
            <a:spLocks/>
          </p:cNvSpPr>
          <p:nvPr/>
        </p:nvSpPr>
        <p:spPr bwMode="auto">
          <a:xfrm>
            <a:off x="396875" y="4546600"/>
            <a:ext cx="349250" cy="150813"/>
          </a:xfrm>
          <a:custGeom>
            <a:avLst/>
            <a:gdLst>
              <a:gd name="T0" fmla="*/ 0 w 428"/>
              <a:gd name="T1" fmla="*/ 2147483647 h 245"/>
              <a:gd name="T2" fmla="*/ 2147483647 w 428"/>
              <a:gd name="T3" fmla="*/ 2147483647 h 245"/>
              <a:gd name="T4" fmla="*/ 2147483647 w 428"/>
              <a:gd name="T5" fmla="*/ 0 h 245"/>
              <a:gd name="T6" fmla="*/ 2147483647 w 428"/>
              <a:gd name="T7" fmla="*/ 0 h 245"/>
              <a:gd name="T8" fmla="*/ 0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0" y="245"/>
                </a:moveTo>
                <a:lnTo>
                  <a:pt x="183" y="245"/>
                </a:lnTo>
                <a:lnTo>
                  <a:pt x="428" y="0"/>
                </a:lnTo>
                <a:lnTo>
                  <a:pt x="245"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98" name="Line 258"/>
          <p:cNvSpPr>
            <a:spLocks noChangeShapeType="1"/>
          </p:cNvSpPr>
          <p:nvPr/>
        </p:nvSpPr>
        <p:spPr bwMode="auto">
          <a:xfrm flipV="1">
            <a:off x="396875" y="4546600"/>
            <a:ext cx="200025" cy="150813"/>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099" name="Freeform 257"/>
          <p:cNvSpPr>
            <a:spLocks/>
          </p:cNvSpPr>
          <p:nvPr/>
        </p:nvSpPr>
        <p:spPr bwMode="auto">
          <a:xfrm>
            <a:off x="546100" y="4046538"/>
            <a:ext cx="200025" cy="650875"/>
          </a:xfrm>
          <a:custGeom>
            <a:avLst/>
            <a:gdLst>
              <a:gd name="T0" fmla="*/ 0 w 245"/>
              <a:gd name="T1" fmla="*/ 2147483647 h 1052"/>
              <a:gd name="T2" fmla="*/ 0 w 245"/>
              <a:gd name="T3" fmla="*/ 2147483647 h 1052"/>
              <a:gd name="T4" fmla="*/ 2147483647 w 245"/>
              <a:gd name="T5" fmla="*/ 0 h 1052"/>
              <a:gd name="T6" fmla="*/ 2147483647 w 245"/>
              <a:gd name="T7" fmla="*/ 2147483647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1052"/>
                </a:moveTo>
                <a:lnTo>
                  <a:pt x="0" y="245"/>
                </a:lnTo>
                <a:lnTo>
                  <a:pt x="245" y="0"/>
                </a:lnTo>
                <a:lnTo>
                  <a:pt x="245" y="807"/>
                </a:lnTo>
                <a:lnTo>
                  <a:pt x="0" y="1052"/>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00" name="Line 256"/>
          <p:cNvSpPr>
            <a:spLocks noChangeShapeType="1"/>
          </p:cNvSpPr>
          <p:nvPr/>
        </p:nvSpPr>
        <p:spPr bwMode="auto">
          <a:xfrm flipV="1">
            <a:off x="546100" y="4546600"/>
            <a:ext cx="200025" cy="150813"/>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01" name="Freeform 255"/>
          <p:cNvSpPr>
            <a:spLocks/>
          </p:cNvSpPr>
          <p:nvPr/>
        </p:nvSpPr>
        <p:spPr bwMode="auto">
          <a:xfrm>
            <a:off x="396875" y="4046538"/>
            <a:ext cx="349250" cy="152400"/>
          </a:xfrm>
          <a:custGeom>
            <a:avLst/>
            <a:gdLst>
              <a:gd name="T0" fmla="*/ 2147483647 w 428"/>
              <a:gd name="T1" fmla="*/ 2147483647 h 245"/>
              <a:gd name="T2" fmla="*/ 0 w 428"/>
              <a:gd name="T3" fmla="*/ 2147483647 h 245"/>
              <a:gd name="T4" fmla="*/ 2147483647 w 428"/>
              <a:gd name="T5" fmla="*/ 0 h 245"/>
              <a:gd name="T6" fmla="*/ 2147483647 w 428"/>
              <a:gd name="T7" fmla="*/ 0 h 245"/>
              <a:gd name="T8" fmla="*/ 2147483647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183" y="245"/>
                </a:moveTo>
                <a:lnTo>
                  <a:pt x="0" y="245"/>
                </a:lnTo>
                <a:lnTo>
                  <a:pt x="245" y="0"/>
                </a:lnTo>
                <a:lnTo>
                  <a:pt x="428"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02" name="Line 254"/>
          <p:cNvSpPr>
            <a:spLocks noChangeShapeType="1"/>
          </p:cNvSpPr>
          <p:nvPr/>
        </p:nvSpPr>
        <p:spPr bwMode="auto">
          <a:xfrm flipV="1">
            <a:off x="546100" y="4046538"/>
            <a:ext cx="200025" cy="152400"/>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03" name="Line 253"/>
          <p:cNvSpPr>
            <a:spLocks noChangeShapeType="1"/>
          </p:cNvSpPr>
          <p:nvPr/>
        </p:nvSpPr>
        <p:spPr bwMode="auto">
          <a:xfrm>
            <a:off x="396875" y="4198938"/>
            <a:ext cx="1588" cy="498475"/>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04" name="Line 252"/>
          <p:cNvSpPr>
            <a:spLocks noChangeShapeType="1"/>
          </p:cNvSpPr>
          <p:nvPr/>
        </p:nvSpPr>
        <p:spPr bwMode="auto">
          <a:xfrm>
            <a:off x="396875" y="4697413"/>
            <a:ext cx="149225" cy="1587"/>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05" name="Line 251"/>
          <p:cNvSpPr>
            <a:spLocks noChangeShapeType="1"/>
          </p:cNvSpPr>
          <p:nvPr/>
        </p:nvSpPr>
        <p:spPr bwMode="auto">
          <a:xfrm flipV="1">
            <a:off x="546100" y="4198938"/>
            <a:ext cx="1588" cy="498475"/>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06" name="Line 250"/>
          <p:cNvSpPr>
            <a:spLocks noChangeShapeType="1"/>
          </p:cNvSpPr>
          <p:nvPr/>
        </p:nvSpPr>
        <p:spPr bwMode="auto">
          <a:xfrm flipH="1">
            <a:off x="396875" y="4198938"/>
            <a:ext cx="149225" cy="0"/>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07" name="Rectangle 249"/>
          <p:cNvSpPr>
            <a:spLocks noChangeArrowheads="1"/>
          </p:cNvSpPr>
          <p:nvPr/>
        </p:nvSpPr>
        <p:spPr bwMode="auto">
          <a:xfrm>
            <a:off x="625475" y="4254500"/>
            <a:ext cx="549275" cy="115888"/>
          </a:xfrm>
          <a:prstGeom prst="rect">
            <a:avLst/>
          </a:prstGeom>
          <a:blipFill dpi="0" rotWithShape="0">
            <a:blip r:embed="rId3"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08" name="Rectangle 248"/>
          <p:cNvSpPr>
            <a:spLocks noChangeArrowheads="1"/>
          </p:cNvSpPr>
          <p:nvPr/>
        </p:nvSpPr>
        <p:spPr bwMode="auto">
          <a:xfrm>
            <a:off x="625475" y="4254500"/>
            <a:ext cx="549275" cy="11588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09" name="Freeform 247"/>
          <p:cNvSpPr>
            <a:spLocks/>
          </p:cNvSpPr>
          <p:nvPr/>
        </p:nvSpPr>
        <p:spPr bwMode="auto">
          <a:xfrm>
            <a:off x="1543050" y="4392613"/>
            <a:ext cx="200025" cy="266700"/>
          </a:xfrm>
          <a:custGeom>
            <a:avLst/>
            <a:gdLst>
              <a:gd name="T0" fmla="*/ 0 w 246"/>
              <a:gd name="T1" fmla="*/ 2147483647 h 430"/>
              <a:gd name="T2" fmla="*/ 0 w 246"/>
              <a:gd name="T3" fmla="*/ 2147483647 h 430"/>
              <a:gd name="T4" fmla="*/ 2147483647 w 246"/>
              <a:gd name="T5" fmla="*/ 2147483647 h 430"/>
              <a:gd name="T6" fmla="*/ 2147483647 w 246"/>
              <a:gd name="T7" fmla="*/ 0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245"/>
                </a:moveTo>
                <a:lnTo>
                  <a:pt x="0" y="430"/>
                </a:lnTo>
                <a:lnTo>
                  <a:pt x="246" y="185"/>
                </a:lnTo>
                <a:lnTo>
                  <a:pt x="246"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0" name="Line 246"/>
          <p:cNvSpPr>
            <a:spLocks noChangeShapeType="1"/>
          </p:cNvSpPr>
          <p:nvPr/>
        </p:nvSpPr>
        <p:spPr bwMode="auto">
          <a:xfrm flipV="1">
            <a:off x="1543050" y="4392613"/>
            <a:ext cx="200025" cy="150812"/>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1" name="Freeform 245"/>
          <p:cNvSpPr>
            <a:spLocks/>
          </p:cNvSpPr>
          <p:nvPr/>
        </p:nvSpPr>
        <p:spPr bwMode="auto">
          <a:xfrm>
            <a:off x="1543050" y="4506913"/>
            <a:ext cx="349250" cy="152400"/>
          </a:xfrm>
          <a:custGeom>
            <a:avLst/>
            <a:gdLst>
              <a:gd name="T0" fmla="*/ 0 w 429"/>
              <a:gd name="T1" fmla="*/ 2147483647 h 245"/>
              <a:gd name="T2" fmla="*/ 2147483647 w 429"/>
              <a:gd name="T3" fmla="*/ 2147483647 h 245"/>
              <a:gd name="T4" fmla="*/ 2147483647 w 429"/>
              <a:gd name="T5" fmla="*/ 0 h 245"/>
              <a:gd name="T6" fmla="*/ 2147483647 w 429"/>
              <a:gd name="T7" fmla="*/ 0 h 245"/>
              <a:gd name="T8" fmla="*/ 0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0" y="245"/>
                </a:moveTo>
                <a:lnTo>
                  <a:pt x="183" y="245"/>
                </a:lnTo>
                <a:lnTo>
                  <a:pt x="429" y="0"/>
                </a:lnTo>
                <a:lnTo>
                  <a:pt x="246"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2" name="Line 244"/>
          <p:cNvSpPr>
            <a:spLocks noChangeShapeType="1"/>
          </p:cNvSpPr>
          <p:nvPr/>
        </p:nvSpPr>
        <p:spPr bwMode="auto">
          <a:xfrm flipV="1">
            <a:off x="1543050" y="4506913"/>
            <a:ext cx="200025" cy="152400"/>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3" name="Freeform 243"/>
          <p:cNvSpPr>
            <a:spLocks/>
          </p:cNvSpPr>
          <p:nvPr/>
        </p:nvSpPr>
        <p:spPr bwMode="auto">
          <a:xfrm>
            <a:off x="1692275" y="4392613"/>
            <a:ext cx="200025" cy="266700"/>
          </a:xfrm>
          <a:custGeom>
            <a:avLst/>
            <a:gdLst>
              <a:gd name="T0" fmla="*/ 0 w 246"/>
              <a:gd name="T1" fmla="*/ 2147483647 h 430"/>
              <a:gd name="T2" fmla="*/ 0 w 246"/>
              <a:gd name="T3" fmla="*/ 2147483647 h 430"/>
              <a:gd name="T4" fmla="*/ 2147483647 w 246"/>
              <a:gd name="T5" fmla="*/ 0 h 430"/>
              <a:gd name="T6" fmla="*/ 2147483647 w 246"/>
              <a:gd name="T7" fmla="*/ 2147483647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430"/>
                </a:moveTo>
                <a:lnTo>
                  <a:pt x="0" y="245"/>
                </a:lnTo>
                <a:lnTo>
                  <a:pt x="246" y="0"/>
                </a:lnTo>
                <a:lnTo>
                  <a:pt x="246" y="185"/>
                </a:lnTo>
                <a:lnTo>
                  <a:pt x="0" y="430"/>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4" name="Line 242"/>
          <p:cNvSpPr>
            <a:spLocks noChangeShapeType="1"/>
          </p:cNvSpPr>
          <p:nvPr/>
        </p:nvSpPr>
        <p:spPr bwMode="auto">
          <a:xfrm flipV="1">
            <a:off x="1692275" y="4506913"/>
            <a:ext cx="200025" cy="152400"/>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5" name="Freeform 241"/>
          <p:cNvSpPr>
            <a:spLocks/>
          </p:cNvSpPr>
          <p:nvPr/>
        </p:nvSpPr>
        <p:spPr bwMode="auto">
          <a:xfrm>
            <a:off x="1543050" y="4392613"/>
            <a:ext cx="349250" cy="150812"/>
          </a:xfrm>
          <a:custGeom>
            <a:avLst/>
            <a:gdLst>
              <a:gd name="T0" fmla="*/ 2147483647 w 429"/>
              <a:gd name="T1" fmla="*/ 2147483647 h 245"/>
              <a:gd name="T2" fmla="*/ 0 w 429"/>
              <a:gd name="T3" fmla="*/ 2147483647 h 245"/>
              <a:gd name="T4" fmla="*/ 2147483647 w 429"/>
              <a:gd name="T5" fmla="*/ 0 h 245"/>
              <a:gd name="T6" fmla="*/ 2147483647 w 429"/>
              <a:gd name="T7" fmla="*/ 0 h 245"/>
              <a:gd name="T8" fmla="*/ 2147483647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183" y="245"/>
                </a:moveTo>
                <a:lnTo>
                  <a:pt x="0" y="245"/>
                </a:lnTo>
                <a:lnTo>
                  <a:pt x="246" y="0"/>
                </a:lnTo>
                <a:lnTo>
                  <a:pt x="429"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6" name="Line 240"/>
          <p:cNvSpPr>
            <a:spLocks noChangeShapeType="1"/>
          </p:cNvSpPr>
          <p:nvPr/>
        </p:nvSpPr>
        <p:spPr bwMode="auto">
          <a:xfrm flipV="1">
            <a:off x="1692275" y="4392613"/>
            <a:ext cx="200025" cy="150812"/>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7" name="Line 239"/>
          <p:cNvSpPr>
            <a:spLocks noChangeShapeType="1"/>
          </p:cNvSpPr>
          <p:nvPr/>
        </p:nvSpPr>
        <p:spPr bwMode="auto">
          <a:xfrm>
            <a:off x="1543050" y="4543425"/>
            <a:ext cx="0" cy="115888"/>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8" name="Line 238"/>
          <p:cNvSpPr>
            <a:spLocks noChangeShapeType="1"/>
          </p:cNvSpPr>
          <p:nvPr/>
        </p:nvSpPr>
        <p:spPr bwMode="auto">
          <a:xfrm>
            <a:off x="1543050" y="4659313"/>
            <a:ext cx="149225" cy="0"/>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19" name="Line 237"/>
          <p:cNvSpPr>
            <a:spLocks noChangeShapeType="1"/>
          </p:cNvSpPr>
          <p:nvPr/>
        </p:nvSpPr>
        <p:spPr bwMode="auto">
          <a:xfrm flipV="1">
            <a:off x="1692275" y="4543425"/>
            <a:ext cx="0" cy="115888"/>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20" name="Line 236"/>
          <p:cNvSpPr>
            <a:spLocks noChangeShapeType="1"/>
          </p:cNvSpPr>
          <p:nvPr/>
        </p:nvSpPr>
        <p:spPr bwMode="auto">
          <a:xfrm flipH="1">
            <a:off x="1543050" y="4543425"/>
            <a:ext cx="149225" cy="158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21" name="Rectangle 235"/>
          <p:cNvSpPr>
            <a:spLocks noChangeArrowheads="1"/>
          </p:cNvSpPr>
          <p:nvPr/>
        </p:nvSpPr>
        <p:spPr bwMode="auto">
          <a:xfrm>
            <a:off x="1714500" y="4273550"/>
            <a:ext cx="179388" cy="100013"/>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22" name="Rectangle 234"/>
          <p:cNvSpPr>
            <a:spLocks noChangeArrowheads="1"/>
          </p:cNvSpPr>
          <p:nvPr/>
        </p:nvSpPr>
        <p:spPr bwMode="auto">
          <a:xfrm>
            <a:off x="1714500" y="4273550"/>
            <a:ext cx="179388" cy="10001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23" name="Rectangle 233"/>
          <p:cNvSpPr>
            <a:spLocks noChangeArrowheads="1"/>
          </p:cNvSpPr>
          <p:nvPr/>
        </p:nvSpPr>
        <p:spPr bwMode="auto">
          <a:xfrm>
            <a:off x="1693863" y="4146550"/>
            <a:ext cx="100012" cy="34607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24" name="Rectangle 231"/>
          <p:cNvSpPr>
            <a:spLocks noChangeArrowheads="1"/>
          </p:cNvSpPr>
          <p:nvPr/>
        </p:nvSpPr>
        <p:spPr bwMode="auto">
          <a:xfrm>
            <a:off x="1693863" y="4146550"/>
            <a:ext cx="100012" cy="34607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25" name="Rectangle 230"/>
          <p:cNvSpPr>
            <a:spLocks noChangeArrowheads="1"/>
          </p:cNvSpPr>
          <p:nvPr/>
        </p:nvSpPr>
        <p:spPr bwMode="auto">
          <a:xfrm>
            <a:off x="1693863" y="4148138"/>
            <a:ext cx="98425" cy="344487"/>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26" name="Rectangle 229"/>
          <p:cNvSpPr>
            <a:spLocks noChangeArrowheads="1"/>
          </p:cNvSpPr>
          <p:nvPr/>
        </p:nvSpPr>
        <p:spPr bwMode="auto">
          <a:xfrm>
            <a:off x="1543050" y="4429125"/>
            <a:ext cx="200025" cy="114300"/>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27" name="Rectangle 228"/>
          <p:cNvSpPr>
            <a:spLocks noChangeArrowheads="1"/>
          </p:cNvSpPr>
          <p:nvPr/>
        </p:nvSpPr>
        <p:spPr bwMode="auto">
          <a:xfrm>
            <a:off x="1543050" y="4429125"/>
            <a:ext cx="200025" cy="114300"/>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28" name="Line 227"/>
          <p:cNvSpPr>
            <a:spLocks noChangeShapeType="1"/>
          </p:cNvSpPr>
          <p:nvPr/>
        </p:nvSpPr>
        <p:spPr bwMode="auto">
          <a:xfrm>
            <a:off x="2997200" y="4159250"/>
            <a:ext cx="0" cy="309563"/>
          </a:xfrm>
          <a:prstGeom prst="line">
            <a:avLst/>
          </a:pr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29" name="Rectangle 226"/>
          <p:cNvSpPr>
            <a:spLocks noChangeArrowheads="1"/>
          </p:cNvSpPr>
          <p:nvPr/>
        </p:nvSpPr>
        <p:spPr bwMode="auto">
          <a:xfrm>
            <a:off x="622300" y="4754563"/>
            <a:ext cx="1249363" cy="212725"/>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30" name="Rectangle 225"/>
          <p:cNvSpPr>
            <a:spLocks noChangeArrowheads="1"/>
          </p:cNvSpPr>
          <p:nvPr/>
        </p:nvSpPr>
        <p:spPr bwMode="auto">
          <a:xfrm>
            <a:off x="811213" y="4786313"/>
            <a:ext cx="946150" cy="184150"/>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Syringe pump</a:t>
            </a:r>
          </a:p>
        </p:txBody>
      </p:sp>
      <p:sp>
        <p:nvSpPr>
          <p:cNvPr id="45131" name="Rectangle 224"/>
          <p:cNvSpPr>
            <a:spLocks noChangeArrowheads="1"/>
          </p:cNvSpPr>
          <p:nvPr/>
        </p:nvSpPr>
        <p:spPr bwMode="auto">
          <a:xfrm>
            <a:off x="2617788" y="3968750"/>
            <a:ext cx="989012" cy="184150"/>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Plastic syringe</a:t>
            </a:r>
          </a:p>
        </p:txBody>
      </p:sp>
      <p:sp>
        <p:nvSpPr>
          <p:cNvPr id="45132" name="Line 223"/>
          <p:cNvSpPr>
            <a:spLocks noChangeShapeType="1"/>
          </p:cNvSpPr>
          <p:nvPr/>
        </p:nvSpPr>
        <p:spPr bwMode="auto">
          <a:xfrm>
            <a:off x="3462338" y="4319588"/>
            <a:ext cx="446087" cy="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33" name="Line 222"/>
          <p:cNvSpPr>
            <a:spLocks noChangeShapeType="1"/>
          </p:cNvSpPr>
          <p:nvPr/>
        </p:nvSpPr>
        <p:spPr bwMode="auto">
          <a:xfrm flipV="1">
            <a:off x="3927475" y="3941763"/>
            <a:ext cx="0" cy="377825"/>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34" name="Freeform 221"/>
          <p:cNvSpPr>
            <a:spLocks/>
          </p:cNvSpPr>
          <p:nvPr/>
        </p:nvSpPr>
        <p:spPr bwMode="auto">
          <a:xfrm>
            <a:off x="3641725" y="4254500"/>
            <a:ext cx="177800" cy="133350"/>
          </a:xfrm>
          <a:custGeom>
            <a:avLst/>
            <a:gdLst>
              <a:gd name="T0" fmla="*/ 2147483647 w 217"/>
              <a:gd name="T1" fmla="*/ 0 h 217"/>
              <a:gd name="T2" fmla="*/ 2147483647 w 217"/>
              <a:gd name="T3" fmla="*/ 2147483647 h 217"/>
              <a:gd name="T4" fmla="*/ 2147483647 w 217"/>
              <a:gd name="T5" fmla="*/ 2147483647 h 217"/>
              <a:gd name="T6" fmla="*/ 2147483647 w 217"/>
              <a:gd name="T7" fmla="*/ 2147483647 h 217"/>
              <a:gd name="T8" fmla="*/ 2147483647 w 217"/>
              <a:gd name="T9" fmla="*/ 2147483647 h 217"/>
              <a:gd name="T10" fmla="*/ 2147483647 w 217"/>
              <a:gd name="T11" fmla="*/ 2147483647 h 217"/>
              <a:gd name="T12" fmla="*/ 2147483647 w 217"/>
              <a:gd name="T13" fmla="*/ 2147483647 h 217"/>
              <a:gd name="T14" fmla="*/ 0 w 217"/>
              <a:gd name="T15" fmla="*/ 2147483647 h 217"/>
              <a:gd name="T16" fmla="*/ 0 w 217"/>
              <a:gd name="T17" fmla="*/ 2147483647 h 217"/>
              <a:gd name="T18" fmla="*/ 2147483647 w 217"/>
              <a:gd name="T19" fmla="*/ 2147483647 h 217"/>
              <a:gd name="T20" fmla="*/ 2147483647 w 217"/>
              <a:gd name="T21" fmla="*/ 2147483647 h 217"/>
              <a:gd name="T22" fmla="*/ 2147483647 w 217"/>
              <a:gd name="T23" fmla="*/ 2147483647 h 217"/>
              <a:gd name="T24" fmla="*/ 2147483647 w 217"/>
              <a:gd name="T25" fmla="*/ 2147483647 h 217"/>
              <a:gd name="T26" fmla="*/ 2147483647 w 217"/>
              <a:gd name="T27" fmla="*/ 2147483647 h 217"/>
              <a:gd name="T28" fmla="*/ 2147483647 w 217"/>
              <a:gd name="T29" fmla="*/ 2147483647 h 217"/>
              <a:gd name="T30" fmla="*/ 2147483647 w 217"/>
              <a:gd name="T31" fmla="*/ 2147483647 h 217"/>
              <a:gd name="T32" fmla="*/ 2147483647 w 217"/>
              <a:gd name="T33" fmla="*/ 2147483647 h 217"/>
              <a:gd name="T34" fmla="*/ 2147483647 w 217"/>
              <a:gd name="T35" fmla="*/ 2147483647 h 217"/>
              <a:gd name="T36" fmla="*/ 2147483647 w 217"/>
              <a:gd name="T37" fmla="*/ 2147483647 h 217"/>
              <a:gd name="T38" fmla="*/ 2147483647 w 217"/>
              <a:gd name="T39" fmla="*/ 2147483647 h 217"/>
              <a:gd name="T40" fmla="*/ 2147483647 w 217"/>
              <a:gd name="T41" fmla="*/ 2147483647 h 217"/>
              <a:gd name="T42" fmla="*/ 2147483647 w 217"/>
              <a:gd name="T43" fmla="*/ 2147483647 h 217"/>
              <a:gd name="T44" fmla="*/ 2147483647 w 217"/>
              <a:gd name="T45" fmla="*/ 2147483647 h 217"/>
              <a:gd name="T46" fmla="*/ 2147483647 w 217"/>
              <a:gd name="T47" fmla="*/ 2147483647 h 217"/>
              <a:gd name="T48" fmla="*/ 2147483647 w 217"/>
              <a:gd name="T49" fmla="*/ 2147483647 h 217"/>
              <a:gd name="T50" fmla="*/ 2147483647 w 217"/>
              <a:gd name="T51" fmla="*/ 2147483647 h 217"/>
              <a:gd name="T52" fmla="*/ 2147483647 w 217"/>
              <a:gd name="T53" fmla="*/ 2147483647 h 217"/>
              <a:gd name="T54" fmla="*/ 2147483647 w 217"/>
              <a:gd name="T55" fmla="*/ 2147483647 h 217"/>
              <a:gd name="T56" fmla="*/ 2147483647 w 217"/>
              <a:gd name="T57" fmla="*/ 2147483647 h 217"/>
              <a:gd name="T58" fmla="*/ 2147483647 w 217"/>
              <a:gd name="T59" fmla="*/ 2147483647 h 217"/>
              <a:gd name="T60" fmla="*/ 2147483647 w 217"/>
              <a:gd name="T61" fmla="*/ 2147483647 h 217"/>
              <a:gd name="T62" fmla="*/ 2147483647 w 217"/>
              <a:gd name="T63" fmla="*/ 0 h 2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7"/>
              <a:gd name="T97" fmla="*/ 0 h 217"/>
              <a:gd name="T98" fmla="*/ 217 w 217"/>
              <a:gd name="T99" fmla="*/ 217 h 2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7" h="217">
                <a:moveTo>
                  <a:pt x="108" y="0"/>
                </a:moveTo>
                <a:lnTo>
                  <a:pt x="97" y="0"/>
                </a:lnTo>
                <a:lnTo>
                  <a:pt x="85" y="0"/>
                </a:lnTo>
                <a:lnTo>
                  <a:pt x="76" y="5"/>
                </a:lnTo>
                <a:lnTo>
                  <a:pt x="64" y="7"/>
                </a:lnTo>
                <a:lnTo>
                  <a:pt x="55" y="12"/>
                </a:lnTo>
                <a:lnTo>
                  <a:pt x="46" y="18"/>
                </a:lnTo>
                <a:lnTo>
                  <a:pt x="39" y="23"/>
                </a:lnTo>
                <a:lnTo>
                  <a:pt x="30" y="30"/>
                </a:lnTo>
                <a:lnTo>
                  <a:pt x="23" y="39"/>
                </a:lnTo>
                <a:lnTo>
                  <a:pt x="18" y="46"/>
                </a:lnTo>
                <a:lnTo>
                  <a:pt x="11" y="55"/>
                </a:lnTo>
                <a:lnTo>
                  <a:pt x="6" y="65"/>
                </a:lnTo>
                <a:lnTo>
                  <a:pt x="4" y="76"/>
                </a:lnTo>
                <a:lnTo>
                  <a:pt x="0" y="86"/>
                </a:lnTo>
                <a:lnTo>
                  <a:pt x="0" y="97"/>
                </a:lnTo>
                <a:lnTo>
                  <a:pt x="0" y="109"/>
                </a:lnTo>
                <a:lnTo>
                  <a:pt x="0" y="120"/>
                </a:lnTo>
                <a:lnTo>
                  <a:pt x="0" y="129"/>
                </a:lnTo>
                <a:lnTo>
                  <a:pt x="4" y="141"/>
                </a:lnTo>
                <a:lnTo>
                  <a:pt x="6" y="150"/>
                </a:lnTo>
                <a:lnTo>
                  <a:pt x="11" y="162"/>
                </a:lnTo>
                <a:lnTo>
                  <a:pt x="18" y="169"/>
                </a:lnTo>
                <a:lnTo>
                  <a:pt x="23" y="178"/>
                </a:lnTo>
                <a:lnTo>
                  <a:pt x="30" y="185"/>
                </a:lnTo>
                <a:lnTo>
                  <a:pt x="39" y="192"/>
                </a:lnTo>
                <a:lnTo>
                  <a:pt x="46" y="199"/>
                </a:lnTo>
                <a:lnTo>
                  <a:pt x="55" y="206"/>
                </a:lnTo>
                <a:lnTo>
                  <a:pt x="64" y="210"/>
                </a:lnTo>
                <a:lnTo>
                  <a:pt x="76" y="213"/>
                </a:lnTo>
                <a:lnTo>
                  <a:pt x="85" y="215"/>
                </a:lnTo>
                <a:lnTo>
                  <a:pt x="97" y="217"/>
                </a:lnTo>
                <a:lnTo>
                  <a:pt x="108" y="217"/>
                </a:lnTo>
                <a:lnTo>
                  <a:pt x="120" y="217"/>
                </a:lnTo>
                <a:lnTo>
                  <a:pt x="129" y="215"/>
                </a:lnTo>
                <a:lnTo>
                  <a:pt x="141" y="213"/>
                </a:lnTo>
                <a:lnTo>
                  <a:pt x="150" y="210"/>
                </a:lnTo>
                <a:lnTo>
                  <a:pt x="159" y="206"/>
                </a:lnTo>
                <a:lnTo>
                  <a:pt x="169" y="199"/>
                </a:lnTo>
                <a:lnTo>
                  <a:pt x="178" y="192"/>
                </a:lnTo>
                <a:lnTo>
                  <a:pt x="185" y="185"/>
                </a:lnTo>
                <a:lnTo>
                  <a:pt x="192" y="178"/>
                </a:lnTo>
                <a:lnTo>
                  <a:pt x="199" y="169"/>
                </a:lnTo>
                <a:lnTo>
                  <a:pt x="206" y="162"/>
                </a:lnTo>
                <a:lnTo>
                  <a:pt x="210" y="150"/>
                </a:lnTo>
                <a:lnTo>
                  <a:pt x="213" y="141"/>
                </a:lnTo>
                <a:lnTo>
                  <a:pt x="215" y="129"/>
                </a:lnTo>
                <a:lnTo>
                  <a:pt x="217" y="120"/>
                </a:lnTo>
                <a:lnTo>
                  <a:pt x="217" y="109"/>
                </a:lnTo>
                <a:lnTo>
                  <a:pt x="217" y="97"/>
                </a:lnTo>
                <a:lnTo>
                  <a:pt x="215" y="86"/>
                </a:lnTo>
                <a:lnTo>
                  <a:pt x="213" y="76"/>
                </a:lnTo>
                <a:lnTo>
                  <a:pt x="210" y="65"/>
                </a:lnTo>
                <a:lnTo>
                  <a:pt x="206" y="55"/>
                </a:lnTo>
                <a:lnTo>
                  <a:pt x="199" y="46"/>
                </a:lnTo>
                <a:lnTo>
                  <a:pt x="192" y="39"/>
                </a:lnTo>
                <a:lnTo>
                  <a:pt x="185" y="30"/>
                </a:lnTo>
                <a:lnTo>
                  <a:pt x="178" y="23"/>
                </a:lnTo>
                <a:lnTo>
                  <a:pt x="169" y="18"/>
                </a:lnTo>
                <a:lnTo>
                  <a:pt x="159" y="12"/>
                </a:lnTo>
                <a:lnTo>
                  <a:pt x="150" y="7"/>
                </a:lnTo>
                <a:lnTo>
                  <a:pt x="141" y="5"/>
                </a:lnTo>
                <a:lnTo>
                  <a:pt x="129" y="0"/>
                </a:lnTo>
                <a:lnTo>
                  <a:pt x="120" y="0"/>
                </a:lnTo>
                <a:lnTo>
                  <a:pt x="108"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35" name="Rectangle 220"/>
          <p:cNvSpPr>
            <a:spLocks noChangeArrowheads="1"/>
          </p:cNvSpPr>
          <p:nvPr/>
        </p:nvSpPr>
        <p:spPr bwMode="auto">
          <a:xfrm>
            <a:off x="3678238" y="4208463"/>
            <a:ext cx="107950" cy="261937"/>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700">
                <a:solidFill>
                  <a:srgbClr val="000000"/>
                </a:solidFill>
                <a:ea typeface="Batang" pitchFamily="18" charset="-127"/>
              </a:rPr>
              <a:t>x</a:t>
            </a:r>
            <a:endParaRPr lang="en-US" altLang="zh-CN" sz="1200">
              <a:solidFill>
                <a:srgbClr val="000000"/>
              </a:solidFill>
              <a:ea typeface="Batang" pitchFamily="18" charset="-127"/>
            </a:endParaRPr>
          </a:p>
        </p:txBody>
      </p:sp>
      <p:sp>
        <p:nvSpPr>
          <p:cNvPr id="45136" name="Rectangle 219"/>
          <p:cNvSpPr>
            <a:spLocks noChangeArrowheads="1"/>
          </p:cNvSpPr>
          <p:nvPr/>
        </p:nvSpPr>
        <p:spPr bwMode="auto">
          <a:xfrm>
            <a:off x="3836988" y="3146425"/>
            <a:ext cx="177800" cy="674688"/>
          </a:xfrm>
          <a:prstGeom prst="rect">
            <a:avLst/>
          </a:prstGeom>
          <a:solidFill>
            <a:srgbClr val="C0C0C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37" name="Rectangle 218"/>
          <p:cNvSpPr>
            <a:spLocks noChangeArrowheads="1"/>
          </p:cNvSpPr>
          <p:nvPr/>
        </p:nvSpPr>
        <p:spPr bwMode="auto">
          <a:xfrm>
            <a:off x="3836988" y="3146425"/>
            <a:ext cx="177800" cy="6746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38" name="Rectangle 217"/>
          <p:cNvSpPr>
            <a:spLocks noChangeArrowheads="1"/>
          </p:cNvSpPr>
          <p:nvPr/>
        </p:nvSpPr>
        <p:spPr bwMode="auto">
          <a:xfrm>
            <a:off x="3838575" y="3819525"/>
            <a:ext cx="176213" cy="68263"/>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39" name="Rectangle 216"/>
          <p:cNvSpPr>
            <a:spLocks noChangeArrowheads="1"/>
          </p:cNvSpPr>
          <p:nvPr/>
        </p:nvSpPr>
        <p:spPr bwMode="auto">
          <a:xfrm>
            <a:off x="3838575" y="3819525"/>
            <a:ext cx="176213" cy="68263"/>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40" name="Rectangle 215"/>
          <p:cNvSpPr>
            <a:spLocks noChangeArrowheads="1"/>
          </p:cNvSpPr>
          <p:nvPr/>
        </p:nvSpPr>
        <p:spPr bwMode="auto">
          <a:xfrm>
            <a:off x="3838575" y="3078163"/>
            <a:ext cx="176213" cy="68262"/>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41" name="Rectangle 214"/>
          <p:cNvSpPr>
            <a:spLocks noChangeArrowheads="1"/>
          </p:cNvSpPr>
          <p:nvPr/>
        </p:nvSpPr>
        <p:spPr bwMode="auto">
          <a:xfrm>
            <a:off x="3838575" y="3078163"/>
            <a:ext cx="176213" cy="68262"/>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42" name="Freeform 213"/>
          <p:cNvSpPr>
            <a:spLocks/>
          </p:cNvSpPr>
          <p:nvPr/>
        </p:nvSpPr>
        <p:spPr bwMode="auto">
          <a:xfrm>
            <a:off x="3767138" y="2928938"/>
            <a:ext cx="320675" cy="134937"/>
          </a:xfrm>
          <a:custGeom>
            <a:avLst/>
            <a:gdLst>
              <a:gd name="T0" fmla="*/ 0 w 394"/>
              <a:gd name="T1" fmla="*/ 0 h 218"/>
              <a:gd name="T2" fmla="*/ 2147483647 w 394"/>
              <a:gd name="T3" fmla="*/ 2147483647 h 218"/>
              <a:gd name="T4" fmla="*/ 2147483647 w 394"/>
              <a:gd name="T5" fmla="*/ 2147483647 h 218"/>
              <a:gd name="T6" fmla="*/ 2147483647 w 394"/>
              <a:gd name="T7" fmla="*/ 0 h 218"/>
              <a:gd name="T8" fmla="*/ 0 w 394"/>
              <a:gd name="T9" fmla="*/ 0 h 218"/>
              <a:gd name="T10" fmla="*/ 0 60000 65536"/>
              <a:gd name="T11" fmla="*/ 0 60000 65536"/>
              <a:gd name="T12" fmla="*/ 0 60000 65536"/>
              <a:gd name="T13" fmla="*/ 0 60000 65536"/>
              <a:gd name="T14" fmla="*/ 0 60000 65536"/>
              <a:gd name="T15" fmla="*/ 0 w 394"/>
              <a:gd name="T16" fmla="*/ 0 h 218"/>
              <a:gd name="T17" fmla="*/ 394 w 394"/>
              <a:gd name="T18" fmla="*/ 218 h 218"/>
            </a:gdLst>
            <a:ahLst/>
            <a:cxnLst>
              <a:cxn ang="T10">
                <a:pos x="T0" y="T1"/>
              </a:cxn>
              <a:cxn ang="T11">
                <a:pos x="T2" y="T3"/>
              </a:cxn>
              <a:cxn ang="T12">
                <a:pos x="T4" y="T5"/>
              </a:cxn>
              <a:cxn ang="T13">
                <a:pos x="T6" y="T7"/>
              </a:cxn>
              <a:cxn ang="T14">
                <a:pos x="T8" y="T9"/>
              </a:cxn>
            </a:cxnLst>
            <a:rect l="T15" t="T16" r="T17" b="T18"/>
            <a:pathLst>
              <a:path w="394" h="218">
                <a:moveTo>
                  <a:pt x="0" y="0"/>
                </a:moveTo>
                <a:lnTo>
                  <a:pt x="100" y="218"/>
                </a:lnTo>
                <a:lnTo>
                  <a:pt x="297" y="218"/>
                </a:lnTo>
                <a:lnTo>
                  <a:pt x="394" y="0"/>
                </a:lnTo>
                <a:lnTo>
                  <a:pt x="0" y="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43" name="Freeform 212"/>
          <p:cNvSpPr>
            <a:spLocks/>
          </p:cNvSpPr>
          <p:nvPr/>
        </p:nvSpPr>
        <p:spPr bwMode="auto">
          <a:xfrm>
            <a:off x="3767138" y="2928938"/>
            <a:ext cx="320675" cy="134937"/>
          </a:xfrm>
          <a:custGeom>
            <a:avLst/>
            <a:gdLst>
              <a:gd name="T0" fmla="*/ 0 w 394"/>
              <a:gd name="T1" fmla="*/ 0 h 218"/>
              <a:gd name="T2" fmla="*/ 2147483647 w 394"/>
              <a:gd name="T3" fmla="*/ 2147483647 h 218"/>
              <a:gd name="T4" fmla="*/ 2147483647 w 394"/>
              <a:gd name="T5" fmla="*/ 2147483647 h 218"/>
              <a:gd name="T6" fmla="*/ 2147483647 w 394"/>
              <a:gd name="T7" fmla="*/ 0 h 218"/>
              <a:gd name="T8" fmla="*/ 0 w 394"/>
              <a:gd name="T9" fmla="*/ 0 h 218"/>
              <a:gd name="T10" fmla="*/ 0 60000 65536"/>
              <a:gd name="T11" fmla="*/ 0 60000 65536"/>
              <a:gd name="T12" fmla="*/ 0 60000 65536"/>
              <a:gd name="T13" fmla="*/ 0 60000 65536"/>
              <a:gd name="T14" fmla="*/ 0 60000 65536"/>
              <a:gd name="T15" fmla="*/ 0 w 394"/>
              <a:gd name="T16" fmla="*/ 0 h 218"/>
              <a:gd name="T17" fmla="*/ 394 w 394"/>
              <a:gd name="T18" fmla="*/ 218 h 218"/>
            </a:gdLst>
            <a:ahLst/>
            <a:cxnLst>
              <a:cxn ang="T10">
                <a:pos x="T0" y="T1"/>
              </a:cxn>
              <a:cxn ang="T11">
                <a:pos x="T2" y="T3"/>
              </a:cxn>
              <a:cxn ang="T12">
                <a:pos x="T4" y="T5"/>
              </a:cxn>
              <a:cxn ang="T13">
                <a:pos x="T6" y="T7"/>
              </a:cxn>
              <a:cxn ang="T14">
                <a:pos x="T8" y="T9"/>
              </a:cxn>
            </a:cxnLst>
            <a:rect l="T15" t="T16" r="T17" b="T18"/>
            <a:pathLst>
              <a:path w="394" h="218">
                <a:moveTo>
                  <a:pt x="0" y="0"/>
                </a:moveTo>
                <a:lnTo>
                  <a:pt x="100" y="218"/>
                </a:lnTo>
                <a:lnTo>
                  <a:pt x="297" y="218"/>
                </a:lnTo>
                <a:lnTo>
                  <a:pt x="394" y="0"/>
                </a:lnTo>
                <a:lnTo>
                  <a:pt x="0" y="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44" name="Freeform 211"/>
          <p:cNvSpPr>
            <a:spLocks/>
          </p:cNvSpPr>
          <p:nvPr/>
        </p:nvSpPr>
        <p:spPr bwMode="auto">
          <a:xfrm>
            <a:off x="3765550" y="3902075"/>
            <a:ext cx="320675" cy="136525"/>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7" y="0"/>
                </a:lnTo>
                <a:lnTo>
                  <a:pt x="100" y="0"/>
                </a:lnTo>
                <a:lnTo>
                  <a:pt x="0" y="220"/>
                </a:lnTo>
                <a:lnTo>
                  <a:pt x="394" y="22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45" name="Freeform 210"/>
          <p:cNvSpPr>
            <a:spLocks/>
          </p:cNvSpPr>
          <p:nvPr/>
        </p:nvSpPr>
        <p:spPr bwMode="auto">
          <a:xfrm>
            <a:off x="3765550" y="3902075"/>
            <a:ext cx="320675" cy="136525"/>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7" y="0"/>
                </a:lnTo>
                <a:lnTo>
                  <a:pt x="100" y="0"/>
                </a:lnTo>
                <a:lnTo>
                  <a:pt x="0" y="220"/>
                </a:lnTo>
                <a:lnTo>
                  <a:pt x="394" y="22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46" name="Line 209"/>
          <p:cNvSpPr>
            <a:spLocks noChangeShapeType="1"/>
          </p:cNvSpPr>
          <p:nvPr/>
        </p:nvSpPr>
        <p:spPr bwMode="auto">
          <a:xfrm flipV="1">
            <a:off x="3927475" y="2454275"/>
            <a:ext cx="0" cy="271463"/>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47" name="Line 208"/>
          <p:cNvSpPr>
            <a:spLocks noChangeShapeType="1"/>
          </p:cNvSpPr>
          <p:nvPr/>
        </p:nvSpPr>
        <p:spPr bwMode="auto">
          <a:xfrm>
            <a:off x="3927475" y="2454275"/>
            <a:ext cx="534988" cy="15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48" name="Line 207"/>
          <p:cNvSpPr>
            <a:spLocks noChangeShapeType="1"/>
          </p:cNvSpPr>
          <p:nvPr/>
        </p:nvSpPr>
        <p:spPr bwMode="auto">
          <a:xfrm>
            <a:off x="4419600" y="2438400"/>
            <a:ext cx="1588" cy="1014413"/>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49" name="Freeform 206"/>
          <p:cNvSpPr>
            <a:spLocks/>
          </p:cNvSpPr>
          <p:nvPr/>
        </p:nvSpPr>
        <p:spPr bwMode="auto">
          <a:xfrm>
            <a:off x="4364038" y="3375025"/>
            <a:ext cx="187325" cy="228600"/>
          </a:xfrm>
          <a:custGeom>
            <a:avLst/>
            <a:gdLst>
              <a:gd name="T0" fmla="*/ 2147483647 w 229"/>
              <a:gd name="T1" fmla="*/ 0 h 370"/>
              <a:gd name="T2" fmla="*/ 2147483647 w 229"/>
              <a:gd name="T3" fmla="*/ 0 h 370"/>
              <a:gd name="T4" fmla="*/ 2147483647 w 229"/>
              <a:gd name="T5" fmla="*/ 2147483647 h 370"/>
              <a:gd name="T6" fmla="*/ 2147483647 w 229"/>
              <a:gd name="T7" fmla="*/ 2147483647 h 370"/>
              <a:gd name="T8" fmla="*/ 2147483647 w 229"/>
              <a:gd name="T9" fmla="*/ 2147483647 h 370"/>
              <a:gd name="T10" fmla="*/ 2147483647 w 229"/>
              <a:gd name="T11" fmla="*/ 2147483647 h 370"/>
              <a:gd name="T12" fmla="*/ 2147483647 w 229"/>
              <a:gd name="T13" fmla="*/ 2147483647 h 370"/>
              <a:gd name="T14" fmla="*/ 0 w 229"/>
              <a:gd name="T15" fmla="*/ 2147483647 h 370"/>
              <a:gd name="T16" fmla="*/ 0 w 229"/>
              <a:gd name="T17" fmla="*/ 2147483647 h 370"/>
              <a:gd name="T18" fmla="*/ 0 w 229"/>
              <a:gd name="T19" fmla="*/ 2147483647 h 370"/>
              <a:gd name="T20" fmla="*/ 0 w 229"/>
              <a:gd name="T21" fmla="*/ 2147483647 h 370"/>
              <a:gd name="T22" fmla="*/ 2147483647 w 229"/>
              <a:gd name="T23" fmla="*/ 2147483647 h 370"/>
              <a:gd name="T24" fmla="*/ 2147483647 w 229"/>
              <a:gd name="T25" fmla="*/ 2147483647 h 370"/>
              <a:gd name="T26" fmla="*/ 2147483647 w 229"/>
              <a:gd name="T27" fmla="*/ 2147483647 h 370"/>
              <a:gd name="T28" fmla="*/ 2147483647 w 229"/>
              <a:gd name="T29" fmla="*/ 2147483647 h 370"/>
              <a:gd name="T30" fmla="*/ 2147483647 w 229"/>
              <a:gd name="T31" fmla="*/ 2147483647 h 370"/>
              <a:gd name="T32" fmla="*/ 2147483647 w 229"/>
              <a:gd name="T33" fmla="*/ 2147483647 h 370"/>
              <a:gd name="T34" fmla="*/ 2147483647 w 229"/>
              <a:gd name="T35" fmla="*/ 2147483647 h 370"/>
              <a:gd name="T36" fmla="*/ 2147483647 w 229"/>
              <a:gd name="T37" fmla="*/ 2147483647 h 370"/>
              <a:gd name="T38" fmla="*/ 2147483647 w 229"/>
              <a:gd name="T39" fmla="*/ 2147483647 h 370"/>
              <a:gd name="T40" fmla="*/ 2147483647 w 229"/>
              <a:gd name="T41" fmla="*/ 2147483647 h 370"/>
              <a:gd name="T42" fmla="*/ 2147483647 w 229"/>
              <a:gd name="T43" fmla="*/ 2147483647 h 370"/>
              <a:gd name="T44" fmla="*/ 2147483647 w 229"/>
              <a:gd name="T45" fmla="*/ 2147483647 h 370"/>
              <a:gd name="T46" fmla="*/ 2147483647 w 229"/>
              <a:gd name="T47" fmla="*/ 2147483647 h 370"/>
              <a:gd name="T48" fmla="*/ 2147483647 w 229"/>
              <a:gd name="T49" fmla="*/ 2147483647 h 370"/>
              <a:gd name="T50" fmla="*/ 2147483647 w 229"/>
              <a:gd name="T51" fmla="*/ 2147483647 h 370"/>
              <a:gd name="T52" fmla="*/ 2147483647 w 229"/>
              <a:gd name="T53" fmla="*/ 2147483647 h 370"/>
              <a:gd name="T54" fmla="*/ 2147483647 w 229"/>
              <a:gd name="T55" fmla="*/ 2147483647 h 370"/>
              <a:gd name="T56" fmla="*/ 2147483647 w 229"/>
              <a:gd name="T57" fmla="*/ 2147483647 h 370"/>
              <a:gd name="T58" fmla="*/ 2147483647 w 229"/>
              <a:gd name="T59" fmla="*/ 2147483647 h 370"/>
              <a:gd name="T60" fmla="*/ 2147483647 w 229"/>
              <a:gd name="T61" fmla="*/ 2147483647 h 370"/>
              <a:gd name="T62" fmla="*/ 2147483647 w 229"/>
              <a:gd name="T63" fmla="*/ 2147483647 h 370"/>
              <a:gd name="T64" fmla="*/ 2147483647 w 229"/>
              <a:gd name="T65" fmla="*/ 2147483647 h 370"/>
              <a:gd name="T66" fmla="*/ 2147483647 w 229"/>
              <a:gd name="T67" fmla="*/ 2147483647 h 370"/>
              <a:gd name="T68" fmla="*/ 2147483647 w 229"/>
              <a:gd name="T69" fmla="*/ 0 h 370"/>
              <a:gd name="T70" fmla="*/ 2147483647 w 229"/>
              <a:gd name="T71" fmla="*/ 0 h 370"/>
              <a:gd name="T72" fmla="*/ 2147483647 w 229"/>
              <a:gd name="T73" fmla="*/ 0 h 3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370"/>
              <a:gd name="T113" fmla="*/ 229 w 229"/>
              <a:gd name="T114" fmla="*/ 370 h 3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370">
                <a:moveTo>
                  <a:pt x="37" y="0"/>
                </a:moveTo>
                <a:lnTo>
                  <a:pt x="30" y="0"/>
                </a:lnTo>
                <a:lnTo>
                  <a:pt x="23" y="2"/>
                </a:lnTo>
                <a:lnTo>
                  <a:pt x="16" y="7"/>
                </a:lnTo>
                <a:lnTo>
                  <a:pt x="11" y="11"/>
                </a:lnTo>
                <a:lnTo>
                  <a:pt x="7" y="16"/>
                </a:lnTo>
                <a:lnTo>
                  <a:pt x="2" y="23"/>
                </a:lnTo>
                <a:lnTo>
                  <a:pt x="0" y="30"/>
                </a:lnTo>
                <a:lnTo>
                  <a:pt x="0" y="37"/>
                </a:lnTo>
                <a:lnTo>
                  <a:pt x="0" y="333"/>
                </a:lnTo>
                <a:lnTo>
                  <a:pt x="0" y="340"/>
                </a:lnTo>
                <a:lnTo>
                  <a:pt x="2" y="347"/>
                </a:lnTo>
                <a:lnTo>
                  <a:pt x="7" y="353"/>
                </a:lnTo>
                <a:lnTo>
                  <a:pt x="11" y="360"/>
                </a:lnTo>
                <a:lnTo>
                  <a:pt x="16" y="365"/>
                </a:lnTo>
                <a:lnTo>
                  <a:pt x="23" y="367"/>
                </a:lnTo>
                <a:lnTo>
                  <a:pt x="30" y="370"/>
                </a:lnTo>
                <a:lnTo>
                  <a:pt x="37" y="370"/>
                </a:lnTo>
                <a:lnTo>
                  <a:pt x="190" y="370"/>
                </a:lnTo>
                <a:lnTo>
                  <a:pt x="199" y="370"/>
                </a:lnTo>
                <a:lnTo>
                  <a:pt x="206" y="367"/>
                </a:lnTo>
                <a:lnTo>
                  <a:pt x="213" y="365"/>
                </a:lnTo>
                <a:lnTo>
                  <a:pt x="218" y="360"/>
                </a:lnTo>
                <a:lnTo>
                  <a:pt x="222" y="353"/>
                </a:lnTo>
                <a:lnTo>
                  <a:pt x="225" y="347"/>
                </a:lnTo>
                <a:lnTo>
                  <a:pt x="227" y="340"/>
                </a:lnTo>
                <a:lnTo>
                  <a:pt x="229" y="333"/>
                </a:lnTo>
                <a:lnTo>
                  <a:pt x="229" y="37"/>
                </a:lnTo>
                <a:lnTo>
                  <a:pt x="227" y="30"/>
                </a:lnTo>
                <a:lnTo>
                  <a:pt x="225" y="23"/>
                </a:lnTo>
                <a:lnTo>
                  <a:pt x="222" y="16"/>
                </a:lnTo>
                <a:lnTo>
                  <a:pt x="218" y="11"/>
                </a:lnTo>
                <a:lnTo>
                  <a:pt x="213" y="7"/>
                </a:lnTo>
                <a:lnTo>
                  <a:pt x="206" y="2"/>
                </a:lnTo>
                <a:lnTo>
                  <a:pt x="199" y="0"/>
                </a:lnTo>
                <a:lnTo>
                  <a:pt x="190" y="0"/>
                </a:lnTo>
                <a:lnTo>
                  <a:pt x="37"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50" name="Freeform 205"/>
          <p:cNvSpPr>
            <a:spLocks/>
          </p:cNvSpPr>
          <p:nvPr/>
        </p:nvSpPr>
        <p:spPr bwMode="auto">
          <a:xfrm>
            <a:off x="4364038" y="3375025"/>
            <a:ext cx="187325" cy="228600"/>
          </a:xfrm>
          <a:custGeom>
            <a:avLst/>
            <a:gdLst>
              <a:gd name="T0" fmla="*/ 2147483647 w 229"/>
              <a:gd name="T1" fmla="*/ 0 h 370"/>
              <a:gd name="T2" fmla="*/ 2147483647 w 229"/>
              <a:gd name="T3" fmla="*/ 0 h 370"/>
              <a:gd name="T4" fmla="*/ 2147483647 w 229"/>
              <a:gd name="T5" fmla="*/ 2147483647 h 370"/>
              <a:gd name="T6" fmla="*/ 2147483647 w 229"/>
              <a:gd name="T7" fmla="*/ 2147483647 h 370"/>
              <a:gd name="T8" fmla="*/ 2147483647 w 229"/>
              <a:gd name="T9" fmla="*/ 2147483647 h 370"/>
              <a:gd name="T10" fmla="*/ 2147483647 w 229"/>
              <a:gd name="T11" fmla="*/ 2147483647 h 370"/>
              <a:gd name="T12" fmla="*/ 2147483647 w 229"/>
              <a:gd name="T13" fmla="*/ 2147483647 h 370"/>
              <a:gd name="T14" fmla="*/ 0 w 229"/>
              <a:gd name="T15" fmla="*/ 2147483647 h 370"/>
              <a:gd name="T16" fmla="*/ 0 w 229"/>
              <a:gd name="T17" fmla="*/ 2147483647 h 370"/>
              <a:gd name="T18" fmla="*/ 0 w 229"/>
              <a:gd name="T19" fmla="*/ 2147483647 h 370"/>
              <a:gd name="T20" fmla="*/ 0 w 229"/>
              <a:gd name="T21" fmla="*/ 2147483647 h 370"/>
              <a:gd name="T22" fmla="*/ 2147483647 w 229"/>
              <a:gd name="T23" fmla="*/ 2147483647 h 370"/>
              <a:gd name="T24" fmla="*/ 2147483647 w 229"/>
              <a:gd name="T25" fmla="*/ 2147483647 h 370"/>
              <a:gd name="T26" fmla="*/ 2147483647 w 229"/>
              <a:gd name="T27" fmla="*/ 2147483647 h 370"/>
              <a:gd name="T28" fmla="*/ 2147483647 w 229"/>
              <a:gd name="T29" fmla="*/ 2147483647 h 370"/>
              <a:gd name="T30" fmla="*/ 2147483647 w 229"/>
              <a:gd name="T31" fmla="*/ 2147483647 h 370"/>
              <a:gd name="T32" fmla="*/ 2147483647 w 229"/>
              <a:gd name="T33" fmla="*/ 2147483647 h 370"/>
              <a:gd name="T34" fmla="*/ 2147483647 w 229"/>
              <a:gd name="T35" fmla="*/ 2147483647 h 370"/>
              <a:gd name="T36" fmla="*/ 2147483647 w 229"/>
              <a:gd name="T37" fmla="*/ 2147483647 h 370"/>
              <a:gd name="T38" fmla="*/ 2147483647 w 229"/>
              <a:gd name="T39" fmla="*/ 2147483647 h 370"/>
              <a:gd name="T40" fmla="*/ 2147483647 w 229"/>
              <a:gd name="T41" fmla="*/ 2147483647 h 370"/>
              <a:gd name="T42" fmla="*/ 2147483647 w 229"/>
              <a:gd name="T43" fmla="*/ 2147483647 h 370"/>
              <a:gd name="T44" fmla="*/ 2147483647 w 229"/>
              <a:gd name="T45" fmla="*/ 2147483647 h 370"/>
              <a:gd name="T46" fmla="*/ 2147483647 w 229"/>
              <a:gd name="T47" fmla="*/ 2147483647 h 370"/>
              <a:gd name="T48" fmla="*/ 2147483647 w 229"/>
              <a:gd name="T49" fmla="*/ 2147483647 h 370"/>
              <a:gd name="T50" fmla="*/ 2147483647 w 229"/>
              <a:gd name="T51" fmla="*/ 2147483647 h 370"/>
              <a:gd name="T52" fmla="*/ 2147483647 w 229"/>
              <a:gd name="T53" fmla="*/ 2147483647 h 370"/>
              <a:gd name="T54" fmla="*/ 2147483647 w 229"/>
              <a:gd name="T55" fmla="*/ 2147483647 h 370"/>
              <a:gd name="T56" fmla="*/ 2147483647 w 229"/>
              <a:gd name="T57" fmla="*/ 2147483647 h 370"/>
              <a:gd name="T58" fmla="*/ 2147483647 w 229"/>
              <a:gd name="T59" fmla="*/ 2147483647 h 370"/>
              <a:gd name="T60" fmla="*/ 2147483647 w 229"/>
              <a:gd name="T61" fmla="*/ 2147483647 h 370"/>
              <a:gd name="T62" fmla="*/ 2147483647 w 229"/>
              <a:gd name="T63" fmla="*/ 2147483647 h 370"/>
              <a:gd name="T64" fmla="*/ 2147483647 w 229"/>
              <a:gd name="T65" fmla="*/ 2147483647 h 370"/>
              <a:gd name="T66" fmla="*/ 2147483647 w 229"/>
              <a:gd name="T67" fmla="*/ 2147483647 h 370"/>
              <a:gd name="T68" fmla="*/ 2147483647 w 229"/>
              <a:gd name="T69" fmla="*/ 0 h 370"/>
              <a:gd name="T70" fmla="*/ 2147483647 w 229"/>
              <a:gd name="T71" fmla="*/ 0 h 370"/>
              <a:gd name="T72" fmla="*/ 2147483647 w 229"/>
              <a:gd name="T73" fmla="*/ 0 h 3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370"/>
              <a:gd name="T113" fmla="*/ 229 w 229"/>
              <a:gd name="T114" fmla="*/ 370 h 3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370">
                <a:moveTo>
                  <a:pt x="37" y="0"/>
                </a:moveTo>
                <a:lnTo>
                  <a:pt x="30" y="0"/>
                </a:lnTo>
                <a:lnTo>
                  <a:pt x="23" y="2"/>
                </a:lnTo>
                <a:lnTo>
                  <a:pt x="16" y="7"/>
                </a:lnTo>
                <a:lnTo>
                  <a:pt x="11" y="11"/>
                </a:lnTo>
                <a:lnTo>
                  <a:pt x="7" y="16"/>
                </a:lnTo>
                <a:lnTo>
                  <a:pt x="2" y="23"/>
                </a:lnTo>
                <a:lnTo>
                  <a:pt x="0" y="30"/>
                </a:lnTo>
                <a:lnTo>
                  <a:pt x="0" y="37"/>
                </a:lnTo>
                <a:lnTo>
                  <a:pt x="0" y="333"/>
                </a:lnTo>
                <a:lnTo>
                  <a:pt x="0" y="340"/>
                </a:lnTo>
                <a:lnTo>
                  <a:pt x="2" y="347"/>
                </a:lnTo>
                <a:lnTo>
                  <a:pt x="7" y="353"/>
                </a:lnTo>
                <a:lnTo>
                  <a:pt x="11" y="360"/>
                </a:lnTo>
                <a:lnTo>
                  <a:pt x="16" y="365"/>
                </a:lnTo>
                <a:lnTo>
                  <a:pt x="23" y="367"/>
                </a:lnTo>
                <a:lnTo>
                  <a:pt x="30" y="370"/>
                </a:lnTo>
                <a:lnTo>
                  <a:pt x="37" y="370"/>
                </a:lnTo>
                <a:lnTo>
                  <a:pt x="190" y="370"/>
                </a:lnTo>
                <a:lnTo>
                  <a:pt x="199" y="370"/>
                </a:lnTo>
                <a:lnTo>
                  <a:pt x="206" y="367"/>
                </a:lnTo>
                <a:lnTo>
                  <a:pt x="213" y="365"/>
                </a:lnTo>
                <a:lnTo>
                  <a:pt x="218" y="360"/>
                </a:lnTo>
                <a:lnTo>
                  <a:pt x="222" y="353"/>
                </a:lnTo>
                <a:lnTo>
                  <a:pt x="225" y="347"/>
                </a:lnTo>
                <a:lnTo>
                  <a:pt x="227" y="340"/>
                </a:lnTo>
                <a:lnTo>
                  <a:pt x="229" y="333"/>
                </a:lnTo>
                <a:lnTo>
                  <a:pt x="229" y="37"/>
                </a:lnTo>
                <a:lnTo>
                  <a:pt x="227" y="30"/>
                </a:lnTo>
                <a:lnTo>
                  <a:pt x="225" y="23"/>
                </a:lnTo>
                <a:lnTo>
                  <a:pt x="222" y="16"/>
                </a:lnTo>
                <a:lnTo>
                  <a:pt x="218" y="11"/>
                </a:lnTo>
                <a:lnTo>
                  <a:pt x="213" y="7"/>
                </a:lnTo>
                <a:lnTo>
                  <a:pt x="206" y="2"/>
                </a:lnTo>
                <a:lnTo>
                  <a:pt x="199" y="0"/>
                </a:lnTo>
                <a:lnTo>
                  <a:pt x="190" y="0"/>
                </a:lnTo>
                <a:lnTo>
                  <a:pt x="37"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51" name="Freeform 204"/>
          <p:cNvSpPr>
            <a:spLocks/>
          </p:cNvSpPr>
          <p:nvPr/>
        </p:nvSpPr>
        <p:spPr bwMode="auto">
          <a:xfrm>
            <a:off x="4319588" y="3333750"/>
            <a:ext cx="268287" cy="68263"/>
          </a:xfrm>
          <a:custGeom>
            <a:avLst/>
            <a:gdLst>
              <a:gd name="T0" fmla="*/ 2147483647 w 329"/>
              <a:gd name="T1" fmla="*/ 0 h 109"/>
              <a:gd name="T2" fmla="*/ 2147483647 w 329"/>
              <a:gd name="T3" fmla="*/ 0 h 109"/>
              <a:gd name="T4" fmla="*/ 2147483647 w 329"/>
              <a:gd name="T5" fmla="*/ 0 h 109"/>
              <a:gd name="T6" fmla="*/ 2147483647 w 329"/>
              <a:gd name="T7" fmla="*/ 2147483647 h 109"/>
              <a:gd name="T8" fmla="*/ 2147483647 w 329"/>
              <a:gd name="T9" fmla="*/ 2147483647 h 109"/>
              <a:gd name="T10" fmla="*/ 2147483647 w 329"/>
              <a:gd name="T11" fmla="*/ 2147483647 h 109"/>
              <a:gd name="T12" fmla="*/ 0 w 329"/>
              <a:gd name="T13" fmla="*/ 2147483647 h 109"/>
              <a:gd name="T14" fmla="*/ 0 w 329"/>
              <a:gd name="T15" fmla="*/ 2147483647 h 109"/>
              <a:gd name="T16" fmla="*/ 0 w 329"/>
              <a:gd name="T17" fmla="*/ 2147483647 h 109"/>
              <a:gd name="T18" fmla="*/ 0 w 329"/>
              <a:gd name="T19" fmla="*/ 2147483647 h 109"/>
              <a:gd name="T20" fmla="*/ 0 w 329"/>
              <a:gd name="T21" fmla="*/ 2147483647 h 109"/>
              <a:gd name="T22" fmla="*/ 0 w 329"/>
              <a:gd name="T23" fmla="*/ 2147483647 h 109"/>
              <a:gd name="T24" fmla="*/ 2147483647 w 329"/>
              <a:gd name="T25" fmla="*/ 2147483647 h 109"/>
              <a:gd name="T26" fmla="*/ 2147483647 w 329"/>
              <a:gd name="T27" fmla="*/ 2147483647 h 109"/>
              <a:gd name="T28" fmla="*/ 2147483647 w 329"/>
              <a:gd name="T29" fmla="*/ 2147483647 h 109"/>
              <a:gd name="T30" fmla="*/ 2147483647 w 329"/>
              <a:gd name="T31" fmla="*/ 2147483647 h 109"/>
              <a:gd name="T32" fmla="*/ 2147483647 w 329"/>
              <a:gd name="T33" fmla="*/ 2147483647 h 109"/>
              <a:gd name="T34" fmla="*/ 2147483647 w 329"/>
              <a:gd name="T35" fmla="*/ 2147483647 h 109"/>
              <a:gd name="T36" fmla="*/ 2147483647 w 329"/>
              <a:gd name="T37" fmla="*/ 2147483647 h 109"/>
              <a:gd name="T38" fmla="*/ 2147483647 w 329"/>
              <a:gd name="T39" fmla="*/ 2147483647 h 109"/>
              <a:gd name="T40" fmla="*/ 2147483647 w 329"/>
              <a:gd name="T41" fmla="*/ 2147483647 h 109"/>
              <a:gd name="T42" fmla="*/ 2147483647 w 329"/>
              <a:gd name="T43" fmla="*/ 2147483647 h 109"/>
              <a:gd name="T44" fmla="*/ 2147483647 w 329"/>
              <a:gd name="T45" fmla="*/ 2147483647 h 109"/>
              <a:gd name="T46" fmla="*/ 2147483647 w 329"/>
              <a:gd name="T47" fmla="*/ 2147483647 h 109"/>
              <a:gd name="T48" fmla="*/ 2147483647 w 329"/>
              <a:gd name="T49" fmla="*/ 2147483647 h 109"/>
              <a:gd name="T50" fmla="*/ 2147483647 w 329"/>
              <a:gd name="T51" fmla="*/ 2147483647 h 109"/>
              <a:gd name="T52" fmla="*/ 2147483647 w 329"/>
              <a:gd name="T53" fmla="*/ 2147483647 h 109"/>
              <a:gd name="T54" fmla="*/ 2147483647 w 329"/>
              <a:gd name="T55" fmla="*/ 2147483647 h 109"/>
              <a:gd name="T56" fmla="*/ 2147483647 w 329"/>
              <a:gd name="T57" fmla="*/ 2147483647 h 109"/>
              <a:gd name="T58" fmla="*/ 2147483647 w 329"/>
              <a:gd name="T59" fmla="*/ 2147483647 h 109"/>
              <a:gd name="T60" fmla="*/ 2147483647 w 329"/>
              <a:gd name="T61" fmla="*/ 2147483647 h 109"/>
              <a:gd name="T62" fmla="*/ 2147483647 w 329"/>
              <a:gd name="T63" fmla="*/ 2147483647 h 109"/>
              <a:gd name="T64" fmla="*/ 2147483647 w 329"/>
              <a:gd name="T65" fmla="*/ 2147483647 h 109"/>
              <a:gd name="T66" fmla="*/ 2147483647 w 329"/>
              <a:gd name="T67" fmla="*/ 0 h 109"/>
              <a:gd name="T68" fmla="*/ 2147483647 w 329"/>
              <a:gd name="T69" fmla="*/ 0 h 109"/>
              <a:gd name="T70" fmla="*/ 2147483647 w 329"/>
              <a:gd name="T71" fmla="*/ 0 h 109"/>
              <a:gd name="T72" fmla="*/ 2147483647 w 329"/>
              <a:gd name="T73" fmla="*/ 0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
              <a:gd name="T112" fmla="*/ 0 h 109"/>
              <a:gd name="T113" fmla="*/ 329 w 329"/>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 h="109">
                <a:moveTo>
                  <a:pt x="19" y="0"/>
                </a:moveTo>
                <a:lnTo>
                  <a:pt x="14" y="0"/>
                </a:lnTo>
                <a:lnTo>
                  <a:pt x="12" y="0"/>
                </a:lnTo>
                <a:lnTo>
                  <a:pt x="7" y="2"/>
                </a:lnTo>
                <a:lnTo>
                  <a:pt x="5" y="5"/>
                </a:lnTo>
                <a:lnTo>
                  <a:pt x="3" y="7"/>
                </a:lnTo>
                <a:lnTo>
                  <a:pt x="0" y="11"/>
                </a:lnTo>
                <a:lnTo>
                  <a:pt x="0" y="14"/>
                </a:lnTo>
                <a:lnTo>
                  <a:pt x="0" y="18"/>
                </a:lnTo>
                <a:lnTo>
                  <a:pt x="0" y="90"/>
                </a:lnTo>
                <a:lnTo>
                  <a:pt x="0" y="92"/>
                </a:lnTo>
                <a:lnTo>
                  <a:pt x="0" y="97"/>
                </a:lnTo>
                <a:lnTo>
                  <a:pt x="3" y="99"/>
                </a:lnTo>
                <a:lnTo>
                  <a:pt x="5" y="102"/>
                </a:lnTo>
                <a:lnTo>
                  <a:pt x="7" y="104"/>
                </a:lnTo>
                <a:lnTo>
                  <a:pt x="12" y="106"/>
                </a:lnTo>
                <a:lnTo>
                  <a:pt x="14" y="106"/>
                </a:lnTo>
                <a:lnTo>
                  <a:pt x="19" y="109"/>
                </a:lnTo>
                <a:lnTo>
                  <a:pt x="311" y="109"/>
                </a:lnTo>
                <a:lnTo>
                  <a:pt x="313" y="106"/>
                </a:lnTo>
                <a:lnTo>
                  <a:pt x="318" y="106"/>
                </a:lnTo>
                <a:lnTo>
                  <a:pt x="320" y="104"/>
                </a:lnTo>
                <a:lnTo>
                  <a:pt x="322" y="102"/>
                </a:lnTo>
                <a:lnTo>
                  <a:pt x="325" y="99"/>
                </a:lnTo>
                <a:lnTo>
                  <a:pt x="327" y="97"/>
                </a:lnTo>
                <a:lnTo>
                  <a:pt x="327" y="92"/>
                </a:lnTo>
                <a:lnTo>
                  <a:pt x="329" y="90"/>
                </a:lnTo>
                <a:lnTo>
                  <a:pt x="329" y="18"/>
                </a:lnTo>
                <a:lnTo>
                  <a:pt x="327" y="14"/>
                </a:lnTo>
                <a:lnTo>
                  <a:pt x="327" y="11"/>
                </a:lnTo>
                <a:lnTo>
                  <a:pt x="325" y="7"/>
                </a:lnTo>
                <a:lnTo>
                  <a:pt x="322" y="5"/>
                </a:lnTo>
                <a:lnTo>
                  <a:pt x="320" y="2"/>
                </a:lnTo>
                <a:lnTo>
                  <a:pt x="318" y="0"/>
                </a:lnTo>
                <a:lnTo>
                  <a:pt x="313" y="0"/>
                </a:lnTo>
                <a:lnTo>
                  <a:pt x="311" y="0"/>
                </a:lnTo>
                <a:lnTo>
                  <a:pt x="19" y="0"/>
                </a:lnTo>
                <a:close/>
              </a:path>
            </a:pathLst>
          </a:custGeom>
          <a:solidFill>
            <a:srgbClr val="00000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52" name="Freeform 203"/>
          <p:cNvSpPr>
            <a:spLocks/>
          </p:cNvSpPr>
          <p:nvPr/>
        </p:nvSpPr>
        <p:spPr bwMode="auto">
          <a:xfrm>
            <a:off x="4319588" y="3333750"/>
            <a:ext cx="268287" cy="68263"/>
          </a:xfrm>
          <a:custGeom>
            <a:avLst/>
            <a:gdLst>
              <a:gd name="T0" fmla="*/ 2147483647 w 329"/>
              <a:gd name="T1" fmla="*/ 0 h 109"/>
              <a:gd name="T2" fmla="*/ 2147483647 w 329"/>
              <a:gd name="T3" fmla="*/ 0 h 109"/>
              <a:gd name="T4" fmla="*/ 2147483647 w 329"/>
              <a:gd name="T5" fmla="*/ 0 h 109"/>
              <a:gd name="T6" fmla="*/ 2147483647 w 329"/>
              <a:gd name="T7" fmla="*/ 2147483647 h 109"/>
              <a:gd name="T8" fmla="*/ 2147483647 w 329"/>
              <a:gd name="T9" fmla="*/ 2147483647 h 109"/>
              <a:gd name="T10" fmla="*/ 2147483647 w 329"/>
              <a:gd name="T11" fmla="*/ 2147483647 h 109"/>
              <a:gd name="T12" fmla="*/ 0 w 329"/>
              <a:gd name="T13" fmla="*/ 2147483647 h 109"/>
              <a:gd name="T14" fmla="*/ 0 w 329"/>
              <a:gd name="T15" fmla="*/ 2147483647 h 109"/>
              <a:gd name="T16" fmla="*/ 0 w 329"/>
              <a:gd name="T17" fmla="*/ 2147483647 h 109"/>
              <a:gd name="T18" fmla="*/ 0 w 329"/>
              <a:gd name="T19" fmla="*/ 2147483647 h 109"/>
              <a:gd name="T20" fmla="*/ 0 w 329"/>
              <a:gd name="T21" fmla="*/ 2147483647 h 109"/>
              <a:gd name="T22" fmla="*/ 0 w 329"/>
              <a:gd name="T23" fmla="*/ 2147483647 h 109"/>
              <a:gd name="T24" fmla="*/ 2147483647 w 329"/>
              <a:gd name="T25" fmla="*/ 2147483647 h 109"/>
              <a:gd name="T26" fmla="*/ 2147483647 w 329"/>
              <a:gd name="T27" fmla="*/ 2147483647 h 109"/>
              <a:gd name="T28" fmla="*/ 2147483647 w 329"/>
              <a:gd name="T29" fmla="*/ 2147483647 h 109"/>
              <a:gd name="T30" fmla="*/ 2147483647 w 329"/>
              <a:gd name="T31" fmla="*/ 2147483647 h 109"/>
              <a:gd name="T32" fmla="*/ 2147483647 w 329"/>
              <a:gd name="T33" fmla="*/ 2147483647 h 109"/>
              <a:gd name="T34" fmla="*/ 2147483647 w 329"/>
              <a:gd name="T35" fmla="*/ 2147483647 h 109"/>
              <a:gd name="T36" fmla="*/ 2147483647 w 329"/>
              <a:gd name="T37" fmla="*/ 2147483647 h 109"/>
              <a:gd name="T38" fmla="*/ 2147483647 w 329"/>
              <a:gd name="T39" fmla="*/ 2147483647 h 109"/>
              <a:gd name="T40" fmla="*/ 2147483647 w 329"/>
              <a:gd name="T41" fmla="*/ 2147483647 h 109"/>
              <a:gd name="T42" fmla="*/ 2147483647 w 329"/>
              <a:gd name="T43" fmla="*/ 2147483647 h 109"/>
              <a:gd name="T44" fmla="*/ 2147483647 w 329"/>
              <a:gd name="T45" fmla="*/ 2147483647 h 109"/>
              <a:gd name="T46" fmla="*/ 2147483647 w 329"/>
              <a:gd name="T47" fmla="*/ 2147483647 h 109"/>
              <a:gd name="T48" fmla="*/ 2147483647 w 329"/>
              <a:gd name="T49" fmla="*/ 2147483647 h 109"/>
              <a:gd name="T50" fmla="*/ 2147483647 w 329"/>
              <a:gd name="T51" fmla="*/ 2147483647 h 109"/>
              <a:gd name="T52" fmla="*/ 2147483647 w 329"/>
              <a:gd name="T53" fmla="*/ 2147483647 h 109"/>
              <a:gd name="T54" fmla="*/ 2147483647 w 329"/>
              <a:gd name="T55" fmla="*/ 2147483647 h 109"/>
              <a:gd name="T56" fmla="*/ 2147483647 w 329"/>
              <a:gd name="T57" fmla="*/ 2147483647 h 109"/>
              <a:gd name="T58" fmla="*/ 2147483647 w 329"/>
              <a:gd name="T59" fmla="*/ 2147483647 h 109"/>
              <a:gd name="T60" fmla="*/ 2147483647 w 329"/>
              <a:gd name="T61" fmla="*/ 2147483647 h 109"/>
              <a:gd name="T62" fmla="*/ 2147483647 w 329"/>
              <a:gd name="T63" fmla="*/ 2147483647 h 109"/>
              <a:gd name="T64" fmla="*/ 2147483647 w 329"/>
              <a:gd name="T65" fmla="*/ 2147483647 h 109"/>
              <a:gd name="T66" fmla="*/ 2147483647 w 329"/>
              <a:gd name="T67" fmla="*/ 0 h 109"/>
              <a:gd name="T68" fmla="*/ 2147483647 w 329"/>
              <a:gd name="T69" fmla="*/ 0 h 109"/>
              <a:gd name="T70" fmla="*/ 2147483647 w 329"/>
              <a:gd name="T71" fmla="*/ 0 h 109"/>
              <a:gd name="T72" fmla="*/ 2147483647 w 329"/>
              <a:gd name="T73" fmla="*/ 0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
              <a:gd name="T112" fmla="*/ 0 h 109"/>
              <a:gd name="T113" fmla="*/ 329 w 329"/>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 h="109">
                <a:moveTo>
                  <a:pt x="19" y="0"/>
                </a:moveTo>
                <a:lnTo>
                  <a:pt x="14" y="0"/>
                </a:lnTo>
                <a:lnTo>
                  <a:pt x="12" y="0"/>
                </a:lnTo>
                <a:lnTo>
                  <a:pt x="7" y="2"/>
                </a:lnTo>
                <a:lnTo>
                  <a:pt x="5" y="5"/>
                </a:lnTo>
                <a:lnTo>
                  <a:pt x="3" y="7"/>
                </a:lnTo>
                <a:lnTo>
                  <a:pt x="0" y="11"/>
                </a:lnTo>
                <a:lnTo>
                  <a:pt x="0" y="14"/>
                </a:lnTo>
                <a:lnTo>
                  <a:pt x="0" y="18"/>
                </a:lnTo>
                <a:lnTo>
                  <a:pt x="0" y="90"/>
                </a:lnTo>
                <a:lnTo>
                  <a:pt x="0" y="92"/>
                </a:lnTo>
                <a:lnTo>
                  <a:pt x="0" y="97"/>
                </a:lnTo>
                <a:lnTo>
                  <a:pt x="3" y="99"/>
                </a:lnTo>
                <a:lnTo>
                  <a:pt x="5" y="102"/>
                </a:lnTo>
                <a:lnTo>
                  <a:pt x="7" y="104"/>
                </a:lnTo>
                <a:lnTo>
                  <a:pt x="12" y="106"/>
                </a:lnTo>
                <a:lnTo>
                  <a:pt x="14" y="106"/>
                </a:lnTo>
                <a:lnTo>
                  <a:pt x="19" y="109"/>
                </a:lnTo>
                <a:lnTo>
                  <a:pt x="311" y="109"/>
                </a:lnTo>
                <a:lnTo>
                  <a:pt x="313" y="106"/>
                </a:lnTo>
                <a:lnTo>
                  <a:pt x="318" y="106"/>
                </a:lnTo>
                <a:lnTo>
                  <a:pt x="320" y="104"/>
                </a:lnTo>
                <a:lnTo>
                  <a:pt x="322" y="102"/>
                </a:lnTo>
                <a:lnTo>
                  <a:pt x="325" y="99"/>
                </a:lnTo>
                <a:lnTo>
                  <a:pt x="327" y="97"/>
                </a:lnTo>
                <a:lnTo>
                  <a:pt x="327" y="92"/>
                </a:lnTo>
                <a:lnTo>
                  <a:pt x="329" y="90"/>
                </a:lnTo>
                <a:lnTo>
                  <a:pt x="329" y="18"/>
                </a:lnTo>
                <a:lnTo>
                  <a:pt x="327" y="14"/>
                </a:lnTo>
                <a:lnTo>
                  <a:pt x="327" y="11"/>
                </a:lnTo>
                <a:lnTo>
                  <a:pt x="325" y="7"/>
                </a:lnTo>
                <a:lnTo>
                  <a:pt x="322" y="5"/>
                </a:lnTo>
                <a:lnTo>
                  <a:pt x="320" y="2"/>
                </a:lnTo>
                <a:lnTo>
                  <a:pt x="318" y="0"/>
                </a:lnTo>
                <a:lnTo>
                  <a:pt x="313" y="0"/>
                </a:lnTo>
                <a:lnTo>
                  <a:pt x="311" y="0"/>
                </a:lnTo>
                <a:lnTo>
                  <a:pt x="19"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53" name="Freeform 201"/>
          <p:cNvSpPr>
            <a:spLocks/>
          </p:cNvSpPr>
          <p:nvPr/>
        </p:nvSpPr>
        <p:spPr bwMode="auto">
          <a:xfrm>
            <a:off x="5491163" y="2438400"/>
            <a:ext cx="1250950"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54" name="Freeform 200"/>
          <p:cNvSpPr>
            <a:spLocks/>
          </p:cNvSpPr>
          <p:nvPr/>
        </p:nvSpPr>
        <p:spPr bwMode="auto">
          <a:xfrm>
            <a:off x="5491163" y="2438400"/>
            <a:ext cx="1250950"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55" name="Rectangle 199"/>
          <p:cNvSpPr>
            <a:spLocks noChangeArrowheads="1"/>
          </p:cNvSpPr>
          <p:nvPr/>
        </p:nvSpPr>
        <p:spPr bwMode="auto">
          <a:xfrm>
            <a:off x="5938838" y="2335213"/>
            <a:ext cx="295275" cy="103187"/>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56" name="Rectangle 198"/>
          <p:cNvSpPr>
            <a:spLocks noChangeArrowheads="1"/>
          </p:cNvSpPr>
          <p:nvPr/>
        </p:nvSpPr>
        <p:spPr bwMode="auto">
          <a:xfrm>
            <a:off x="5938838" y="2335213"/>
            <a:ext cx="295275" cy="10318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57" name="Rectangle 197"/>
          <p:cNvSpPr>
            <a:spLocks noChangeArrowheads="1"/>
          </p:cNvSpPr>
          <p:nvPr/>
        </p:nvSpPr>
        <p:spPr bwMode="auto">
          <a:xfrm>
            <a:off x="5541963" y="1960563"/>
            <a:ext cx="1111250" cy="407987"/>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58" name="Freeform 196"/>
          <p:cNvSpPr>
            <a:spLocks/>
          </p:cNvSpPr>
          <p:nvPr/>
        </p:nvSpPr>
        <p:spPr bwMode="auto">
          <a:xfrm>
            <a:off x="5541963" y="1960563"/>
            <a:ext cx="1111250" cy="52387"/>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59" name="Freeform 195"/>
          <p:cNvSpPr>
            <a:spLocks/>
          </p:cNvSpPr>
          <p:nvPr/>
        </p:nvSpPr>
        <p:spPr bwMode="auto">
          <a:xfrm>
            <a:off x="5541963" y="1960563"/>
            <a:ext cx="65087" cy="407987"/>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60" name="Freeform 194"/>
          <p:cNvSpPr>
            <a:spLocks/>
          </p:cNvSpPr>
          <p:nvPr/>
        </p:nvSpPr>
        <p:spPr bwMode="auto">
          <a:xfrm>
            <a:off x="5541963" y="2317750"/>
            <a:ext cx="1111250" cy="50800"/>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61" name="Freeform 193"/>
          <p:cNvSpPr>
            <a:spLocks/>
          </p:cNvSpPr>
          <p:nvPr/>
        </p:nvSpPr>
        <p:spPr bwMode="auto">
          <a:xfrm>
            <a:off x="6586538" y="1960563"/>
            <a:ext cx="66675" cy="407987"/>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62" name="Rectangle 192"/>
          <p:cNvSpPr>
            <a:spLocks noChangeArrowheads="1"/>
          </p:cNvSpPr>
          <p:nvPr/>
        </p:nvSpPr>
        <p:spPr bwMode="auto">
          <a:xfrm>
            <a:off x="5541963" y="1960563"/>
            <a:ext cx="1111250" cy="40798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63" name="Rectangle 191"/>
          <p:cNvSpPr>
            <a:spLocks noChangeArrowheads="1"/>
          </p:cNvSpPr>
          <p:nvPr/>
        </p:nvSpPr>
        <p:spPr bwMode="auto">
          <a:xfrm>
            <a:off x="5607050" y="2012950"/>
            <a:ext cx="979488" cy="30480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64" name="Line 190"/>
          <p:cNvSpPr>
            <a:spLocks noChangeShapeType="1"/>
          </p:cNvSpPr>
          <p:nvPr/>
        </p:nvSpPr>
        <p:spPr bwMode="auto">
          <a:xfrm>
            <a:off x="5541963" y="1960563"/>
            <a:ext cx="65087"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65" name="Line 189"/>
          <p:cNvSpPr>
            <a:spLocks noChangeShapeType="1"/>
          </p:cNvSpPr>
          <p:nvPr/>
        </p:nvSpPr>
        <p:spPr bwMode="auto">
          <a:xfrm flipV="1">
            <a:off x="5541963" y="2317750"/>
            <a:ext cx="65087"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66" name="Line 188"/>
          <p:cNvSpPr>
            <a:spLocks noChangeShapeType="1"/>
          </p:cNvSpPr>
          <p:nvPr/>
        </p:nvSpPr>
        <p:spPr bwMode="auto">
          <a:xfrm flipH="1" flipV="1">
            <a:off x="6586538" y="2317750"/>
            <a:ext cx="66675"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67" name="Line 187"/>
          <p:cNvSpPr>
            <a:spLocks noChangeShapeType="1"/>
          </p:cNvSpPr>
          <p:nvPr/>
        </p:nvSpPr>
        <p:spPr bwMode="auto">
          <a:xfrm flipH="1">
            <a:off x="6586538" y="1960563"/>
            <a:ext cx="66675"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68" name="Freeform 186"/>
          <p:cNvSpPr>
            <a:spLocks/>
          </p:cNvSpPr>
          <p:nvPr/>
        </p:nvSpPr>
        <p:spPr bwMode="auto">
          <a:xfrm>
            <a:off x="5632450" y="2100263"/>
            <a:ext cx="903288" cy="214312"/>
          </a:xfrm>
          <a:custGeom>
            <a:avLst/>
            <a:gdLst>
              <a:gd name="T0" fmla="*/ 2147483647 w 1108"/>
              <a:gd name="T1" fmla="*/ 2147483647 h 347"/>
              <a:gd name="T2" fmla="*/ 2147483647 w 1108"/>
              <a:gd name="T3" fmla="*/ 2147483647 h 347"/>
              <a:gd name="T4" fmla="*/ 2147483647 w 1108"/>
              <a:gd name="T5" fmla="*/ 2147483647 h 347"/>
              <a:gd name="T6" fmla="*/ 2147483647 w 1108"/>
              <a:gd name="T7" fmla="*/ 2147483647 h 347"/>
              <a:gd name="T8" fmla="*/ 2147483647 w 1108"/>
              <a:gd name="T9" fmla="*/ 2147483647 h 347"/>
              <a:gd name="T10" fmla="*/ 2147483647 w 1108"/>
              <a:gd name="T11" fmla="*/ 2147483647 h 347"/>
              <a:gd name="T12" fmla="*/ 2147483647 w 1108"/>
              <a:gd name="T13" fmla="*/ 2147483647 h 347"/>
              <a:gd name="T14" fmla="*/ 2147483647 w 1108"/>
              <a:gd name="T15" fmla="*/ 2147483647 h 347"/>
              <a:gd name="T16" fmla="*/ 2147483647 w 1108"/>
              <a:gd name="T17" fmla="*/ 2147483647 h 347"/>
              <a:gd name="T18" fmla="*/ 2147483647 w 1108"/>
              <a:gd name="T19" fmla="*/ 2147483647 h 347"/>
              <a:gd name="T20" fmla="*/ 2147483647 w 1108"/>
              <a:gd name="T21" fmla="*/ 2147483647 h 347"/>
              <a:gd name="T22" fmla="*/ 2147483647 w 1108"/>
              <a:gd name="T23" fmla="*/ 2147483647 h 347"/>
              <a:gd name="T24" fmla="*/ 2147483647 w 1108"/>
              <a:gd name="T25" fmla="*/ 2147483647 h 347"/>
              <a:gd name="T26" fmla="*/ 2147483647 w 1108"/>
              <a:gd name="T27" fmla="*/ 2147483647 h 347"/>
              <a:gd name="T28" fmla="*/ 2147483647 w 1108"/>
              <a:gd name="T29" fmla="*/ 2147483647 h 347"/>
              <a:gd name="T30" fmla="*/ 2147483647 w 1108"/>
              <a:gd name="T31" fmla="*/ 2147483647 h 347"/>
              <a:gd name="T32" fmla="*/ 2147483647 w 1108"/>
              <a:gd name="T33" fmla="*/ 2147483647 h 347"/>
              <a:gd name="T34" fmla="*/ 2147483647 w 1108"/>
              <a:gd name="T35" fmla="*/ 2147483647 h 347"/>
              <a:gd name="T36" fmla="*/ 2147483647 w 1108"/>
              <a:gd name="T37" fmla="*/ 2147483647 h 347"/>
              <a:gd name="T38" fmla="*/ 2147483647 w 1108"/>
              <a:gd name="T39" fmla="*/ 2147483647 h 347"/>
              <a:gd name="T40" fmla="*/ 2147483647 w 1108"/>
              <a:gd name="T41" fmla="*/ 2147483647 h 347"/>
              <a:gd name="T42" fmla="*/ 2147483647 w 1108"/>
              <a:gd name="T43" fmla="*/ 2147483647 h 347"/>
              <a:gd name="T44" fmla="*/ 2147483647 w 1108"/>
              <a:gd name="T45" fmla="*/ 2147483647 h 347"/>
              <a:gd name="T46" fmla="*/ 2147483647 w 1108"/>
              <a:gd name="T47" fmla="*/ 2147483647 h 347"/>
              <a:gd name="T48" fmla="*/ 2147483647 w 1108"/>
              <a:gd name="T49" fmla="*/ 2147483647 h 347"/>
              <a:gd name="T50" fmla="*/ 2147483647 w 1108"/>
              <a:gd name="T51" fmla="*/ 2147483647 h 347"/>
              <a:gd name="T52" fmla="*/ 2147483647 w 1108"/>
              <a:gd name="T53" fmla="*/ 2147483647 h 347"/>
              <a:gd name="T54" fmla="*/ 2147483647 w 1108"/>
              <a:gd name="T55" fmla="*/ 2147483647 h 347"/>
              <a:gd name="T56" fmla="*/ 2147483647 w 1108"/>
              <a:gd name="T57" fmla="*/ 2147483647 h 347"/>
              <a:gd name="T58" fmla="*/ 2147483647 w 1108"/>
              <a:gd name="T59" fmla="*/ 2147483647 h 347"/>
              <a:gd name="T60" fmla="*/ 2147483647 w 1108"/>
              <a:gd name="T61" fmla="*/ 2147483647 h 347"/>
              <a:gd name="T62" fmla="*/ 2147483647 w 1108"/>
              <a:gd name="T63" fmla="*/ 2147483647 h 347"/>
              <a:gd name="T64" fmla="*/ 2147483647 w 1108"/>
              <a:gd name="T65" fmla="*/ 2147483647 h 347"/>
              <a:gd name="T66" fmla="*/ 2147483647 w 1108"/>
              <a:gd name="T67" fmla="*/ 0 h 347"/>
              <a:gd name="T68" fmla="*/ 2147483647 w 1108"/>
              <a:gd name="T69" fmla="*/ 2147483647 h 347"/>
              <a:gd name="T70" fmla="*/ 2147483647 w 1108"/>
              <a:gd name="T71" fmla="*/ 2147483647 h 347"/>
              <a:gd name="T72" fmla="*/ 2147483647 w 1108"/>
              <a:gd name="T73" fmla="*/ 2147483647 h 347"/>
              <a:gd name="T74" fmla="*/ 2147483647 w 1108"/>
              <a:gd name="T75" fmla="*/ 2147483647 h 347"/>
              <a:gd name="T76" fmla="*/ 2147483647 w 1108"/>
              <a:gd name="T77" fmla="*/ 2147483647 h 347"/>
              <a:gd name="T78" fmla="*/ 2147483647 w 1108"/>
              <a:gd name="T79" fmla="*/ 2147483647 h 347"/>
              <a:gd name="T80" fmla="*/ 2147483647 w 1108"/>
              <a:gd name="T81" fmla="*/ 2147483647 h 347"/>
              <a:gd name="T82" fmla="*/ 2147483647 w 1108"/>
              <a:gd name="T83" fmla="*/ 2147483647 h 347"/>
              <a:gd name="T84" fmla="*/ 2147483647 w 1108"/>
              <a:gd name="T85" fmla="*/ 2147483647 h 347"/>
              <a:gd name="T86" fmla="*/ 2147483647 w 1108"/>
              <a:gd name="T87" fmla="*/ 2147483647 h 347"/>
              <a:gd name="T88" fmla="*/ 2147483647 w 1108"/>
              <a:gd name="T89" fmla="*/ 2147483647 h 347"/>
              <a:gd name="T90" fmla="*/ 2147483647 w 1108"/>
              <a:gd name="T91" fmla="*/ 2147483647 h 347"/>
              <a:gd name="T92" fmla="*/ 2147483647 w 1108"/>
              <a:gd name="T93" fmla="*/ 2147483647 h 347"/>
              <a:gd name="T94" fmla="*/ 2147483647 w 1108"/>
              <a:gd name="T95" fmla="*/ 2147483647 h 347"/>
              <a:gd name="T96" fmla="*/ 2147483647 w 1108"/>
              <a:gd name="T97" fmla="*/ 2147483647 h 347"/>
              <a:gd name="T98" fmla="*/ 2147483647 w 1108"/>
              <a:gd name="T99" fmla="*/ 2147483647 h 347"/>
              <a:gd name="T100" fmla="*/ 2147483647 w 1108"/>
              <a:gd name="T101" fmla="*/ 2147483647 h 347"/>
              <a:gd name="T102" fmla="*/ 2147483647 w 1108"/>
              <a:gd name="T103" fmla="*/ 2147483647 h 347"/>
              <a:gd name="T104" fmla="*/ 2147483647 w 1108"/>
              <a:gd name="T105" fmla="*/ 2147483647 h 347"/>
              <a:gd name="T106" fmla="*/ 2147483647 w 1108"/>
              <a:gd name="T107" fmla="*/ 2147483647 h 347"/>
              <a:gd name="T108" fmla="*/ 2147483647 w 1108"/>
              <a:gd name="T109" fmla="*/ 2147483647 h 347"/>
              <a:gd name="T110" fmla="*/ 2147483647 w 1108"/>
              <a:gd name="T111" fmla="*/ 2147483647 h 347"/>
              <a:gd name="T112" fmla="*/ 2147483647 w 1108"/>
              <a:gd name="T113" fmla="*/ 2147483647 h 347"/>
              <a:gd name="T114" fmla="*/ 2147483647 w 1108"/>
              <a:gd name="T115" fmla="*/ 2147483647 h 347"/>
              <a:gd name="T116" fmla="*/ 2147483647 w 1108"/>
              <a:gd name="T117" fmla="*/ 2147483647 h 347"/>
              <a:gd name="T118" fmla="*/ 2147483647 w 1108"/>
              <a:gd name="T119" fmla="*/ 2147483647 h 347"/>
              <a:gd name="T120" fmla="*/ 2147483647 w 1108"/>
              <a:gd name="T121" fmla="*/ 2147483647 h 347"/>
              <a:gd name="T122" fmla="*/ 2147483647 w 1108"/>
              <a:gd name="T123" fmla="*/ 2147483647 h 3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08"/>
              <a:gd name="T187" fmla="*/ 0 h 347"/>
              <a:gd name="T188" fmla="*/ 1108 w 1108"/>
              <a:gd name="T189" fmla="*/ 347 h 3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08" h="347">
                <a:moveTo>
                  <a:pt x="0" y="347"/>
                </a:moveTo>
                <a:lnTo>
                  <a:pt x="2" y="333"/>
                </a:lnTo>
                <a:lnTo>
                  <a:pt x="7" y="317"/>
                </a:lnTo>
                <a:lnTo>
                  <a:pt x="9" y="303"/>
                </a:lnTo>
                <a:lnTo>
                  <a:pt x="11" y="289"/>
                </a:lnTo>
                <a:lnTo>
                  <a:pt x="16" y="257"/>
                </a:lnTo>
                <a:lnTo>
                  <a:pt x="18" y="226"/>
                </a:lnTo>
                <a:lnTo>
                  <a:pt x="23" y="196"/>
                </a:lnTo>
                <a:lnTo>
                  <a:pt x="28" y="166"/>
                </a:lnTo>
                <a:lnTo>
                  <a:pt x="30" y="152"/>
                </a:lnTo>
                <a:lnTo>
                  <a:pt x="32" y="136"/>
                </a:lnTo>
                <a:lnTo>
                  <a:pt x="37" y="122"/>
                </a:lnTo>
                <a:lnTo>
                  <a:pt x="42" y="109"/>
                </a:lnTo>
                <a:lnTo>
                  <a:pt x="44" y="106"/>
                </a:lnTo>
                <a:lnTo>
                  <a:pt x="46" y="104"/>
                </a:lnTo>
                <a:lnTo>
                  <a:pt x="49" y="106"/>
                </a:lnTo>
                <a:lnTo>
                  <a:pt x="49" y="111"/>
                </a:lnTo>
                <a:lnTo>
                  <a:pt x="51" y="115"/>
                </a:lnTo>
                <a:lnTo>
                  <a:pt x="51" y="120"/>
                </a:lnTo>
                <a:lnTo>
                  <a:pt x="53" y="125"/>
                </a:lnTo>
                <a:lnTo>
                  <a:pt x="53" y="139"/>
                </a:lnTo>
                <a:lnTo>
                  <a:pt x="58" y="152"/>
                </a:lnTo>
                <a:lnTo>
                  <a:pt x="58" y="159"/>
                </a:lnTo>
                <a:lnTo>
                  <a:pt x="60" y="164"/>
                </a:lnTo>
                <a:lnTo>
                  <a:pt x="62" y="169"/>
                </a:lnTo>
                <a:lnTo>
                  <a:pt x="65" y="173"/>
                </a:lnTo>
                <a:lnTo>
                  <a:pt x="72" y="185"/>
                </a:lnTo>
                <a:lnTo>
                  <a:pt x="76" y="196"/>
                </a:lnTo>
                <a:lnTo>
                  <a:pt x="83" y="208"/>
                </a:lnTo>
                <a:lnTo>
                  <a:pt x="88" y="217"/>
                </a:lnTo>
                <a:lnTo>
                  <a:pt x="93" y="226"/>
                </a:lnTo>
                <a:lnTo>
                  <a:pt x="97" y="233"/>
                </a:lnTo>
                <a:lnTo>
                  <a:pt x="102" y="243"/>
                </a:lnTo>
                <a:lnTo>
                  <a:pt x="106" y="250"/>
                </a:lnTo>
                <a:lnTo>
                  <a:pt x="113" y="261"/>
                </a:lnTo>
                <a:lnTo>
                  <a:pt x="120" y="270"/>
                </a:lnTo>
                <a:lnTo>
                  <a:pt x="127" y="280"/>
                </a:lnTo>
                <a:lnTo>
                  <a:pt x="132" y="287"/>
                </a:lnTo>
                <a:lnTo>
                  <a:pt x="139" y="294"/>
                </a:lnTo>
                <a:lnTo>
                  <a:pt x="146" y="300"/>
                </a:lnTo>
                <a:lnTo>
                  <a:pt x="155" y="307"/>
                </a:lnTo>
                <a:lnTo>
                  <a:pt x="162" y="312"/>
                </a:lnTo>
                <a:lnTo>
                  <a:pt x="174" y="319"/>
                </a:lnTo>
                <a:lnTo>
                  <a:pt x="185" y="328"/>
                </a:lnTo>
                <a:lnTo>
                  <a:pt x="199" y="335"/>
                </a:lnTo>
                <a:lnTo>
                  <a:pt x="208" y="342"/>
                </a:lnTo>
                <a:lnTo>
                  <a:pt x="215" y="347"/>
                </a:lnTo>
                <a:lnTo>
                  <a:pt x="232" y="342"/>
                </a:lnTo>
                <a:lnTo>
                  <a:pt x="243" y="337"/>
                </a:lnTo>
                <a:lnTo>
                  <a:pt x="255" y="335"/>
                </a:lnTo>
                <a:lnTo>
                  <a:pt x="264" y="333"/>
                </a:lnTo>
                <a:lnTo>
                  <a:pt x="271" y="331"/>
                </a:lnTo>
                <a:lnTo>
                  <a:pt x="276" y="328"/>
                </a:lnTo>
                <a:lnTo>
                  <a:pt x="280" y="326"/>
                </a:lnTo>
                <a:lnTo>
                  <a:pt x="283" y="324"/>
                </a:lnTo>
                <a:lnTo>
                  <a:pt x="285" y="324"/>
                </a:lnTo>
                <a:lnTo>
                  <a:pt x="287" y="321"/>
                </a:lnTo>
                <a:lnTo>
                  <a:pt x="287" y="319"/>
                </a:lnTo>
                <a:lnTo>
                  <a:pt x="285" y="319"/>
                </a:lnTo>
                <a:lnTo>
                  <a:pt x="285" y="317"/>
                </a:lnTo>
                <a:lnTo>
                  <a:pt x="283" y="314"/>
                </a:lnTo>
                <a:lnTo>
                  <a:pt x="280" y="310"/>
                </a:lnTo>
                <a:lnTo>
                  <a:pt x="276" y="307"/>
                </a:lnTo>
                <a:lnTo>
                  <a:pt x="273" y="303"/>
                </a:lnTo>
                <a:lnTo>
                  <a:pt x="271" y="296"/>
                </a:lnTo>
                <a:lnTo>
                  <a:pt x="269" y="291"/>
                </a:lnTo>
                <a:lnTo>
                  <a:pt x="266" y="284"/>
                </a:lnTo>
                <a:lnTo>
                  <a:pt x="264" y="275"/>
                </a:lnTo>
                <a:lnTo>
                  <a:pt x="262" y="266"/>
                </a:lnTo>
                <a:lnTo>
                  <a:pt x="262" y="257"/>
                </a:lnTo>
                <a:lnTo>
                  <a:pt x="262" y="243"/>
                </a:lnTo>
                <a:lnTo>
                  <a:pt x="262" y="231"/>
                </a:lnTo>
                <a:lnTo>
                  <a:pt x="264" y="215"/>
                </a:lnTo>
                <a:lnTo>
                  <a:pt x="266" y="199"/>
                </a:lnTo>
                <a:lnTo>
                  <a:pt x="271" y="180"/>
                </a:lnTo>
                <a:lnTo>
                  <a:pt x="276" y="159"/>
                </a:lnTo>
                <a:lnTo>
                  <a:pt x="283" y="139"/>
                </a:lnTo>
                <a:lnTo>
                  <a:pt x="292" y="113"/>
                </a:lnTo>
                <a:lnTo>
                  <a:pt x="303" y="88"/>
                </a:lnTo>
                <a:lnTo>
                  <a:pt x="306" y="83"/>
                </a:lnTo>
                <a:lnTo>
                  <a:pt x="308" y="78"/>
                </a:lnTo>
                <a:lnTo>
                  <a:pt x="313" y="76"/>
                </a:lnTo>
                <a:lnTo>
                  <a:pt x="317" y="74"/>
                </a:lnTo>
                <a:lnTo>
                  <a:pt x="329" y="72"/>
                </a:lnTo>
                <a:lnTo>
                  <a:pt x="341" y="69"/>
                </a:lnTo>
                <a:lnTo>
                  <a:pt x="352" y="69"/>
                </a:lnTo>
                <a:lnTo>
                  <a:pt x="366" y="67"/>
                </a:lnTo>
                <a:lnTo>
                  <a:pt x="378" y="67"/>
                </a:lnTo>
                <a:lnTo>
                  <a:pt x="389" y="65"/>
                </a:lnTo>
                <a:lnTo>
                  <a:pt x="392" y="55"/>
                </a:lnTo>
                <a:lnTo>
                  <a:pt x="394" y="46"/>
                </a:lnTo>
                <a:lnTo>
                  <a:pt x="394" y="35"/>
                </a:lnTo>
                <a:lnTo>
                  <a:pt x="396" y="25"/>
                </a:lnTo>
                <a:lnTo>
                  <a:pt x="396" y="16"/>
                </a:lnTo>
                <a:lnTo>
                  <a:pt x="398" y="11"/>
                </a:lnTo>
                <a:lnTo>
                  <a:pt x="401" y="7"/>
                </a:lnTo>
                <a:lnTo>
                  <a:pt x="403" y="4"/>
                </a:lnTo>
                <a:lnTo>
                  <a:pt x="405" y="2"/>
                </a:lnTo>
                <a:lnTo>
                  <a:pt x="408" y="0"/>
                </a:lnTo>
                <a:lnTo>
                  <a:pt x="412" y="0"/>
                </a:lnTo>
                <a:lnTo>
                  <a:pt x="417" y="0"/>
                </a:lnTo>
                <a:lnTo>
                  <a:pt x="422" y="2"/>
                </a:lnTo>
                <a:lnTo>
                  <a:pt x="424" y="4"/>
                </a:lnTo>
                <a:lnTo>
                  <a:pt x="429" y="7"/>
                </a:lnTo>
                <a:lnTo>
                  <a:pt x="431" y="11"/>
                </a:lnTo>
                <a:lnTo>
                  <a:pt x="433" y="14"/>
                </a:lnTo>
                <a:lnTo>
                  <a:pt x="438" y="23"/>
                </a:lnTo>
                <a:lnTo>
                  <a:pt x="443" y="35"/>
                </a:lnTo>
                <a:lnTo>
                  <a:pt x="447" y="44"/>
                </a:lnTo>
                <a:lnTo>
                  <a:pt x="452" y="55"/>
                </a:lnTo>
                <a:lnTo>
                  <a:pt x="454" y="65"/>
                </a:lnTo>
                <a:lnTo>
                  <a:pt x="463" y="83"/>
                </a:lnTo>
                <a:lnTo>
                  <a:pt x="470" y="99"/>
                </a:lnTo>
                <a:lnTo>
                  <a:pt x="487" y="134"/>
                </a:lnTo>
                <a:lnTo>
                  <a:pt x="500" y="166"/>
                </a:lnTo>
                <a:lnTo>
                  <a:pt x="514" y="196"/>
                </a:lnTo>
                <a:lnTo>
                  <a:pt x="524" y="213"/>
                </a:lnTo>
                <a:lnTo>
                  <a:pt x="531" y="226"/>
                </a:lnTo>
                <a:lnTo>
                  <a:pt x="542" y="240"/>
                </a:lnTo>
                <a:lnTo>
                  <a:pt x="551" y="254"/>
                </a:lnTo>
                <a:lnTo>
                  <a:pt x="563" y="268"/>
                </a:lnTo>
                <a:lnTo>
                  <a:pt x="577" y="280"/>
                </a:lnTo>
                <a:lnTo>
                  <a:pt x="591" y="291"/>
                </a:lnTo>
                <a:lnTo>
                  <a:pt x="607" y="303"/>
                </a:lnTo>
                <a:lnTo>
                  <a:pt x="616" y="300"/>
                </a:lnTo>
                <a:lnTo>
                  <a:pt x="623" y="298"/>
                </a:lnTo>
                <a:lnTo>
                  <a:pt x="640" y="291"/>
                </a:lnTo>
                <a:lnTo>
                  <a:pt x="649" y="287"/>
                </a:lnTo>
                <a:lnTo>
                  <a:pt x="656" y="284"/>
                </a:lnTo>
                <a:lnTo>
                  <a:pt x="665" y="282"/>
                </a:lnTo>
                <a:lnTo>
                  <a:pt x="672" y="282"/>
                </a:lnTo>
                <a:lnTo>
                  <a:pt x="679" y="282"/>
                </a:lnTo>
                <a:lnTo>
                  <a:pt x="684" y="284"/>
                </a:lnTo>
                <a:lnTo>
                  <a:pt x="695" y="287"/>
                </a:lnTo>
                <a:lnTo>
                  <a:pt x="704" y="291"/>
                </a:lnTo>
                <a:lnTo>
                  <a:pt x="716" y="298"/>
                </a:lnTo>
                <a:lnTo>
                  <a:pt x="728" y="303"/>
                </a:lnTo>
                <a:lnTo>
                  <a:pt x="732" y="305"/>
                </a:lnTo>
                <a:lnTo>
                  <a:pt x="739" y="305"/>
                </a:lnTo>
                <a:lnTo>
                  <a:pt x="744" y="305"/>
                </a:lnTo>
                <a:lnTo>
                  <a:pt x="748" y="307"/>
                </a:lnTo>
                <a:lnTo>
                  <a:pt x="753" y="305"/>
                </a:lnTo>
                <a:lnTo>
                  <a:pt x="760" y="303"/>
                </a:lnTo>
                <a:lnTo>
                  <a:pt x="762" y="300"/>
                </a:lnTo>
                <a:lnTo>
                  <a:pt x="765" y="298"/>
                </a:lnTo>
                <a:lnTo>
                  <a:pt x="767" y="296"/>
                </a:lnTo>
                <a:lnTo>
                  <a:pt x="769" y="291"/>
                </a:lnTo>
                <a:lnTo>
                  <a:pt x="772" y="284"/>
                </a:lnTo>
                <a:lnTo>
                  <a:pt x="772" y="275"/>
                </a:lnTo>
                <a:lnTo>
                  <a:pt x="772" y="263"/>
                </a:lnTo>
                <a:lnTo>
                  <a:pt x="774" y="254"/>
                </a:lnTo>
                <a:lnTo>
                  <a:pt x="774" y="250"/>
                </a:lnTo>
                <a:lnTo>
                  <a:pt x="776" y="245"/>
                </a:lnTo>
                <a:lnTo>
                  <a:pt x="779" y="243"/>
                </a:lnTo>
                <a:lnTo>
                  <a:pt x="781" y="238"/>
                </a:lnTo>
                <a:lnTo>
                  <a:pt x="788" y="233"/>
                </a:lnTo>
                <a:lnTo>
                  <a:pt x="795" y="229"/>
                </a:lnTo>
                <a:lnTo>
                  <a:pt x="804" y="226"/>
                </a:lnTo>
                <a:lnTo>
                  <a:pt x="811" y="224"/>
                </a:lnTo>
                <a:lnTo>
                  <a:pt x="830" y="222"/>
                </a:lnTo>
                <a:lnTo>
                  <a:pt x="839" y="220"/>
                </a:lnTo>
                <a:lnTo>
                  <a:pt x="846" y="217"/>
                </a:lnTo>
                <a:lnTo>
                  <a:pt x="850" y="203"/>
                </a:lnTo>
                <a:lnTo>
                  <a:pt x="855" y="192"/>
                </a:lnTo>
                <a:lnTo>
                  <a:pt x="860" y="183"/>
                </a:lnTo>
                <a:lnTo>
                  <a:pt x="867" y="173"/>
                </a:lnTo>
                <a:lnTo>
                  <a:pt x="871" y="166"/>
                </a:lnTo>
                <a:lnTo>
                  <a:pt x="878" y="159"/>
                </a:lnTo>
                <a:lnTo>
                  <a:pt x="883" y="152"/>
                </a:lnTo>
                <a:lnTo>
                  <a:pt x="890" y="148"/>
                </a:lnTo>
                <a:lnTo>
                  <a:pt x="897" y="143"/>
                </a:lnTo>
                <a:lnTo>
                  <a:pt x="904" y="139"/>
                </a:lnTo>
                <a:lnTo>
                  <a:pt x="911" y="136"/>
                </a:lnTo>
                <a:lnTo>
                  <a:pt x="918" y="134"/>
                </a:lnTo>
                <a:lnTo>
                  <a:pt x="925" y="132"/>
                </a:lnTo>
                <a:lnTo>
                  <a:pt x="932" y="132"/>
                </a:lnTo>
                <a:lnTo>
                  <a:pt x="948" y="132"/>
                </a:lnTo>
                <a:lnTo>
                  <a:pt x="966" y="132"/>
                </a:lnTo>
                <a:lnTo>
                  <a:pt x="983" y="134"/>
                </a:lnTo>
                <a:lnTo>
                  <a:pt x="1001" y="139"/>
                </a:lnTo>
                <a:lnTo>
                  <a:pt x="1022" y="143"/>
                </a:lnTo>
                <a:lnTo>
                  <a:pt x="1040" y="146"/>
                </a:lnTo>
                <a:lnTo>
                  <a:pt x="1061" y="148"/>
                </a:lnTo>
                <a:lnTo>
                  <a:pt x="1084" y="150"/>
                </a:lnTo>
                <a:lnTo>
                  <a:pt x="1108" y="152"/>
                </a:lnTo>
              </a:path>
            </a:pathLst>
          </a:custGeom>
          <a:noFill/>
          <a:ln w="8890">
            <a:solidFill>
              <a:srgbClr val="FF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69" name="Rectangle 185"/>
          <p:cNvSpPr>
            <a:spLocks noChangeArrowheads="1"/>
          </p:cNvSpPr>
          <p:nvPr/>
        </p:nvSpPr>
        <p:spPr bwMode="auto">
          <a:xfrm>
            <a:off x="2735263" y="3295650"/>
            <a:ext cx="930275" cy="185738"/>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Glass column</a:t>
            </a:r>
          </a:p>
        </p:txBody>
      </p:sp>
      <p:sp>
        <p:nvSpPr>
          <p:cNvPr id="45170" name="Rectangle 184"/>
          <p:cNvSpPr>
            <a:spLocks noChangeArrowheads="1"/>
          </p:cNvSpPr>
          <p:nvPr/>
        </p:nvSpPr>
        <p:spPr bwMode="auto">
          <a:xfrm>
            <a:off x="4275138" y="3700463"/>
            <a:ext cx="674687" cy="184150"/>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GC glass </a:t>
            </a:r>
          </a:p>
        </p:txBody>
      </p:sp>
      <p:sp>
        <p:nvSpPr>
          <p:cNvPr id="45171" name="Rectangle 183"/>
          <p:cNvSpPr>
            <a:spLocks noChangeArrowheads="1"/>
          </p:cNvSpPr>
          <p:nvPr/>
        </p:nvSpPr>
        <p:spPr bwMode="auto">
          <a:xfrm>
            <a:off x="4495800" y="3871913"/>
            <a:ext cx="228600" cy="185737"/>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vial</a:t>
            </a:r>
          </a:p>
        </p:txBody>
      </p:sp>
      <p:sp>
        <p:nvSpPr>
          <p:cNvPr id="45172" name="Rectangle 178"/>
          <p:cNvSpPr>
            <a:spLocks noChangeArrowheads="1"/>
          </p:cNvSpPr>
          <p:nvPr/>
        </p:nvSpPr>
        <p:spPr bwMode="auto">
          <a:xfrm>
            <a:off x="3881438" y="2659063"/>
            <a:ext cx="85725" cy="269875"/>
          </a:xfrm>
          <a:prstGeom prst="rect">
            <a:avLst/>
          </a:prstGeom>
          <a:blipFill dpi="0" rotWithShape="0">
            <a:blip r:embed="rId4"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73" name="Rectangle 177"/>
          <p:cNvSpPr>
            <a:spLocks noChangeArrowheads="1"/>
          </p:cNvSpPr>
          <p:nvPr/>
        </p:nvSpPr>
        <p:spPr bwMode="auto">
          <a:xfrm>
            <a:off x="3881438" y="2659063"/>
            <a:ext cx="85725" cy="269875"/>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74" name="Freeform 176"/>
          <p:cNvSpPr>
            <a:spLocks/>
          </p:cNvSpPr>
          <p:nvPr/>
        </p:nvSpPr>
        <p:spPr bwMode="auto">
          <a:xfrm>
            <a:off x="3775075" y="2590800"/>
            <a:ext cx="320675" cy="136525"/>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6" y="0"/>
                </a:lnTo>
                <a:lnTo>
                  <a:pt x="99" y="0"/>
                </a:lnTo>
                <a:lnTo>
                  <a:pt x="0" y="220"/>
                </a:lnTo>
                <a:lnTo>
                  <a:pt x="394" y="22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75" name="Freeform 175"/>
          <p:cNvSpPr>
            <a:spLocks/>
          </p:cNvSpPr>
          <p:nvPr/>
        </p:nvSpPr>
        <p:spPr bwMode="auto">
          <a:xfrm>
            <a:off x="3775075" y="2590800"/>
            <a:ext cx="320675" cy="136525"/>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6" y="0"/>
                </a:lnTo>
                <a:lnTo>
                  <a:pt x="99" y="0"/>
                </a:lnTo>
                <a:lnTo>
                  <a:pt x="0" y="220"/>
                </a:lnTo>
                <a:lnTo>
                  <a:pt x="394" y="22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76" name="Freeform 174"/>
          <p:cNvSpPr>
            <a:spLocks/>
          </p:cNvSpPr>
          <p:nvPr/>
        </p:nvSpPr>
        <p:spPr bwMode="auto">
          <a:xfrm>
            <a:off x="247650" y="4546600"/>
            <a:ext cx="338138" cy="765175"/>
          </a:xfrm>
          <a:custGeom>
            <a:avLst/>
            <a:gdLst>
              <a:gd name="T0" fmla="*/ 2147483647 w 414"/>
              <a:gd name="T1" fmla="*/ 2147483647 h 1239"/>
              <a:gd name="T2" fmla="*/ 0 w 414"/>
              <a:gd name="T3" fmla="*/ 2147483647 h 1239"/>
              <a:gd name="T4" fmla="*/ 2147483647 w 414"/>
              <a:gd name="T5" fmla="*/ 2147483647 h 1239"/>
              <a:gd name="T6" fmla="*/ 2147483647 w 414"/>
              <a:gd name="T7" fmla="*/ 0 h 1239"/>
              <a:gd name="T8" fmla="*/ 2147483647 w 414"/>
              <a:gd name="T9" fmla="*/ 2147483647 h 1239"/>
              <a:gd name="T10" fmla="*/ 0 60000 65536"/>
              <a:gd name="T11" fmla="*/ 0 60000 65536"/>
              <a:gd name="T12" fmla="*/ 0 60000 65536"/>
              <a:gd name="T13" fmla="*/ 0 60000 65536"/>
              <a:gd name="T14" fmla="*/ 0 60000 65536"/>
              <a:gd name="T15" fmla="*/ 0 w 414"/>
              <a:gd name="T16" fmla="*/ 0 h 1239"/>
              <a:gd name="T17" fmla="*/ 414 w 414"/>
              <a:gd name="T18" fmla="*/ 1239 h 1239"/>
            </a:gdLst>
            <a:ahLst/>
            <a:cxnLst>
              <a:cxn ang="T10">
                <a:pos x="T0" y="T1"/>
              </a:cxn>
              <a:cxn ang="T11">
                <a:pos x="T2" y="T3"/>
              </a:cxn>
              <a:cxn ang="T12">
                <a:pos x="T4" y="T5"/>
              </a:cxn>
              <a:cxn ang="T13">
                <a:pos x="T6" y="T7"/>
              </a:cxn>
              <a:cxn ang="T14">
                <a:pos x="T8" y="T9"/>
              </a:cxn>
            </a:cxnLst>
            <a:rect l="T15" t="T16" r="T17" b="T18"/>
            <a:pathLst>
              <a:path w="414" h="1239">
                <a:moveTo>
                  <a:pt x="169" y="245"/>
                </a:moveTo>
                <a:lnTo>
                  <a:pt x="0" y="1239"/>
                </a:lnTo>
                <a:lnTo>
                  <a:pt x="245" y="994"/>
                </a:lnTo>
                <a:lnTo>
                  <a:pt x="414" y="0"/>
                </a:lnTo>
                <a:lnTo>
                  <a:pt x="169" y="245"/>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77" name="Line 173"/>
          <p:cNvSpPr>
            <a:spLocks noChangeShapeType="1"/>
          </p:cNvSpPr>
          <p:nvPr/>
        </p:nvSpPr>
        <p:spPr bwMode="auto">
          <a:xfrm flipV="1">
            <a:off x="385763" y="4546600"/>
            <a:ext cx="200025" cy="150813"/>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78" name="Freeform 172"/>
          <p:cNvSpPr>
            <a:spLocks/>
          </p:cNvSpPr>
          <p:nvPr/>
        </p:nvSpPr>
        <p:spPr bwMode="auto">
          <a:xfrm>
            <a:off x="247650" y="5160963"/>
            <a:ext cx="2193925" cy="150812"/>
          </a:xfrm>
          <a:custGeom>
            <a:avLst/>
            <a:gdLst>
              <a:gd name="T0" fmla="*/ 0 w 2688"/>
              <a:gd name="T1" fmla="*/ 2147483647 h 245"/>
              <a:gd name="T2" fmla="*/ 2147483647 w 2688"/>
              <a:gd name="T3" fmla="*/ 2147483647 h 245"/>
              <a:gd name="T4" fmla="*/ 2147483647 w 2688"/>
              <a:gd name="T5" fmla="*/ 0 h 245"/>
              <a:gd name="T6" fmla="*/ 2147483647 w 2688"/>
              <a:gd name="T7" fmla="*/ 0 h 245"/>
              <a:gd name="T8" fmla="*/ 0 w 2688"/>
              <a:gd name="T9" fmla="*/ 2147483647 h 245"/>
              <a:gd name="T10" fmla="*/ 0 60000 65536"/>
              <a:gd name="T11" fmla="*/ 0 60000 65536"/>
              <a:gd name="T12" fmla="*/ 0 60000 65536"/>
              <a:gd name="T13" fmla="*/ 0 60000 65536"/>
              <a:gd name="T14" fmla="*/ 0 60000 65536"/>
              <a:gd name="T15" fmla="*/ 0 w 2688"/>
              <a:gd name="T16" fmla="*/ 0 h 245"/>
              <a:gd name="T17" fmla="*/ 2688 w 2688"/>
              <a:gd name="T18" fmla="*/ 245 h 245"/>
            </a:gdLst>
            <a:ahLst/>
            <a:cxnLst>
              <a:cxn ang="T10">
                <a:pos x="T0" y="T1"/>
              </a:cxn>
              <a:cxn ang="T11">
                <a:pos x="T2" y="T3"/>
              </a:cxn>
              <a:cxn ang="T12">
                <a:pos x="T4" y="T5"/>
              </a:cxn>
              <a:cxn ang="T13">
                <a:pos x="T6" y="T7"/>
              </a:cxn>
              <a:cxn ang="T14">
                <a:pos x="T8" y="T9"/>
              </a:cxn>
            </a:cxnLst>
            <a:rect l="T15" t="T16" r="T17" b="T18"/>
            <a:pathLst>
              <a:path w="2688" h="245">
                <a:moveTo>
                  <a:pt x="0" y="245"/>
                </a:moveTo>
                <a:lnTo>
                  <a:pt x="2442" y="245"/>
                </a:lnTo>
                <a:lnTo>
                  <a:pt x="2688" y="0"/>
                </a:lnTo>
                <a:lnTo>
                  <a:pt x="245" y="0"/>
                </a:lnTo>
                <a:lnTo>
                  <a:pt x="0"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79" name="Line 171"/>
          <p:cNvSpPr>
            <a:spLocks noChangeShapeType="1"/>
          </p:cNvSpPr>
          <p:nvPr/>
        </p:nvSpPr>
        <p:spPr bwMode="auto">
          <a:xfrm flipV="1">
            <a:off x="247650" y="5160963"/>
            <a:ext cx="200025" cy="150812"/>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0" name="Freeform 170"/>
          <p:cNvSpPr>
            <a:spLocks/>
          </p:cNvSpPr>
          <p:nvPr/>
        </p:nvSpPr>
        <p:spPr bwMode="auto">
          <a:xfrm>
            <a:off x="2103438" y="4546600"/>
            <a:ext cx="338137" cy="765175"/>
          </a:xfrm>
          <a:custGeom>
            <a:avLst/>
            <a:gdLst>
              <a:gd name="T0" fmla="*/ 2147483647 w 415"/>
              <a:gd name="T1" fmla="*/ 2147483647 h 1239"/>
              <a:gd name="T2" fmla="*/ 0 w 415"/>
              <a:gd name="T3" fmla="*/ 2147483647 h 1239"/>
              <a:gd name="T4" fmla="*/ 2147483647 w 415"/>
              <a:gd name="T5" fmla="*/ 0 h 1239"/>
              <a:gd name="T6" fmla="*/ 2147483647 w 415"/>
              <a:gd name="T7" fmla="*/ 2147483647 h 1239"/>
              <a:gd name="T8" fmla="*/ 2147483647 w 415"/>
              <a:gd name="T9" fmla="*/ 2147483647 h 1239"/>
              <a:gd name="T10" fmla="*/ 0 60000 65536"/>
              <a:gd name="T11" fmla="*/ 0 60000 65536"/>
              <a:gd name="T12" fmla="*/ 0 60000 65536"/>
              <a:gd name="T13" fmla="*/ 0 60000 65536"/>
              <a:gd name="T14" fmla="*/ 0 60000 65536"/>
              <a:gd name="T15" fmla="*/ 0 w 415"/>
              <a:gd name="T16" fmla="*/ 0 h 1239"/>
              <a:gd name="T17" fmla="*/ 415 w 415"/>
              <a:gd name="T18" fmla="*/ 1239 h 1239"/>
            </a:gdLst>
            <a:ahLst/>
            <a:cxnLst>
              <a:cxn ang="T10">
                <a:pos x="T0" y="T1"/>
              </a:cxn>
              <a:cxn ang="T11">
                <a:pos x="T2" y="T3"/>
              </a:cxn>
              <a:cxn ang="T12">
                <a:pos x="T4" y="T5"/>
              </a:cxn>
              <a:cxn ang="T13">
                <a:pos x="T6" y="T7"/>
              </a:cxn>
              <a:cxn ang="T14">
                <a:pos x="T8" y="T9"/>
              </a:cxn>
            </a:cxnLst>
            <a:rect l="T15" t="T16" r="T17" b="T18"/>
            <a:pathLst>
              <a:path w="415" h="1239">
                <a:moveTo>
                  <a:pt x="169" y="1239"/>
                </a:moveTo>
                <a:lnTo>
                  <a:pt x="0" y="245"/>
                </a:lnTo>
                <a:lnTo>
                  <a:pt x="246" y="0"/>
                </a:lnTo>
                <a:lnTo>
                  <a:pt x="415" y="994"/>
                </a:lnTo>
                <a:lnTo>
                  <a:pt x="169" y="1239"/>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1" name="Line 169"/>
          <p:cNvSpPr>
            <a:spLocks noChangeShapeType="1"/>
          </p:cNvSpPr>
          <p:nvPr/>
        </p:nvSpPr>
        <p:spPr bwMode="auto">
          <a:xfrm flipV="1">
            <a:off x="2239963" y="5160963"/>
            <a:ext cx="201612" cy="150812"/>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2" name="Freeform 168"/>
          <p:cNvSpPr>
            <a:spLocks/>
          </p:cNvSpPr>
          <p:nvPr/>
        </p:nvSpPr>
        <p:spPr bwMode="auto">
          <a:xfrm>
            <a:off x="385763" y="4546600"/>
            <a:ext cx="1917700" cy="150813"/>
          </a:xfrm>
          <a:custGeom>
            <a:avLst/>
            <a:gdLst>
              <a:gd name="T0" fmla="*/ 2147483647 w 2350"/>
              <a:gd name="T1" fmla="*/ 2147483647 h 245"/>
              <a:gd name="T2" fmla="*/ 0 w 2350"/>
              <a:gd name="T3" fmla="*/ 2147483647 h 245"/>
              <a:gd name="T4" fmla="*/ 2147483647 w 2350"/>
              <a:gd name="T5" fmla="*/ 0 h 245"/>
              <a:gd name="T6" fmla="*/ 2147483647 w 2350"/>
              <a:gd name="T7" fmla="*/ 0 h 245"/>
              <a:gd name="T8" fmla="*/ 2147483647 w 2350"/>
              <a:gd name="T9" fmla="*/ 2147483647 h 245"/>
              <a:gd name="T10" fmla="*/ 0 60000 65536"/>
              <a:gd name="T11" fmla="*/ 0 60000 65536"/>
              <a:gd name="T12" fmla="*/ 0 60000 65536"/>
              <a:gd name="T13" fmla="*/ 0 60000 65536"/>
              <a:gd name="T14" fmla="*/ 0 60000 65536"/>
              <a:gd name="T15" fmla="*/ 0 w 2350"/>
              <a:gd name="T16" fmla="*/ 0 h 245"/>
              <a:gd name="T17" fmla="*/ 2350 w 2350"/>
              <a:gd name="T18" fmla="*/ 245 h 245"/>
            </a:gdLst>
            <a:ahLst/>
            <a:cxnLst>
              <a:cxn ang="T10">
                <a:pos x="T0" y="T1"/>
              </a:cxn>
              <a:cxn ang="T11">
                <a:pos x="T2" y="T3"/>
              </a:cxn>
              <a:cxn ang="T12">
                <a:pos x="T4" y="T5"/>
              </a:cxn>
              <a:cxn ang="T13">
                <a:pos x="T6" y="T7"/>
              </a:cxn>
              <a:cxn ang="T14">
                <a:pos x="T8" y="T9"/>
              </a:cxn>
            </a:cxnLst>
            <a:rect l="T15" t="T16" r="T17" b="T18"/>
            <a:pathLst>
              <a:path w="2350" h="245">
                <a:moveTo>
                  <a:pt x="2104" y="245"/>
                </a:moveTo>
                <a:lnTo>
                  <a:pt x="0" y="245"/>
                </a:lnTo>
                <a:lnTo>
                  <a:pt x="245" y="0"/>
                </a:lnTo>
                <a:lnTo>
                  <a:pt x="2350" y="0"/>
                </a:lnTo>
                <a:lnTo>
                  <a:pt x="2104"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3" name="Line 167"/>
          <p:cNvSpPr>
            <a:spLocks noChangeShapeType="1"/>
          </p:cNvSpPr>
          <p:nvPr/>
        </p:nvSpPr>
        <p:spPr bwMode="auto">
          <a:xfrm flipV="1">
            <a:off x="2103438" y="4546600"/>
            <a:ext cx="200025" cy="150813"/>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4" name="Line 166"/>
          <p:cNvSpPr>
            <a:spLocks noChangeShapeType="1"/>
          </p:cNvSpPr>
          <p:nvPr/>
        </p:nvSpPr>
        <p:spPr bwMode="auto">
          <a:xfrm flipH="1" flipV="1">
            <a:off x="2103438" y="4697413"/>
            <a:ext cx="136525" cy="614362"/>
          </a:xfrm>
          <a:prstGeom prst="line">
            <a:avLst/>
          </a:prstGeom>
          <a:noFill/>
          <a:ln w="12065">
            <a:solidFill>
              <a:srgbClr val="55ACA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5" name="Line 165"/>
          <p:cNvSpPr>
            <a:spLocks noChangeShapeType="1"/>
          </p:cNvSpPr>
          <p:nvPr/>
        </p:nvSpPr>
        <p:spPr bwMode="auto">
          <a:xfrm flipH="1">
            <a:off x="385763" y="4697413"/>
            <a:ext cx="1717675" cy="1587"/>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6" name="Line 164"/>
          <p:cNvSpPr>
            <a:spLocks noChangeShapeType="1"/>
          </p:cNvSpPr>
          <p:nvPr/>
        </p:nvSpPr>
        <p:spPr bwMode="auto">
          <a:xfrm flipH="1">
            <a:off x="247650" y="4697413"/>
            <a:ext cx="138113" cy="614362"/>
          </a:xfrm>
          <a:prstGeom prst="line">
            <a:avLst/>
          </a:prstGeom>
          <a:noFill/>
          <a:ln w="12065">
            <a:solidFill>
              <a:srgbClr val="4E9D9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7" name="Line 163"/>
          <p:cNvSpPr>
            <a:spLocks noChangeShapeType="1"/>
          </p:cNvSpPr>
          <p:nvPr/>
        </p:nvSpPr>
        <p:spPr bwMode="auto">
          <a:xfrm>
            <a:off x="247650" y="5311775"/>
            <a:ext cx="1992313" cy="158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8" name="Freeform 162"/>
          <p:cNvSpPr>
            <a:spLocks/>
          </p:cNvSpPr>
          <p:nvPr/>
        </p:nvSpPr>
        <p:spPr bwMode="auto">
          <a:xfrm>
            <a:off x="647700" y="5043488"/>
            <a:ext cx="198438" cy="77787"/>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89" name="Freeform 161"/>
          <p:cNvSpPr>
            <a:spLocks/>
          </p:cNvSpPr>
          <p:nvPr/>
        </p:nvSpPr>
        <p:spPr bwMode="auto">
          <a:xfrm>
            <a:off x="647700" y="5043488"/>
            <a:ext cx="198438" cy="77787"/>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90" name="Freeform 160"/>
          <p:cNvSpPr>
            <a:spLocks/>
          </p:cNvSpPr>
          <p:nvPr/>
        </p:nvSpPr>
        <p:spPr bwMode="auto">
          <a:xfrm>
            <a:off x="1046163" y="5043488"/>
            <a:ext cx="198437" cy="77787"/>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91" name="Freeform 159"/>
          <p:cNvSpPr>
            <a:spLocks/>
          </p:cNvSpPr>
          <p:nvPr/>
        </p:nvSpPr>
        <p:spPr bwMode="auto">
          <a:xfrm>
            <a:off x="1046163" y="5043488"/>
            <a:ext cx="198437" cy="77787"/>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92" name="Freeform 158"/>
          <p:cNvSpPr>
            <a:spLocks/>
          </p:cNvSpPr>
          <p:nvPr/>
        </p:nvSpPr>
        <p:spPr bwMode="auto">
          <a:xfrm>
            <a:off x="1344613" y="5043488"/>
            <a:ext cx="198437" cy="77787"/>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93" name="Freeform 157"/>
          <p:cNvSpPr>
            <a:spLocks/>
          </p:cNvSpPr>
          <p:nvPr/>
        </p:nvSpPr>
        <p:spPr bwMode="auto">
          <a:xfrm>
            <a:off x="1344613" y="5043488"/>
            <a:ext cx="198437" cy="77787"/>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94" name="Freeform 156"/>
          <p:cNvSpPr>
            <a:spLocks/>
          </p:cNvSpPr>
          <p:nvPr/>
        </p:nvSpPr>
        <p:spPr bwMode="auto">
          <a:xfrm>
            <a:off x="1743075" y="5043488"/>
            <a:ext cx="200025" cy="77787"/>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95" name="Freeform 155"/>
          <p:cNvSpPr>
            <a:spLocks/>
          </p:cNvSpPr>
          <p:nvPr/>
        </p:nvSpPr>
        <p:spPr bwMode="auto">
          <a:xfrm>
            <a:off x="1743075" y="5043488"/>
            <a:ext cx="200025" cy="77787"/>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196" name="Rectangle 154"/>
          <p:cNvSpPr>
            <a:spLocks noChangeArrowheads="1"/>
          </p:cNvSpPr>
          <p:nvPr/>
        </p:nvSpPr>
        <p:spPr bwMode="auto">
          <a:xfrm>
            <a:off x="2192338" y="4165600"/>
            <a:ext cx="1108075" cy="307975"/>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97" name="Rectangle 153"/>
          <p:cNvSpPr>
            <a:spLocks noChangeArrowheads="1"/>
          </p:cNvSpPr>
          <p:nvPr/>
        </p:nvSpPr>
        <p:spPr bwMode="auto">
          <a:xfrm>
            <a:off x="3300413" y="4227513"/>
            <a:ext cx="149225" cy="190500"/>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98" name="Rectangle 152"/>
          <p:cNvSpPr>
            <a:spLocks noChangeArrowheads="1"/>
          </p:cNvSpPr>
          <p:nvPr/>
        </p:nvSpPr>
        <p:spPr bwMode="auto">
          <a:xfrm>
            <a:off x="1671638" y="4213225"/>
            <a:ext cx="1090612" cy="23177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199" name="Rectangle 150"/>
          <p:cNvSpPr>
            <a:spLocks noChangeArrowheads="1"/>
          </p:cNvSpPr>
          <p:nvPr/>
        </p:nvSpPr>
        <p:spPr bwMode="auto">
          <a:xfrm>
            <a:off x="1671638" y="4213225"/>
            <a:ext cx="1090612" cy="23177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00" name="Rectangle 149"/>
          <p:cNvSpPr>
            <a:spLocks noChangeArrowheads="1"/>
          </p:cNvSpPr>
          <p:nvPr/>
        </p:nvSpPr>
        <p:spPr bwMode="auto">
          <a:xfrm>
            <a:off x="1673225" y="4213225"/>
            <a:ext cx="1090613" cy="231775"/>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01" name="Line 148"/>
          <p:cNvSpPr>
            <a:spLocks noChangeShapeType="1"/>
          </p:cNvSpPr>
          <p:nvPr/>
        </p:nvSpPr>
        <p:spPr bwMode="auto">
          <a:xfrm flipH="1">
            <a:off x="1344613" y="4313238"/>
            <a:ext cx="398462" cy="0"/>
          </a:xfrm>
          <a:prstGeom prst="line">
            <a:avLst/>
          </a:prstGeom>
          <a:noFill/>
          <a:ln w="55880">
            <a:solidFill>
              <a:srgbClr val="00FFF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02" name="Rectangle 147"/>
          <p:cNvSpPr>
            <a:spLocks noChangeArrowheads="1"/>
          </p:cNvSpPr>
          <p:nvPr/>
        </p:nvSpPr>
        <p:spPr bwMode="auto">
          <a:xfrm>
            <a:off x="1195388" y="4159250"/>
            <a:ext cx="98425" cy="346075"/>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03" name="Rectangle 146"/>
          <p:cNvSpPr>
            <a:spLocks noChangeArrowheads="1"/>
          </p:cNvSpPr>
          <p:nvPr/>
        </p:nvSpPr>
        <p:spPr bwMode="auto">
          <a:xfrm>
            <a:off x="1195388" y="4159250"/>
            <a:ext cx="98425" cy="346075"/>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04" name="Rectangle 145"/>
          <p:cNvSpPr>
            <a:spLocks noChangeArrowheads="1"/>
          </p:cNvSpPr>
          <p:nvPr/>
        </p:nvSpPr>
        <p:spPr bwMode="auto">
          <a:xfrm>
            <a:off x="1293813" y="4270375"/>
            <a:ext cx="50800" cy="114300"/>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05" name="Rectangle 144"/>
          <p:cNvSpPr>
            <a:spLocks noChangeArrowheads="1"/>
          </p:cNvSpPr>
          <p:nvPr/>
        </p:nvSpPr>
        <p:spPr bwMode="auto">
          <a:xfrm>
            <a:off x="1293813" y="4270375"/>
            <a:ext cx="50800" cy="114300"/>
          </a:xfrm>
          <a:prstGeom prst="rect">
            <a:avLst/>
          </a:prstGeom>
          <a:noFill/>
          <a:ln w="12065">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06" name="Freeform 143"/>
          <p:cNvSpPr>
            <a:spLocks/>
          </p:cNvSpPr>
          <p:nvPr/>
        </p:nvSpPr>
        <p:spPr bwMode="auto">
          <a:xfrm>
            <a:off x="396875" y="4046538"/>
            <a:ext cx="200025" cy="650875"/>
          </a:xfrm>
          <a:custGeom>
            <a:avLst/>
            <a:gdLst>
              <a:gd name="T0" fmla="*/ 0 w 245"/>
              <a:gd name="T1" fmla="*/ 2147483647 h 1052"/>
              <a:gd name="T2" fmla="*/ 0 w 245"/>
              <a:gd name="T3" fmla="*/ 2147483647 h 1052"/>
              <a:gd name="T4" fmla="*/ 2147483647 w 245"/>
              <a:gd name="T5" fmla="*/ 2147483647 h 1052"/>
              <a:gd name="T6" fmla="*/ 2147483647 w 245"/>
              <a:gd name="T7" fmla="*/ 0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245"/>
                </a:moveTo>
                <a:lnTo>
                  <a:pt x="0" y="1052"/>
                </a:lnTo>
                <a:lnTo>
                  <a:pt x="245" y="807"/>
                </a:lnTo>
                <a:lnTo>
                  <a:pt x="245"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07" name="Line 142"/>
          <p:cNvSpPr>
            <a:spLocks noChangeShapeType="1"/>
          </p:cNvSpPr>
          <p:nvPr/>
        </p:nvSpPr>
        <p:spPr bwMode="auto">
          <a:xfrm flipV="1">
            <a:off x="396875" y="4046538"/>
            <a:ext cx="200025" cy="152400"/>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08" name="Freeform 141"/>
          <p:cNvSpPr>
            <a:spLocks/>
          </p:cNvSpPr>
          <p:nvPr/>
        </p:nvSpPr>
        <p:spPr bwMode="auto">
          <a:xfrm>
            <a:off x="396875" y="4546600"/>
            <a:ext cx="349250" cy="150813"/>
          </a:xfrm>
          <a:custGeom>
            <a:avLst/>
            <a:gdLst>
              <a:gd name="T0" fmla="*/ 0 w 428"/>
              <a:gd name="T1" fmla="*/ 2147483647 h 245"/>
              <a:gd name="T2" fmla="*/ 2147483647 w 428"/>
              <a:gd name="T3" fmla="*/ 2147483647 h 245"/>
              <a:gd name="T4" fmla="*/ 2147483647 w 428"/>
              <a:gd name="T5" fmla="*/ 0 h 245"/>
              <a:gd name="T6" fmla="*/ 2147483647 w 428"/>
              <a:gd name="T7" fmla="*/ 0 h 245"/>
              <a:gd name="T8" fmla="*/ 0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0" y="245"/>
                </a:moveTo>
                <a:lnTo>
                  <a:pt x="183" y="245"/>
                </a:lnTo>
                <a:lnTo>
                  <a:pt x="428" y="0"/>
                </a:lnTo>
                <a:lnTo>
                  <a:pt x="245"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09" name="Line 140"/>
          <p:cNvSpPr>
            <a:spLocks noChangeShapeType="1"/>
          </p:cNvSpPr>
          <p:nvPr/>
        </p:nvSpPr>
        <p:spPr bwMode="auto">
          <a:xfrm flipV="1">
            <a:off x="396875" y="4546600"/>
            <a:ext cx="200025" cy="150813"/>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10" name="Freeform 139"/>
          <p:cNvSpPr>
            <a:spLocks/>
          </p:cNvSpPr>
          <p:nvPr/>
        </p:nvSpPr>
        <p:spPr bwMode="auto">
          <a:xfrm>
            <a:off x="546100" y="4046538"/>
            <a:ext cx="200025" cy="650875"/>
          </a:xfrm>
          <a:custGeom>
            <a:avLst/>
            <a:gdLst>
              <a:gd name="T0" fmla="*/ 0 w 245"/>
              <a:gd name="T1" fmla="*/ 2147483647 h 1052"/>
              <a:gd name="T2" fmla="*/ 0 w 245"/>
              <a:gd name="T3" fmla="*/ 2147483647 h 1052"/>
              <a:gd name="T4" fmla="*/ 2147483647 w 245"/>
              <a:gd name="T5" fmla="*/ 0 h 1052"/>
              <a:gd name="T6" fmla="*/ 2147483647 w 245"/>
              <a:gd name="T7" fmla="*/ 2147483647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1052"/>
                </a:moveTo>
                <a:lnTo>
                  <a:pt x="0" y="245"/>
                </a:lnTo>
                <a:lnTo>
                  <a:pt x="245" y="0"/>
                </a:lnTo>
                <a:lnTo>
                  <a:pt x="245" y="807"/>
                </a:lnTo>
                <a:lnTo>
                  <a:pt x="0" y="1052"/>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11" name="Line 138"/>
          <p:cNvSpPr>
            <a:spLocks noChangeShapeType="1"/>
          </p:cNvSpPr>
          <p:nvPr/>
        </p:nvSpPr>
        <p:spPr bwMode="auto">
          <a:xfrm flipV="1">
            <a:off x="546100" y="4546600"/>
            <a:ext cx="200025" cy="150813"/>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12" name="Freeform 137"/>
          <p:cNvSpPr>
            <a:spLocks/>
          </p:cNvSpPr>
          <p:nvPr/>
        </p:nvSpPr>
        <p:spPr bwMode="auto">
          <a:xfrm>
            <a:off x="396875" y="4046538"/>
            <a:ext cx="349250" cy="152400"/>
          </a:xfrm>
          <a:custGeom>
            <a:avLst/>
            <a:gdLst>
              <a:gd name="T0" fmla="*/ 2147483647 w 428"/>
              <a:gd name="T1" fmla="*/ 2147483647 h 245"/>
              <a:gd name="T2" fmla="*/ 0 w 428"/>
              <a:gd name="T3" fmla="*/ 2147483647 h 245"/>
              <a:gd name="T4" fmla="*/ 2147483647 w 428"/>
              <a:gd name="T5" fmla="*/ 0 h 245"/>
              <a:gd name="T6" fmla="*/ 2147483647 w 428"/>
              <a:gd name="T7" fmla="*/ 0 h 245"/>
              <a:gd name="T8" fmla="*/ 2147483647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183" y="245"/>
                </a:moveTo>
                <a:lnTo>
                  <a:pt x="0" y="245"/>
                </a:lnTo>
                <a:lnTo>
                  <a:pt x="245" y="0"/>
                </a:lnTo>
                <a:lnTo>
                  <a:pt x="428"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13" name="Line 136"/>
          <p:cNvSpPr>
            <a:spLocks noChangeShapeType="1"/>
          </p:cNvSpPr>
          <p:nvPr/>
        </p:nvSpPr>
        <p:spPr bwMode="auto">
          <a:xfrm flipV="1">
            <a:off x="546100" y="4046538"/>
            <a:ext cx="200025" cy="152400"/>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14" name="Line 135"/>
          <p:cNvSpPr>
            <a:spLocks noChangeShapeType="1"/>
          </p:cNvSpPr>
          <p:nvPr/>
        </p:nvSpPr>
        <p:spPr bwMode="auto">
          <a:xfrm>
            <a:off x="396875" y="4198938"/>
            <a:ext cx="1588" cy="498475"/>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15" name="Line 134"/>
          <p:cNvSpPr>
            <a:spLocks noChangeShapeType="1"/>
          </p:cNvSpPr>
          <p:nvPr/>
        </p:nvSpPr>
        <p:spPr bwMode="auto">
          <a:xfrm>
            <a:off x="396875" y="4697413"/>
            <a:ext cx="149225" cy="1587"/>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16" name="Line 133"/>
          <p:cNvSpPr>
            <a:spLocks noChangeShapeType="1"/>
          </p:cNvSpPr>
          <p:nvPr/>
        </p:nvSpPr>
        <p:spPr bwMode="auto">
          <a:xfrm flipV="1">
            <a:off x="546100" y="4198938"/>
            <a:ext cx="1588" cy="498475"/>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17" name="Line 132"/>
          <p:cNvSpPr>
            <a:spLocks noChangeShapeType="1"/>
          </p:cNvSpPr>
          <p:nvPr/>
        </p:nvSpPr>
        <p:spPr bwMode="auto">
          <a:xfrm flipH="1">
            <a:off x="396875" y="4198938"/>
            <a:ext cx="149225" cy="0"/>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18" name="Rectangle 131"/>
          <p:cNvSpPr>
            <a:spLocks noChangeArrowheads="1"/>
          </p:cNvSpPr>
          <p:nvPr/>
        </p:nvSpPr>
        <p:spPr bwMode="auto">
          <a:xfrm>
            <a:off x="625475" y="4254500"/>
            <a:ext cx="549275" cy="115888"/>
          </a:xfrm>
          <a:prstGeom prst="rect">
            <a:avLst/>
          </a:prstGeom>
          <a:blipFill dpi="0" rotWithShape="0">
            <a:blip r:embed="rId3"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19" name="Rectangle 130"/>
          <p:cNvSpPr>
            <a:spLocks noChangeArrowheads="1"/>
          </p:cNvSpPr>
          <p:nvPr/>
        </p:nvSpPr>
        <p:spPr bwMode="auto">
          <a:xfrm>
            <a:off x="625475" y="4254500"/>
            <a:ext cx="549275" cy="11588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20" name="Freeform 129"/>
          <p:cNvSpPr>
            <a:spLocks/>
          </p:cNvSpPr>
          <p:nvPr/>
        </p:nvSpPr>
        <p:spPr bwMode="auto">
          <a:xfrm>
            <a:off x="1543050" y="4392613"/>
            <a:ext cx="200025" cy="266700"/>
          </a:xfrm>
          <a:custGeom>
            <a:avLst/>
            <a:gdLst>
              <a:gd name="T0" fmla="*/ 0 w 246"/>
              <a:gd name="T1" fmla="*/ 2147483647 h 430"/>
              <a:gd name="T2" fmla="*/ 0 w 246"/>
              <a:gd name="T3" fmla="*/ 2147483647 h 430"/>
              <a:gd name="T4" fmla="*/ 2147483647 w 246"/>
              <a:gd name="T5" fmla="*/ 2147483647 h 430"/>
              <a:gd name="T6" fmla="*/ 2147483647 w 246"/>
              <a:gd name="T7" fmla="*/ 0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245"/>
                </a:moveTo>
                <a:lnTo>
                  <a:pt x="0" y="430"/>
                </a:lnTo>
                <a:lnTo>
                  <a:pt x="246" y="185"/>
                </a:lnTo>
                <a:lnTo>
                  <a:pt x="246"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21" name="Line 128"/>
          <p:cNvSpPr>
            <a:spLocks noChangeShapeType="1"/>
          </p:cNvSpPr>
          <p:nvPr/>
        </p:nvSpPr>
        <p:spPr bwMode="auto">
          <a:xfrm flipV="1">
            <a:off x="1543050" y="4392613"/>
            <a:ext cx="200025" cy="150812"/>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22" name="Freeform 127"/>
          <p:cNvSpPr>
            <a:spLocks/>
          </p:cNvSpPr>
          <p:nvPr/>
        </p:nvSpPr>
        <p:spPr bwMode="auto">
          <a:xfrm>
            <a:off x="1543050" y="4506913"/>
            <a:ext cx="349250" cy="152400"/>
          </a:xfrm>
          <a:custGeom>
            <a:avLst/>
            <a:gdLst>
              <a:gd name="T0" fmla="*/ 0 w 429"/>
              <a:gd name="T1" fmla="*/ 2147483647 h 245"/>
              <a:gd name="T2" fmla="*/ 2147483647 w 429"/>
              <a:gd name="T3" fmla="*/ 2147483647 h 245"/>
              <a:gd name="T4" fmla="*/ 2147483647 w 429"/>
              <a:gd name="T5" fmla="*/ 0 h 245"/>
              <a:gd name="T6" fmla="*/ 2147483647 w 429"/>
              <a:gd name="T7" fmla="*/ 0 h 245"/>
              <a:gd name="T8" fmla="*/ 0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0" y="245"/>
                </a:moveTo>
                <a:lnTo>
                  <a:pt x="183" y="245"/>
                </a:lnTo>
                <a:lnTo>
                  <a:pt x="429" y="0"/>
                </a:lnTo>
                <a:lnTo>
                  <a:pt x="246"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23" name="Line 126"/>
          <p:cNvSpPr>
            <a:spLocks noChangeShapeType="1"/>
          </p:cNvSpPr>
          <p:nvPr/>
        </p:nvSpPr>
        <p:spPr bwMode="auto">
          <a:xfrm flipV="1">
            <a:off x="1543050" y="4506913"/>
            <a:ext cx="200025" cy="152400"/>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24" name="Freeform 125"/>
          <p:cNvSpPr>
            <a:spLocks/>
          </p:cNvSpPr>
          <p:nvPr/>
        </p:nvSpPr>
        <p:spPr bwMode="auto">
          <a:xfrm>
            <a:off x="1692275" y="4392613"/>
            <a:ext cx="200025" cy="266700"/>
          </a:xfrm>
          <a:custGeom>
            <a:avLst/>
            <a:gdLst>
              <a:gd name="T0" fmla="*/ 0 w 246"/>
              <a:gd name="T1" fmla="*/ 2147483647 h 430"/>
              <a:gd name="T2" fmla="*/ 0 w 246"/>
              <a:gd name="T3" fmla="*/ 2147483647 h 430"/>
              <a:gd name="T4" fmla="*/ 2147483647 w 246"/>
              <a:gd name="T5" fmla="*/ 0 h 430"/>
              <a:gd name="T6" fmla="*/ 2147483647 w 246"/>
              <a:gd name="T7" fmla="*/ 2147483647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430"/>
                </a:moveTo>
                <a:lnTo>
                  <a:pt x="0" y="245"/>
                </a:lnTo>
                <a:lnTo>
                  <a:pt x="246" y="0"/>
                </a:lnTo>
                <a:lnTo>
                  <a:pt x="246" y="185"/>
                </a:lnTo>
                <a:lnTo>
                  <a:pt x="0" y="430"/>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25" name="Line 124"/>
          <p:cNvSpPr>
            <a:spLocks noChangeShapeType="1"/>
          </p:cNvSpPr>
          <p:nvPr/>
        </p:nvSpPr>
        <p:spPr bwMode="auto">
          <a:xfrm flipV="1">
            <a:off x="1692275" y="4506913"/>
            <a:ext cx="200025" cy="152400"/>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26" name="Freeform 123"/>
          <p:cNvSpPr>
            <a:spLocks/>
          </p:cNvSpPr>
          <p:nvPr/>
        </p:nvSpPr>
        <p:spPr bwMode="auto">
          <a:xfrm>
            <a:off x="1543050" y="4392613"/>
            <a:ext cx="349250" cy="150812"/>
          </a:xfrm>
          <a:custGeom>
            <a:avLst/>
            <a:gdLst>
              <a:gd name="T0" fmla="*/ 2147483647 w 429"/>
              <a:gd name="T1" fmla="*/ 2147483647 h 245"/>
              <a:gd name="T2" fmla="*/ 0 w 429"/>
              <a:gd name="T3" fmla="*/ 2147483647 h 245"/>
              <a:gd name="T4" fmla="*/ 2147483647 w 429"/>
              <a:gd name="T5" fmla="*/ 0 h 245"/>
              <a:gd name="T6" fmla="*/ 2147483647 w 429"/>
              <a:gd name="T7" fmla="*/ 0 h 245"/>
              <a:gd name="T8" fmla="*/ 2147483647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183" y="245"/>
                </a:moveTo>
                <a:lnTo>
                  <a:pt x="0" y="245"/>
                </a:lnTo>
                <a:lnTo>
                  <a:pt x="246" y="0"/>
                </a:lnTo>
                <a:lnTo>
                  <a:pt x="429"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27" name="Line 122"/>
          <p:cNvSpPr>
            <a:spLocks noChangeShapeType="1"/>
          </p:cNvSpPr>
          <p:nvPr/>
        </p:nvSpPr>
        <p:spPr bwMode="auto">
          <a:xfrm flipV="1">
            <a:off x="1692275" y="4392613"/>
            <a:ext cx="200025" cy="150812"/>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28" name="Line 121"/>
          <p:cNvSpPr>
            <a:spLocks noChangeShapeType="1"/>
          </p:cNvSpPr>
          <p:nvPr/>
        </p:nvSpPr>
        <p:spPr bwMode="auto">
          <a:xfrm>
            <a:off x="1543050" y="4543425"/>
            <a:ext cx="0" cy="115888"/>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29" name="Line 120"/>
          <p:cNvSpPr>
            <a:spLocks noChangeShapeType="1"/>
          </p:cNvSpPr>
          <p:nvPr/>
        </p:nvSpPr>
        <p:spPr bwMode="auto">
          <a:xfrm>
            <a:off x="1543050" y="4659313"/>
            <a:ext cx="149225" cy="0"/>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30" name="Line 119"/>
          <p:cNvSpPr>
            <a:spLocks noChangeShapeType="1"/>
          </p:cNvSpPr>
          <p:nvPr/>
        </p:nvSpPr>
        <p:spPr bwMode="auto">
          <a:xfrm flipV="1">
            <a:off x="1692275" y="4543425"/>
            <a:ext cx="0" cy="115888"/>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31" name="Line 118"/>
          <p:cNvSpPr>
            <a:spLocks noChangeShapeType="1"/>
          </p:cNvSpPr>
          <p:nvPr/>
        </p:nvSpPr>
        <p:spPr bwMode="auto">
          <a:xfrm flipH="1">
            <a:off x="1543050" y="4543425"/>
            <a:ext cx="149225" cy="158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32" name="Rectangle 117"/>
          <p:cNvSpPr>
            <a:spLocks noChangeArrowheads="1"/>
          </p:cNvSpPr>
          <p:nvPr/>
        </p:nvSpPr>
        <p:spPr bwMode="auto">
          <a:xfrm>
            <a:off x="1714500" y="4273550"/>
            <a:ext cx="179388" cy="100013"/>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33" name="Rectangle 116"/>
          <p:cNvSpPr>
            <a:spLocks noChangeArrowheads="1"/>
          </p:cNvSpPr>
          <p:nvPr/>
        </p:nvSpPr>
        <p:spPr bwMode="auto">
          <a:xfrm>
            <a:off x="1714500" y="4273550"/>
            <a:ext cx="179388" cy="10001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34" name="Rectangle 115"/>
          <p:cNvSpPr>
            <a:spLocks noChangeArrowheads="1"/>
          </p:cNvSpPr>
          <p:nvPr/>
        </p:nvSpPr>
        <p:spPr bwMode="auto">
          <a:xfrm>
            <a:off x="1693863" y="4146550"/>
            <a:ext cx="100012" cy="34607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35" name="Rectangle 113"/>
          <p:cNvSpPr>
            <a:spLocks noChangeArrowheads="1"/>
          </p:cNvSpPr>
          <p:nvPr/>
        </p:nvSpPr>
        <p:spPr bwMode="auto">
          <a:xfrm>
            <a:off x="1693863" y="4146550"/>
            <a:ext cx="100012" cy="34607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36" name="Rectangle 112"/>
          <p:cNvSpPr>
            <a:spLocks noChangeArrowheads="1"/>
          </p:cNvSpPr>
          <p:nvPr/>
        </p:nvSpPr>
        <p:spPr bwMode="auto">
          <a:xfrm>
            <a:off x="1693863" y="4148138"/>
            <a:ext cx="98425" cy="344487"/>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37" name="Rectangle 111"/>
          <p:cNvSpPr>
            <a:spLocks noChangeArrowheads="1"/>
          </p:cNvSpPr>
          <p:nvPr/>
        </p:nvSpPr>
        <p:spPr bwMode="auto">
          <a:xfrm>
            <a:off x="1543050" y="4429125"/>
            <a:ext cx="200025" cy="114300"/>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38" name="Rectangle 110"/>
          <p:cNvSpPr>
            <a:spLocks noChangeArrowheads="1"/>
          </p:cNvSpPr>
          <p:nvPr/>
        </p:nvSpPr>
        <p:spPr bwMode="auto">
          <a:xfrm>
            <a:off x="1543050" y="4429125"/>
            <a:ext cx="200025" cy="114300"/>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39" name="Line 109"/>
          <p:cNvSpPr>
            <a:spLocks noChangeShapeType="1"/>
          </p:cNvSpPr>
          <p:nvPr/>
        </p:nvSpPr>
        <p:spPr bwMode="auto">
          <a:xfrm>
            <a:off x="2997200" y="4159250"/>
            <a:ext cx="0" cy="309563"/>
          </a:xfrm>
          <a:prstGeom prst="line">
            <a:avLst/>
          </a:pr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40" name="Rectangle 108"/>
          <p:cNvSpPr>
            <a:spLocks noChangeArrowheads="1"/>
          </p:cNvSpPr>
          <p:nvPr/>
        </p:nvSpPr>
        <p:spPr bwMode="auto">
          <a:xfrm>
            <a:off x="622300" y="4754563"/>
            <a:ext cx="1249363" cy="212725"/>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41" name="Rectangle 107"/>
          <p:cNvSpPr>
            <a:spLocks noChangeArrowheads="1"/>
          </p:cNvSpPr>
          <p:nvPr/>
        </p:nvSpPr>
        <p:spPr bwMode="auto">
          <a:xfrm>
            <a:off x="811213" y="4786313"/>
            <a:ext cx="946150" cy="184150"/>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Syringe pump</a:t>
            </a:r>
          </a:p>
        </p:txBody>
      </p:sp>
      <p:sp>
        <p:nvSpPr>
          <p:cNvPr id="45242" name="Rectangle 106"/>
          <p:cNvSpPr>
            <a:spLocks noChangeArrowheads="1"/>
          </p:cNvSpPr>
          <p:nvPr/>
        </p:nvSpPr>
        <p:spPr bwMode="auto">
          <a:xfrm>
            <a:off x="2617788" y="3968750"/>
            <a:ext cx="989012" cy="184150"/>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Plastic syringe</a:t>
            </a:r>
          </a:p>
        </p:txBody>
      </p:sp>
      <p:sp>
        <p:nvSpPr>
          <p:cNvPr id="45243" name="Line 105"/>
          <p:cNvSpPr>
            <a:spLocks noChangeShapeType="1"/>
          </p:cNvSpPr>
          <p:nvPr/>
        </p:nvSpPr>
        <p:spPr bwMode="auto">
          <a:xfrm>
            <a:off x="3462338" y="4319588"/>
            <a:ext cx="446087" cy="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44" name="Line 104"/>
          <p:cNvSpPr>
            <a:spLocks noChangeShapeType="1"/>
          </p:cNvSpPr>
          <p:nvPr/>
        </p:nvSpPr>
        <p:spPr bwMode="auto">
          <a:xfrm flipV="1">
            <a:off x="3927475" y="3941763"/>
            <a:ext cx="0" cy="377825"/>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45" name="Freeform 103"/>
          <p:cNvSpPr>
            <a:spLocks/>
          </p:cNvSpPr>
          <p:nvPr/>
        </p:nvSpPr>
        <p:spPr bwMode="auto">
          <a:xfrm>
            <a:off x="3641725" y="4254500"/>
            <a:ext cx="177800" cy="133350"/>
          </a:xfrm>
          <a:custGeom>
            <a:avLst/>
            <a:gdLst>
              <a:gd name="T0" fmla="*/ 2147483647 w 217"/>
              <a:gd name="T1" fmla="*/ 0 h 217"/>
              <a:gd name="T2" fmla="*/ 2147483647 w 217"/>
              <a:gd name="T3" fmla="*/ 2147483647 h 217"/>
              <a:gd name="T4" fmla="*/ 2147483647 w 217"/>
              <a:gd name="T5" fmla="*/ 2147483647 h 217"/>
              <a:gd name="T6" fmla="*/ 2147483647 w 217"/>
              <a:gd name="T7" fmla="*/ 2147483647 h 217"/>
              <a:gd name="T8" fmla="*/ 2147483647 w 217"/>
              <a:gd name="T9" fmla="*/ 2147483647 h 217"/>
              <a:gd name="T10" fmla="*/ 2147483647 w 217"/>
              <a:gd name="T11" fmla="*/ 2147483647 h 217"/>
              <a:gd name="T12" fmla="*/ 2147483647 w 217"/>
              <a:gd name="T13" fmla="*/ 2147483647 h 217"/>
              <a:gd name="T14" fmla="*/ 0 w 217"/>
              <a:gd name="T15" fmla="*/ 2147483647 h 217"/>
              <a:gd name="T16" fmla="*/ 0 w 217"/>
              <a:gd name="T17" fmla="*/ 2147483647 h 217"/>
              <a:gd name="T18" fmla="*/ 2147483647 w 217"/>
              <a:gd name="T19" fmla="*/ 2147483647 h 217"/>
              <a:gd name="T20" fmla="*/ 2147483647 w 217"/>
              <a:gd name="T21" fmla="*/ 2147483647 h 217"/>
              <a:gd name="T22" fmla="*/ 2147483647 w 217"/>
              <a:gd name="T23" fmla="*/ 2147483647 h 217"/>
              <a:gd name="T24" fmla="*/ 2147483647 w 217"/>
              <a:gd name="T25" fmla="*/ 2147483647 h 217"/>
              <a:gd name="T26" fmla="*/ 2147483647 w 217"/>
              <a:gd name="T27" fmla="*/ 2147483647 h 217"/>
              <a:gd name="T28" fmla="*/ 2147483647 w 217"/>
              <a:gd name="T29" fmla="*/ 2147483647 h 217"/>
              <a:gd name="T30" fmla="*/ 2147483647 w 217"/>
              <a:gd name="T31" fmla="*/ 2147483647 h 217"/>
              <a:gd name="T32" fmla="*/ 2147483647 w 217"/>
              <a:gd name="T33" fmla="*/ 2147483647 h 217"/>
              <a:gd name="T34" fmla="*/ 2147483647 w 217"/>
              <a:gd name="T35" fmla="*/ 2147483647 h 217"/>
              <a:gd name="T36" fmla="*/ 2147483647 w 217"/>
              <a:gd name="T37" fmla="*/ 2147483647 h 217"/>
              <a:gd name="T38" fmla="*/ 2147483647 w 217"/>
              <a:gd name="T39" fmla="*/ 2147483647 h 217"/>
              <a:gd name="T40" fmla="*/ 2147483647 w 217"/>
              <a:gd name="T41" fmla="*/ 2147483647 h 217"/>
              <a:gd name="T42" fmla="*/ 2147483647 w 217"/>
              <a:gd name="T43" fmla="*/ 2147483647 h 217"/>
              <a:gd name="T44" fmla="*/ 2147483647 w 217"/>
              <a:gd name="T45" fmla="*/ 2147483647 h 217"/>
              <a:gd name="T46" fmla="*/ 2147483647 w 217"/>
              <a:gd name="T47" fmla="*/ 2147483647 h 217"/>
              <a:gd name="T48" fmla="*/ 2147483647 w 217"/>
              <a:gd name="T49" fmla="*/ 2147483647 h 217"/>
              <a:gd name="T50" fmla="*/ 2147483647 w 217"/>
              <a:gd name="T51" fmla="*/ 2147483647 h 217"/>
              <a:gd name="T52" fmla="*/ 2147483647 w 217"/>
              <a:gd name="T53" fmla="*/ 2147483647 h 217"/>
              <a:gd name="T54" fmla="*/ 2147483647 w 217"/>
              <a:gd name="T55" fmla="*/ 2147483647 h 217"/>
              <a:gd name="T56" fmla="*/ 2147483647 w 217"/>
              <a:gd name="T57" fmla="*/ 2147483647 h 217"/>
              <a:gd name="T58" fmla="*/ 2147483647 w 217"/>
              <a:gd name="T59" fmla="*/ 2147483647 h 217"/>
              <a:gd name="T60" fmla="*/ 2147483647 w 217"/>
              <a:gd name="T61" fmla="*/ 2147483647 h 217"/>
              <a:gd name="T62" fmla="*/ 2147483647 w 217"/>
              <a:gd name="T63" fmla="*/ 0 h 2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7"/>
              <a:gd name="T97" fmla="*/ 0 h 217"/>
              <a:gd name="T98" fmla="*/ 217 w 217"/>
              <a:gd name="T99" fmla="*/ 217 h 2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7" h="217">
                <a:moveTo>
                  <a:pt x="108" y="0"/>
                </a:moveTo>
                <a:lnTo>
                  <a:pt x="97" y="0"/>
                </a:lnTo>
                <a:lnTo>
                  <a:pt x="85" y="0"/>
                </a:lnTo>
                <a:lnTo>
                  <a:pt x="76" y="5"/>
                </a:lnTo>
                <a:lnTo>
                  <a:pt x="64" y="7"/>
                </a:lnTo>
                <a:lnTo>
                  <a:pt x="55" y="12"/>
                </a:lnTo>
                <a:lnTo>
                  <a:pt x="46" y="18"/>
                </a:lnTo>
                <a:lnTo>
                  <a:pt x="39" y="23"/>
                </a:lnTo>
                <a:lnTo>
                  <a:pt x="30" y="30"/>
                </a:lnTo>
                <a:lnTo>
                  <a:pt x="23" y="39"/>
                </a:lnTo>
                <a:lnTo>
                  <a:pt x="18" y="46"/>
                </a:lnTo>
                <a:lnTo>
                  <a:pt x="11" y="55"/>
                </a:lnTo>
                <a:lnTo>
                  <a:pt x="6" y="65"/>
                </a:lnTo>
                <a:lnTo>
                  <a:pt x="4" y="76"/>
                </a:lnTo>
                <a:lnTo>
                  <a:pt x="0" y="86"/>
                </a:lnTo>
                <a:lnTo>
                  <a:pt x="0" y="97"/>
                </a:lnTo>
                <a:lnTo>
                  <a:pt x="0" y="109"/>
                </a:lnTo>
                <a:lnTo>
                  <a:pt x="0" y="120"/>
                </a:lnTo>
                <a:lnTo>
                  <a:pt x="0" y="129"/>
                </a:lnTo>
                <a:lnTo>
                  <a:pt x="4" y="141"/>
                </a:lnTo>
                <a:lnTo>
                  <a:pt x="6" y="150"/>
                </a:lnTo>
                <a:lnTo>
                  <a:pt x="11" y="162"/>
                </a:lnTo>
                <a:lnTo>
                  <a:pt x="18" y="169"/>
                </a:lnTo>
                <a:lnTo>
                  <a:pt x="23" y="178"/>
                </a:lnTo>
                <a:lnTo>
                  <a:pt x="30" y="185"/>
                </a:lnTo>
                <a:lnTo>
                  <a:pt x="39" y="192"/>
                </a:lnTo>
                <a:lnTo>
                  <a:pt x="46" y="199"/>
                </a:lnTo>
                <a:lnTo>
                  <a:pt x="55" y="206"/>
                </a:lnTo>
                <a:lnTo>
                  <a:pt x="64" y="210"/>
                </a:lnTo>
                <a:lnTo>
                  <a:pt x="76" y="213"/>
                </a:lnTo>
                <a:lnTo>
                  <a:pt x="85" y="215"/>
                </a:lnTo>
                <a:lnTo>
                  <a:pt x="97" y="217"/>
                </a:lnTo>
                <a:lnTo>
                  <a:pt x="108" y="217"/>
                </a:lnTo>
                <a:lnTo>
                  <a:pt x="120" y="217"/>
                </a:lnTo>
                <a:lnTo>
                  <a:pt x="129" y="215"/>
                </a:lnTo>
                <a:lnTo>
                  <a:pt x="141" y="213"/>
                </a:lnTo>
                <a:lnTo>
                  <a:pt x="150" y="210"/>
                </a:lnTo>
                <a:lnTo>
                  <a:pt x="159" y="206"/>
                </a:lnTo>
                <a:lnTo>
                  <a:pt x="169" y="199"/>
                </a:lnTo>
                <a:lnTo>
                  <a:pt x="178" y="192"/>
                </a:lnTo>
                <a:lnTo>
                  <a:pt x="185" y="185"/>
                </a:lnTo>
                <a:lnTo>
                  <a:pt x="192" y="178"/>
                </a:lnTo>
                <a:lnTo>
                  <a:pt x="199" y="169"/>
                </a:lnTo>
                <a:lnTo>
                  <a:pt x="206" y="162"/>
                </a:lnTo>
                <a:lnTo>
                  <a:pt x="210" y="150"/>
                </a:lnTo>
                <a:lnTo>
                  <a:pt x="213" y="141"/>
                </a:lnTo>
                <a:lnTo>
                  <a:pt x="215" y="129"/>
                </a:lnTo>
                <a:lnTo>
                  <a:pt x="217" y="120"/>
                </a:lnTo>
                <a:lnTo>
                  <a:pt x="217" y="109"/>
                </a:lnTo>
                <a:lnTo>
                  <a:pt x="217" y="97"/>
                </a:lnTo>
                <a:lnTo>
                  <a:pt x="215" y="86"/>
                </a:lnTo>
                <a:lnTo>
                  <a:pt x="213" y="76"/>
                </a:lnTo>
                <a:lnTo>
                  <a:pt x="210" y="65"/>
                </a:lnTo>
                <a:lnTo>
                  <a:pt x="206" y="55"/>
                </a:lnTo>
                <a:lnTo>
                  <a:pt x="199" y="46"/>
                </a:lnTo>
                <a:lnTo>
                  <a:pt x="192" y="39"/>
                </a:lnTo>
                <a:lnTo>
                  <a:pt x="185" y="30"/>
                </a:lnTo>
                <a:lnTo>
                  <a:pt x="178" y="23"/>
                </a:lnTo>
                <a:lnTo>
                  <a:pt x="169" y="18"/>
                </a:lnTo>
                <a:lnTo>
                  <a:pt x="159" y="12"/>
                </a:lnTo>
                <a:lnTo>
                  <a:pt x="150" y="7"/>
                </a:lnTo>
                <a:lnTo>
                  <a:pt x="141" y="5"/>
                </a:lnTo>
                <a:lnTo>
                  <a:pt x="129" y="0"/>
                </a:lnTo>
                <a:lnTo>
                  <a:pt x="120" y="0"/>
                </a:lnTo>
                <a:lnTo>
                  <a:pt x="108"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46" name="Rectangle 102"/>
          <p:cNvSpPr>
            <a:spLocks noChangeArrowheads="1"/>
          </p:cNvSpPr>
          <p:nvPr/>
        </p:nvSpPr>
        <p:spPr bwMode="auto">
          <a:xfrm>
            <a:off x="3678238" y="4208463"/>
            <a:ext cx="131762" cy="261937"/>
          </a:xfrm>
          <a:prstGeom prst="rect">
            <a:avLst/>
          </a:prstGeom>
          <a:noFill/>
          <a:ln w="9525">
            <a:noFill/>
            <a:miter lim="800000"/>
            <a:headEnd/>
            <a:tailEnd/>
          </a:ln>
        </p:spPr>
        <p:txBody>
          <a:bodyPr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700">
                <a:solidFill>
                  <a:srgbClr val="000000"/>
                </a:solidFill>
                <a:ea typeface="Batang" pitchFamily="18" charset="-127"/>
              </a:rPr>
              <a:t>x</a:t>
            </a:r>
            <a:endParaRPr lang="en-US" altLang="zh-CN" sz="1200">
              <a:solidFill>
                <a:srgbClr val="000000"/>
              </a:solidFill>
              <a:ea typeface="Batang" pitchFamily="18" charset="-127"/>
            </a:endParaRPr>
          </a:p>
        </p:txBody>
      </p:sp>
      <p:sp>
        <p:nvSpPr>
          <p:cNvPr id="45247" name="Rectangle 101"/>
          <p:cNvSpPr>
            <a:spLocks noChangeArrowheads="1"/>
          </p:cNvSpPr>
          <p:nvPr/>
        </p:nvSpPr>
        <p:spPr bwMode="auto">
          <a:xfrm>
            <a:off x="3836988" y="3146425"/>
            <a:ext cx="177800" cy="674688"/>
          </a:xfrm>
          <a:prstGeom prst="rect">
            <a:avLst/>
          </a:prstGeom>
          <a:solidFill>
            <a:srgbClr val="C0C0C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48" name="Rectangle 100"/>
          <p:cNvSpPr>
            <a:spLocks noChangeArrowheads="1"/>
          </p:cNvSpPr>
          <p:nvPr/>
        </p:nvSpPr>
        <p:spPr bwMode="auto">
          <a:xfrm>
            <a:off x="3836988" y="3146425"/>
            <a:ext cx="177800" cy="6746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49" name="Rectangle 99"/>
          <p:cNvSpPr>
            <a:spLocks noChangeArrowheads="1"/>
          </p:cNvSpPr>
          <p:nvPr/>
        </p:nvSpPr>
        <p:spPr bwMode="auto">
          <a:xfrm>
            <a:off x="3838575" y="3819525"/>
            <a:ext cx="176213" cy="68263"/>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50" name="Rectangle 98"/>
          <p:cNvSpPr>
            <a:spLocks noChangeArrowheads="1"/>
          </p:cNvSpPr>
          <p:nvPr/>
        </p:nvSpPr>
        <p:spPr bwMode="auto">
          <a:xfrm>
            <a:off x="3838575" y="3819525"/>
            <a:ext cx="176213" cy="68263"/>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51" name="Rectangle 97"/>
          <p:cNvSpPr>
            <a:spLocks noChangeArrowheads="1"/>
          </p:cNvSpPr>
          <p:nvPr/>
        </p:nvSpPr>
        <p:spPr bwMode="auto">
          <a:xfrm>
            <a:off x="3838575" y="3078163"/>
            <a:ext cx="176213" cy="68262"/>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52" name="Rectangle 96"/>
          <p:cNvSpPr>
            <a:spLocks noChangeArrowheads="1"/>
          </p:cNvSpPr>
          <p:nvPr/>
        </p:nvSpPr>
        <p:spPr bwMode="auto">
          <a:xfrm>
            <a:off x="3838575" y="3078163"/>
            <a:ext cx="176213" cy="68262"/>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53" name="Freeform 95"/>
          <p:cNvSpPr>
            <a:spLocks/>
          </p:cNvSpPr>
          <p:nvPr/>
        </p:nvSpPr>
        <p:spPr bwMode="auto">
          <a:xfrm>
            <a:off x="3767138" y="2928938"/>
            <a:ext cx="320675" cy="134937"/>
          </a:xfrm>
          <a:custGeom>
            <a:avLst/>
            <a:gdLst>
              <a:gd name="T0" fmla="*/ 0 w 394"/>
              <a:gd name="T1" fmla="*/ 0 h 218"/>
              <a:gd name="T2" fmla="*/ 2147483647 w 394"/>
              <a:gd name="T3" fmla="*/ 2147483647 h 218"/>
              <a:gd name="T4" fmla="*/ 2147483647 w 394"/>
              <a:gd name="T5" fmla="*/ 2147483647 h 218"/>
              <a:gd name="T6" fmla="*/ 2147483647 w 394"/>
              <a:gd name="T7" fmla="*/ 0 h 218"/>
              <a:gd name="T8" fmla="*/ 0 w 394"/>
              <a:gd name="T9" fmla="*/ 0 h 218"/>
              <a:gd name="T10" fmla="*/ 0 60000 65536"/>
              <a:gd name="T11" fmla="*/ 0 60000 65536"/>
              <a:gd name="T12" fmla="*/ 0 60000 65536"/>
              <a:gd name="T13" fmla="*/ 0 60000 65536"/>
              <a:gd name="T14" fmla="*/ 0 60000 65536"/>
              <a:gd name="T15" fmla="*/ 0 w 394"/>
              <a:gd name="T16" fmla="*/ 0 h 218"/>
              <a:gd name="T17" fmla="*/ 394 w 394"/>
              <a:gd name="T18" fmla="*/ 218 h 218"/>
            </a:gdLst>
            <a:ahLst/>
            <a:cxnLst>
              <a:cxn ang="T10">
                <a:pos x="T0" y="T1"/>
              </a:cxn>
              <a:cxn ang="T11">
                <a:pos x="T2" y="T3"/>
              </a:cxn>
              <a:cxn ang="T12">
                <a:pos x="T4" y="T5"/>
              </a:cxn>
              <a:cxn ang="T13">
                <a:pos x="T6" y="T7"/>
              </a:cxn>
              <a:cxn ang="T14">
                <a:pos x="T8" y="T9"/>
              </a:cxn>
            </a:cxnLst>
            <a:rect l="T15" t="T16" r="T17" b="T18"/>
            <a:pathLst>
              <a:path w="394" h="218">
                <a:moveTo>
                  <a:pt x="0" y="0"/>
                </a:moveTo>
                <a:lnTo>
                  <a:pt x="100" y="218"/>
                </a:lnTo>
                <a:lnTo>
                  <a:pt x="297" y="218"/>
                </a:lnTo>
                <a:lnTo>
                  <a:pt x="394" y="0"/>
                </a:lnTo>
                <a:lnTo>
                  <a:pt x="0" y="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54" name="Freeform 94"/>
          <p:cNvSpPr>
            <a:spLocks/>
          </p:cNvSpPr>
          <p:nvPr/>
        </p:nvSpPr>
        <p:spPr bwMode="auto">
          <a:xfrm>
            <a:off x="3767138" y="2928938"/>
            <a:ext cx="320675" cy="134937"/>
          </a:xfrm>
          <a:custGeom>
            <a:avLst/>
            <a:gdLst>
              <a:gd name="T0" fmla="*/ 0 w 394"/>
              <a:gd name="T1" fmla="*/ 0 h 218"/>
              <a:gd name="T2" fmla="*/ 2147483647 w 394"/>
              <a:gd name="T3" fmla="*/ 2147483647 h 218"/>
              <a:gd name="T4" fmla="*/ 2147483647 w 394"/>
              <a:gd name="T5" fmla="*/ 2147483647 h 218"/>
              <a:gd name="T6" fmla="*/ 2147483647 w 394"/>
              <a:gd name="T7" fmla="*/ 0 h 218"/>
              <a:gd name="T8" fmla="*/ 0 w 394"/>
              <a:gd name="T9" fmla="*/ 0 h 218"/>
              <a:gd name="T10" fmla="*/ 0 60000 65536"/>
              <a:gd name="T11" fmla="*/ 0 60000 65536"/>
              <a:gd name="T12" fmla="*/ 0 60000 65536"/>
              <a:gd name="T13" fmla="*/ 0 60000 65536"/>
              <a:gd name="T14" fmla="*/ 0 60000 65536"/>
              <a:gd name="T15" fmla="*/ 0 w 394"/>
              <a:gd name="T16" fmla="*/ 0 h 218"/>
              <a:gd name="T17" fmla="*/ 394 w 394"/>
              <a:gd name="T18" fmla="*/ 218 h 218"/>
            </a:gdLst>
            <a:ahLst/>
            <a:cxnLst>
              <a:cxn ang="T10">
                <a:pos x="T0" y="T1"/>
              </a:cxn>
              <a:cxn ang="T11">
                <a:pos x="T2" y="T3"/>
              </a:cxn>
              <a:cxn ang="T12">
                <a:pos x="T4" y="T5"/>
              </a:cxn>
              <a:cxn ang="T13">
                <a:pos x="T6" y="T7"/>
              </a:cxn>
              <a:cxn ang="T14">
                <a:pos x="T8" y="T9"/>
              </a:cxn>
            </a:cxnLst>
            <a:rect l="T15" t="T16" r="T17" b="T18"/>
            <a:pathLst>
              <a:path w="394" h="218">
                <a:moveTo>
                  <a:pt x="0" y="0"/>
                </a:moveTo>
                <a:lnTo>
                  <a:pt x="100" y="218"/>
                </a:lnTo>
                <a:lnTo>
                  <a:pt x="297" y="218"/>
                </a:lnTo>
                <a:lnTo>
                  <a:pt x="394" y="0"/>
                </a:lnTo>
                <a:lnTo>
                  <a:pt x="0" y="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55" name="Freeform 93"/>
          <p:cNvSpPr>
            <a:spLocks/>
          </p:cNvSpPr>
          <p:nvPr/>
        </p:nvSpPr>
        <p:spPr bwMode="auto">
          <a:xfrm>
            <a:off x="3765550" y="3902075"/>
            <a:ext cx="320675" cy="136525"/>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7" y="0"/>
                </a:lnTo>
                <a:lnTo>
                  <a:pt x="100" y="0"/>
                </a:lnTo>
                <a:lnTo>
                  <a:pt x="0" y="220"/>
                </a:lnTo>
                <a:lnTo>
                  <a:pt x="394" y="22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56" name="Line 91"/>
          <p:cNvSpPr>
            <a:spLocks noChangeShapeType="1"/>
          </p:cNvSpPr>
          <p:nvPr/>
        </p:nvSpPr>
        <p:spPr bwMode="auto">
          <a:xfrm flipV="1">
            <a:off x="3927475" y="2454275"/>
            <a:ext cx="0" cy="271463"/>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57" name="Line 90"/>
          <p:cNvSpPr>
            <a:spLocks noChangeShapeType="1"/>
          </p:cNvSpPr>
          <p:nvPr/>
        </p:nvSpPr>
        <p:spPr bwMode="auto">
          <a:xfrm>
            <a:off x="3927475" y="2454275"/>
            <a:ext cx="534988" cy="15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58" name="Rectangle 84"/>
          <p:cNvSpPr>
            <a:spLocks noChangeArrowheads="1"/>
          </p:cNvSpPr>
          <p:nvPr/>
        </p:nvSpPr>
        <p:spPr bwMode="auto">
          <a:xfrm>
            <a:off x="3881438" y="2659063"/>
            <a:ext cx="85725" cy="269875"/>
          </a:xfrm>
          <a:prstGeom prst="rect">
            <a:avLst/>
          </a:prstGeom>
          <a:blipFill dpi="0" rotWithShape="0">
            <a:blip r:embed="rId4"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59" name="Rectangle 83"/>
          <p:cNvSpPr>
            <a:spLocks noChangeArrowheads="1"/>
          </p:cNvSpPr>
          <p:nvPr/>
        </p:nvSpPr>
        <p:spPr bwMode="auto">
          <a:xfrm>
            <a:off x="3881438" y="2659063"/>
            <a:ext cx="85725" cy="269875"/>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60" name="Freeform 82"/>
          <p:cNvSpPr>
            <a:spLocks/>
          </p:cNvSpPr>
          <p:nvPr/>
        </p:nvSpPr>
        <p:spPr bwMode="auto">
          <a:xfrm>
            <a:off x="3775075" y="2590800"/>
            <a:ext cx="320675" cy="136525"/>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6" y="0"/>
                </a:lnTo>
                <a:lnTo>
                  <a:pt x="99" y="0"/>
                </a:lnTo>
                <a:lnTo>
                  <a:pt x="0" y="220"/>
                </a:lnTo>
                <a:lnTo>
                  <a:pt x="394" y="22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61" name="Freeform 81"/>
          <p:cNvSpPr>
            <a:spLocks/>
          </p:cNvSpPr>
          <p:nvPr/>
        </p:nvSpPr>
        <p:spPr bwMode="auto">
          <a:xfrm>
            <a:off x="3775075" y="2590800"/>
            <a:ext cx="320675" cy="136525"/>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6" y="0"/>
                </a:lnTo>
                <a:lnTo>
                  <a:pt x="99" y="0"/>
                </a:lnTo>
                <a:lnTo>
                  <a:pt x="0" y="220"/>
                </a:lnTo>
                <a:lnTo>
                  <a:pt x="394" y="22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62" name="Freeform 80"/>
          <p:cNvSpPr>
            <a:spLocks/>
          </p:cNvSpPr>
          <p:nvPr/>
        </p:nvSpPr>
        <p:spPr bwMode="auto">
          <a:xfrm>
            <a:off x="3765550" y="3902075"/>
            <a:ext cx="320675" cy="136525"/>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7" y="0"/>
                </a:lnTo>
                <a:lnTo>
                  <a:pt x="100" y="0"/>
                </a:lnTo>
                <a:lnTo>
                  <a:pt x="0" y="220"/>
                </a:lnTo>
                <a:lnTo>
                  <a:pt x="394" y="22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63" name="Freeform 79"/>
          <p:cNvSpPr>
            <a:spLocks/>
          </p:cNvSpPr>
          <p:nvPr/>
        </p:nvSpPr>
        <p:spPr bwMode="auto">
          <a:xfrm>
            <a:off x="4364038" y="3375025"/>
            <a:ext cx="187325" cy="228600"/>
          </a:xfrm>
          <a:custGeom>
            <a:avLst/>
            <a:gdLst>
              <a:gd name="T0" fmla="*/ 2147483647 w 229"/>
              <a:gd name="T1" fmla="*/ 0 h 370"/>
              <a:gd name="T2" fmla="*/ 2147483647 w 229"/>
              <a:gd name="T3" fmla="*/ 0 h 370"/>
              <a:gd name="T4" fmla="*/ 2147483647 w 229"/>
              <a:gd name="T5" fmla="*/ 2147483647 h 370"/>
              <a:gd name="T6" fmla="*/ 2147483647 w 229"/>
              <a:gd name="T7" fmla="*/ 2147483647 h 370"/>
              <a:gd name="T8" fmla="*/ 2147483647 w 229"/>
              <a:gd name="T9" fmla="*/ 2147483647 h 370"/>
              <a:gd name="T10" fmla="*/ 2147483647 w 229"/>
              <a:gd name="T11" fmla="*/ 2147483647 h 370"/>
              <a:gd name="T12" fmla="*/ 2147483647 w 229"/>
              <a:gd name="T13" fmla="*/ 2147483647 h 370"/>
              <a:gd name="T14" fmla="*/ 0 w 229"/>
              <a:gd name="T15" fmla="*/ 2147483647 h 370"/>
              <a:gd name="T16" fmla="*/ 0 w 229"/>
              <a:gd name="T17" fmla="*/ 2147483647 h 370"/>
              <a:gd name="T18" fmla="*/ 0 w 229"/>
              <a:gd name="T19" fmla="*/ 2147483647 h 370"/>
              <a:gd name="T20" fmla="*/ 0 w 229"/>
              <a:gd name="T21" fmla="*/ 2147483647 h 370"/>
              <a:gd name="T22" fmla="*/ 2147483647 w 229"/>
              <a:gd name="T23" fmla="*/ 2147483647 h 370"/>
              <a:gd name="T24" fmla="*/ 2147483647 w 229"/>
              <a:gd name="T25" fmla="*/ 2147483647 h 370"/>
              <a:gd name="T26" fmla="*/ 2147483647 w 229"/>
              <a:gd name="T27" fmla="*/ 2147483647 h 370"/>
              <a:gd name="T28" fmla="*/ 2147483647 w 229"/>
              <a:gd name="T29" fmla="*/ 2147483647 h 370"/>
              <a:gd name="T30" fmla="*/ 2147483647 w 229"/>
              <a:gd name="T31" fmla="*/ 2147483647 h 370"/>
              <a:gd name="T32" fmla="*/ 2147483647 w 229"/>
              <a:gd name="T33" fmla="*/ 2147483647 h 370"/>
              <a:gd name="T34" fmla="*/ 2147483647 w 229"/>
              <a:gd name="T35" fmla="*/ 2147483647 h 370"/>
              <a:gd name="T36" fmla="*/ 2147483647 w 229"/>
              <a:gd name="T37" fmla="*/ 2147483647 h 370"/>
              <a:gd name="T38" fmla="*/ 2147483647 w 229"/>
              <a:gd name="T39" fmla="*/ 2147483647 h 370"/>
              <a:gd name="T40" fmla="*/ 2147483647 w 229"/>
              <a:gd name="T41" fmla="*/ 2147483647 h 370"/>
              <a:gd name="T42" fmla="*/ 2147483647 w 229"/>
              <a:gd name="T43" fmla="*/ 2147483647 h 370"/>
              <a:gd name="T44" fmla="*/ 2147483647 w 229"/>
              <a:gd name="T45" fmla="*/ 2147483647 h 370"/>
              <a:gd name="T46" fmla="*/ 2147483647 w 229"/>
              <a:gd name="T47" fmla="*/ 2147483647 h 370"/>
              <a:gd name="T48" fmla="*/ 2147483647 w 229"/>
              <a:gd name="T49" fmla="*/ 2147483647 h 370"/>
              <a:gd name="T50" fmla="*/ 2147483647 w 229"/>
              <a:gd name="T51" fmla="*/ 2147483647 h 370"/>
              <a:gd name="T52" fmla="*/ 2147483647 w 229"/>
              <a:gd name="T53" fmla="*/ 2147483647 h 370"/>
              <a:gd name="T54" fmla="*/ 2147483647 w 229"/>
              <a:gd name="T55" fmla="*/ 2147483647 h 370"/>
              <a:gd name="T56" fmla="*/ 2147483647 w 229"/>
              <a:gd name="T57" fmla="*/ 2147483647 h 370"/>
              <a:gd name="T58" fmla="*/ 2147483647 w 229"/>
              <a:gd name="T59" fmla="*/ 2147483647 h 370"/>
              <a:gd name="T60" fmla="*/ 2147483647 w 229"/>
              <a:gd name="T61" fmla="*/ 2147483647 h 370"/>
              <a:gd name="T62" fmla="*/ 2147483647 w 229"/>
              <a:gd name="T63" fmla="*/ 2147483647 h 370"/>
              <a:gd name="T64" fmla="*/ 2147483647 w 229"/>
              <a:gd name="T65" fmla="*/ 2147483647 h 370"/>
              <a:gd name="T66" fmla="*/ 2147483647 w 229"/>
              <a:gd name="T67" fmla="*/ 2147483647 h 370"/>
              <a:gd name="T68" fmla="*/ 2147483647 w 229"/>
              <a:gd name="T69" fmla="*/ 0 h 370"/>
              <a:gd name="T70" fmla="*/ 2147483647 w 229"/>
              <a:gd name="T71" fmla="*/ 0 h 370"/>
              <a:gd name="T72" fmla="*/ 2147483647 w 229"/>
              <a:gd name="T73" fmla="*/ 0 h 3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370"/>
              <a:gd name="T113" fmla="*/ 229 w 229"/>
              <a:gd name="T114" fmla="*/ 370 h 3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370">
                <a:moveTo>
                  <a:pt x="37" y="0"/>
                </a:moveTo>
                <a:lnTo>
                  <a:pt x="30" y="0"/>
                </a:lnTo>
                <a:lnTo>
                  <a:pt x="23" y="2"/>
                </a:lnTo>
                <a:lnTo>
                  <a:pt x="16" y="7"/>
                </a:lnTo>
                <a:lnTo>
                  <a:pt x="11" y="11"/>
                </a:lnTo>
                <a:lnTo>
                  <a:pt x="7" y="16"/>
                </a:lnTo>
                <a:lnTo>
                  <a:pt x="2" y="23"/>
                </a:lnTo>
                <a:lnTo>
                  <a:pt x="0" y="30"/>
                </a:lnTo>
                <a:lnTo>
                  <a:pt x="0" y="37"/>
                </a:lnTo>
                <a:lnTo>
                  <a:pt x="0" y="333"/>
                </a:lnTo>
                <a:lnTo>
                  <a:pt x="0" y="340"/>
                </a:lnTo>
                <a:lnTo>
                  <a:pt x="2" y="347"/>
                </a:lnTo>
                <a:lnTo>
                  <a:pt x="7" y="353"/>
                </a:lnTo>
                <a:lnTo>
                  <a:pt x="11" y="360"/>
                </a:lnTo>
                <a:lnTo>
                  <a:pt x="16" y="365"/>
                </a:lnTo>
                <a:lnTo>
                  <a:pt x="23" y="367"/>
                </a:lnTo>
                <a:lnTo>
                  <a:pt x="30" y="370"/>
                </a:lnTo>
                <a:lnTo>
                  <a:pt x="37" y="370"/>
                </a:lnTo>
                <a:lnTo>
                  <a:pt x="190" y="370"/>
                </a:lnTo>
                <a:lnTo>
                  <a:pt x="199" y="370"/>
                </a:lnTo>
                <a:lnTo>
                  <a:pt x="206" y="367"/>
                </a:lnTo>
                <a:lnTo>
                  <a:pt x="213" y="365"/>
                </a:lnTo>
                <a:lnTo>
                  <a:pt x="218" y="360"/>
                </a:lnTo>
                <a:lnTo>
                  <a:pt x="222" y="353"/>
                </a:lnTo>
                <a:lnTo>
                  <a:pt x="225" y="347"/>
                </a:lnTo>
                <a:lnTo>
                  <a:pt x="227" y="340"/>
                </a:lnTo>
                <a:lnTo>
                  <a:pt x="229" y="333"/>
                </a:lnTo>
                <a:lnTo>
                  <a:pt x="229" y="37"/>
                </a:lnTo>
                <a:lnTo>
                  <a:pt x="227" y="30"/>
                </a:lnTo>
                <a:lnTo>
                  <a:pt x="225" y="23"/>
                </a:lnTo>
                <a:lnTo>
                  <a:pt x="222" y="16"/>
                </a:lnTo>
                <a:lnTo>
                  <a:pt x="218" y="11"/>
                </a:lnTo>
                <a:lnTo>
                  <a:pt x="213" y="7"/>
                </a:lnTo>
                <a:lnTo>
                  <a:pt x="206" y="2"/>
                </a:lnTo>
                <a:lnTo>
                  <a:pt x="199" y="0"/>
                </a:lnTo>
                <a:lnTo>
                  <a:pt x="190" y="0"/>
                </a:lnTo>
                <a:lnTo>
                  <a:pt x="37"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64" name="Freeform 78"/>
          <p:cNvSpPr>
            <a:spLocks/>
          </p:cNvSpPr>
          <p:nvPr/>
        </p:nvSpPr>
        <p:spPr bwMode="auto">
          <a:xfrm>
            <a:off x="4364038" y="3375025"/>
            <a:ext cx="187325" cy="228600"/>
          </a:xfrm>
          <a:custGeom>
            <a:avLst/>
            <a:gdLst>
              <a:gd name="T0" fmla="*/ 2147483647 w 229"/>
              <a:gd name="T1" fmla="*/ 0 h 370"/>
              <a:gd name="T2" fmla="*/ 2147483647 w 229"/>
              <a:gd name="T3" fmla="*/ 0 h 370"/>
              <a:gd name="T4" fmla="*/ 2147483647 w 229"/>
              <a:gd name="T5" fmla="*/ 2147483647 h 370"/>
              <a:gd name="T6" fmla="*/ 2147483647 w 229"/>
              <a:gd name="T7" fmla="*/ 2147483647 h 370"/>
              <a:gd name="T8" fmla="*/ 2147483647 w 229"/>
              <a:gd name="T9" fmla="*/ 2147483647 h 370"/>
              <a:gd name="T10" fmla="*/ 2147483647 w 229"/>
              <a:gd name="T11" fmla="*/ 2147483647 h 370"/>
              <a:gd name="T12" fmla="*/ 2147483647 w 229"/>
              <a:gd name="T13" fmla="*/ 2147483647 h 370"/>
              <a:gd name="T14" fmla="*/ 0 w 229"/>
              <a:gd name="T15" fmla="*/ 2147483647 h 370"/>
              <a:gd name="T16" fmla="*/ 0 w 229"/>
              <a:gd name="T17" fmla="*/ 2147483647 h 370"/>
              <a:gd name="T18" fmla="*/ 0 w 229"/>
              <a:gd name="T19" fmla="*/ 2147483647 h 370"/>
              <a:gd name="T20" fmla="*/ 0 w 229"/>
              <a:gd name="T21" fmla="*/ 2147483647 h 370"/>
              <a:gd name="T22" fmla="*/ 2147483647 w 229"/>
              <a:gd name="T23" fmla="*/ 2147483647 h 370"/>
              <a:gd name="T24" fmla="*/ 2147483647 w 229"/>
              <a:gd name="T25" fmla="*/ 2147483647 h 370"/>
              <a:gd name="T26" fmla="*/ 2147483647 w 229"/>
              <a:gd name="T27" fmla="*/ 2147483647 h 370"/>
              <a:gd name="T28" fmla="*/ 2147483647 w 229"/>
              <a:gd name="T29" fmla="*/ 2147483647 h 370"/>
              <a:gd name="T30" fmla="*/ 2147483647 w 229"/>
              <a:gd name="T31" fmla="*/ 2147483647 h 370"/>
              <a:gd name="T32" fmla="*/ 2147483647 w 229"/>
              <a:gd name="T33" fmla="*/ 2147483647 h 370"/>
              <a:gd name="T34" fmla="*/ 2147483647 w 229"/>
              <a:gd name="T35" fmla="*/ 2147483647 h 370"/>
              <a:gd name="T36" fmla="*/ 2147483647 w 229"/>
              <a:gd name="T37" fmla="*/ 2147483647 h 370"/>
              <a:gd name="T38" fmla="*/ 2147483647 w 229"/>
              <a:gd name="T39" fmla="*/ 2147483647 h 370"/>
              <a:gd name="T40" fmla="*/ 2147483647 w 229"/>
              <a:gd name="T41" fmla="*/ 2147483647 h 370"/>
              <a:gd name="T42" fmla="*/ 2147483647 w 229"/>
              <a:gd name="T43" fmla="*/ 2147483647 h 370"/>
              <a:gd name="T44" fmla="*/ 2147483647 w 229"/>
              <a:gd name="T45" fmla="*/ 2147483647 h 370"/>
              <a:gd name="T46" fmla="*/ 2147483647 w 229"/>
              <a:gd name="T47" fmla="*/ 2147483647 h 370"/>
              <a:gd name="T48" fmla="*/ 2147483647 w 229"/>
              <a:gd name="T49" fmla="*/ 2147483647 h 370"/>
              <a:gd name="T50" fmla="*/ 2147483647 w 229"/>
              <a:gd name="T51" fmla="*/ 2147483647 h 370"/>
              <a:gd name="T52" fmla="*/ 2147483647 w 229"/>
              <a:gd name="T53" fmla="*/ 2147483647 h 370"/>
              <a:gd name="T54" fmla="*/ 2147483647 w 229"/>
              <a:gd name="T55" fmla="*/ 2147483647 h 370"/>
              <a:gd name="T56" fmla="*/ 2147483647 w 229"/>
              <a:gd name="T57" fmla="*/ 2147483647 h 370"/>
              <a:gd name="T58" fmla="*/ 2147483647 w 229"/>
              <a:gd name="T59" fmla="*/ 2147483647 h 370"/>
              <a:gd name="T60" fmla="*/ 2147483647 w 229"/>
              <a:gd name="T61" fmla="*/ 2147483647 h 370"/>
              <a:gd name="T62" fmla="*/ 2147483647 w 229"/>
              <a:gd name="T63" fmla="*/ 2147483647 h 370"/>
              <a:gd name="T64" fmla="*/ 2147483647 w 229"/>
              <a:gd name="T65" fmla="*/ 2147483647 h 370"/>
              <a:gd name="T66" fmla="*/ 2147483647 w 229"/>
              <a:gd name="T67" fmla="*/ 2147483647 h 370"/>
              <a:gd name="T68" fmla="*/ 2147483647 w 229"/>
              <a:gd name="T69" fmla="*/ 0 h 370"/>
              <a:gd name="T70" fmla="*/ 2147483647 w 229"/>
              <a:gd name="T71" fmla="*/ 0 h 370"/>
              <a:gd name="T72" fmla="*/ 2147483647 w 229"/>
              <a:gd name="T73" fmla="*/ 0 h 3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370"/>
              <a:gd name="T113" fmla="*/ 229 w 229"/>
              <a:gd name="T114" fmla="*/ 370 h 3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370">
                <a:moveTo>
                  <a:pt x="37" y="0"/>
                </a:moveTo>
                <a:lnTo>
                  <a:pt x="30" y="0"/>
                </a:lnTo>
                <a:lnTo>
                  <a:pt x="23" y="2"/>
                </a:lnTo>
                <a:lnTo>
                  <a:pt x="16" y="7"/>
                </a:lnTo>
                <a:lnTo>
                  <a:pt x="11" y="11"/>
                </a:lnTo>
                <a:lnTo>
                  <a:pt x="7" y="16"/>
                </a:lnTo>
                <a:lnTo>
                  <a:pt x="2" y="23"/>
                </a:lnTo>
                <a:lnTo>
                  <a:pt x="0" y="30"/>
                </a:lnTo>
                <a:lnTo>
                  <a:pt x="0" y="37"/>
                </a:lnTo>
                <a:lnTo>
                  <a:pt x="0" y="333"/>
                </a:lnTo>
                <a:lnTo>
                  <a:pt x="0" y="340"/>
                </a:lnTo>
                <a:lnTo>
                  <a:pt x="2" y="347"/>
                </a:lnTo>
                <a:lnTo>
                  <a:pt x="7" y="353"/>
                </a:lnTo>
                <a:lnTo>
                  <a:pt x="11" y="360"/>
                </a:lnTo>
                <a:lnTo>
                  <a:pt x="16" y="365"/>
                </a:lnTo>
                <a:lnTo>
                  <a:pt x="23" y="367"/>
                </a:lnTo>
                <a:lnTo>
                  <a:pt x="30" y="370"/>
                </a:lnTo>
                <a:lnTo>
                  <a:pt x="37" y="370"/>
                </a:lnTo>
                <a:lnTo>
                  <a:pt x="190" y="370"/>
                </a:lnTo>
                <a:lnTo>
                  <a:pt x="199" y="370"/>
                </a:lnTo>
                <a:lnTo>
                  <a:pt x="206" y="367"/>
                </a:lnTo>
                <a:lnTo>
                  <a:pt x="213" y="365"/>
                </a:lnTo>
                <a:lnTo>
                  <a:pt x="218" y="360"/>
                </a:lnTo>
                <a:lnTo>
                  <a:pt x="222" y="353"/>
                </a:lnTo>
                <a:lnTo>
                  <a:pt x="225" y="347"/>
                </a:lnTo>
                <a:lnTo>
                  <a:pt x="227" y="340"/>
                </a:lnTo>
                <a:lnTo>
                  <a:pt x="229" y="333"/>
                </a:lnTo>
                <a:lnTo>
                  <a:pt x="229" y="37"/>
                </a:lnTo>
                <a:lnTo>
                  <a:pt x="227" y="30"/>
                </a:lnTo>
                <a:lnTo>
                  <a:pt x="225" y="23"/>
                </a:lnTo>
                <a:lnTo>
                  <a:pt x="222" y="16"/>
                </a:lnTo>
                <a:lnTo>
                  <a:pt x="218" y="11"/>
                </a:lnTo>
                <a:lnTo>
                  <a:pt x="213" y="7"/>
                </a:lnTo>
                <a:lnTo>
                  <a:pt x="206" y="2"/>
                </a:lnTo>
                <a:lnTo>
                  <a:pt x="199" y="0"/>
                </a:lnTo>
                <a:lnTo>
                  <a:pt x="190" y="0"/>
                </a:lnTo>
                <a:lnTo>
                  <a:pt x="37"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65" name="Freeform 77"/>
          <p:cNvSpPr>
            <a:spLocks/>
          </p:cNvSpPr>
          <p:nvPr/>
        </p:nvSpPr>
        <p:spPr bwMode="auto">
          <a:xfrm>
            <a:off x="4319588" y="3333750"/>
            <a:ext cx="268287" cy="68263"/>
          </a:xfrm>
          <a:custGeom>
            <a:avLst/>
            <a:gdLst>
              <a:gd name="T0" fmla="*/ 2147483647 w 329"/>
              <a:gd name="T1" fmla="*/ 0 h 109"/>
              <a:gd name="T2" fmla="*/ 2147483647 w 329"/>
              <a:gd name="T3" fmla="*/ 0 h 109"/>
              <a:gd name="T4" fmla="*/ 2147483647 w 329"/>
              <a:gd name="T5" fmla="*/ 0 h 109"/>
              <a:gd name="T6" fmla="*/ 2147483647 w 329"/>
              <a:gd name="T7" fmla="*/ 2147483647 h 109"/>
              <a:gd name="T8" fmla="*/ 2147483647 w 329"/>
              <a:gd name="T9" fmla="*/ 2147483647 h 109"/>
              <a:gd name="T10" fmla="*/ 2147483647 w 329"/>
              <a:gd name="T11" fmla="*/ 2147483647 h 109"/>
              <a:gd name="T12" fmla="*/ 0 w 329"/>
              <a:gd name="T13" fmla="*/ 2147483647 h 109"/>
              <a:gd name="T14" fmla="*/ 0 w 329"/>
              <a:gd name="T15" fmla="*/ 2147483647 h 109"/>
              <a:gd name="T16" fmla="*/ 0 w 329"/>
              <a:gd name="T17" fmla="*/ 2147483647 h 109"/>
              <a:gd name="T18" fmla="*/ 0 w 329"/>
              <a:gd name="T19" fmla="*/ 2147483647 h 109"/>
              <a:gd name="T20" fmla="*/ 0 w 329"/>
              <a:gd name="T21" fmla="*/ 2147483647 h 109"/>
              <a:gd name="T22" fmla="*/ 0 w 329"/>
              <a:gd name="T23" fmla="*/ 2147483647 h 109"/>
              <a:gd name="T24" fmla="*/ 2147483647 w 329"/>
              <a:gd name="T25" fmla="*/ 2147483647 h 109"/>
              <a:gd name="T26" fmla="*/ 2147483647 w 329"/>
              <a:gd name="T27" fmla="*/ 2147483647 h 109"/>
              <a:gd name="T28" fmla="*/ 2147483647 w 329"/>
              <a:gd name="T29" fmla="*/ 2147483647 h 109"/>
              <a:gd name="T30" fmla="*/ 2147483647 w 329"/>
              <a:gd name="T31" fmla="*/ 2147483647 h 109"/>
              <a:gd name="T32" fmla="*/ 2147483647 w 329"/>
              <a:gd name="T33" fmla="*/ 2147483647 h 109"/>
              <a:gd name="T34" fmla="*/ 2147483647 w 329"/>
              <a:gd name="T35" fmla="*/ 2147483647 h 109"/>
              <a:gd name="T36" fmla="*/ 2147483647 w 329"/>
              <a:gd name="T37" fmla="*/ 2147483647 h 109"/>
              <a:gd name="T38" fmla="*/ 2147483647 w 329"/>
              <a:gd name="T39" fmla="*/ 2147483647 h 109"/>
              <a:gd name="T40" fmla="*/ 2147483647 w 329"/>
              <a:gd name="T41" fmla="*/ 2147483647 h 109"/>
              <a:gd name="T42" fmla="*/ 2147483647 w 329"/>
              <a:gd name="T43" fmla="*/ 2147483647 h 109"/>
              <a:gd name="T44" fmla="*/ 2147483647 w 329"/>
              <a:gd name="T45" fmla="*/ 2147483647 h 109"/>
              <a:gd name="T46" fmla="*/ 2147483647 w 329"/>
              <a:gd name="T47" fmla="*/ 2147483647 h 109"/>
              <a:gd name="T48" fmla="*/ 2147483647 w 329"/>
              <a:gd name="T49" fmla="*/ 2147483647 h 109"/>
              <a:gd name="T50" fmla="*/ 2147483647 w 329"/>
              <a:gd name="T51" fmla="*/ 2147483647 h 109"/>
              <a:gd name="T52" fmla="*/ 2147483647 w 329"/>
              <a:gd name="T53" fmla="*/ 2147483647 h 109"/>
              <a:gd name="T54" fmla="*/ 2147483647 w 329"/>
              <a:gd name="T55" fmla="*/ 2147483647 h 109"/>
              <a:gd name="T56" fmla="*/ 2147483647 w 329"/>
              <a:gd name="T57" fmla="*/ 2147483647 h 109"/>
              <a:gd name="T58" fmla="*/ 2147483647 w 329"/>
              <a:gd name="T59" fmla="*/ 2147483647 h 109"/>
              <a:gd name="T60" fmla="*/ 2147483647 w 329"/>
              <a:gd name="T61" fmla="*/ 2147483647 h 109"/>
              <a:gd name="T62" fmla="*/ 2147483647 w 329"/>
              <a:gd name="T63" fmla="*/ 2147483647 h 109"/>
              <a:gd name="T64" fmla="*/ 2147483647 w 329"/>
              <a:gd name="T65" fmla="*/ 2147483647 h 109"/>
              <a:gd name="T66" fmla="*/ 2147483647 w 329"/>
              <a:gd name="T67" fmla="*/ 0 h 109"/>
              <a:gd name="T68" fmla="*/ 2147483647 w 329"/>
              <a:gd name="T69" fmla="*/ 0 h 109"/>
              <a:gd name="T70" fmla="*/ 2147483647 w 329"/>
              <a:gd name="T71" fmla="*/ 0 h 109"/>
              <a:gd name="T72" fmla="*/ 2147483647 w 329"/>
              <a:gd name="T73" fmla="*/ 0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
              <a:gd name="T112" fmla="*/ 0 h 109"/>
              <a:gd name="T113" fmla="*/ 329 w 329"/>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 h="109">
                <a:moveTo>
                  <a:pt x="19" y="0"/>
                </a:moveTo>
                <a:lnTo>
                  <a:pt x="14" y="0"/>
                </a:lnTo>
                <a:lnTo>
                  <a:pt x="12" y="0"/>
                </a:lnTo>
                <a:lnTo>
                  <a:pt x="7" y="2"/>
                </a:lnTo>
                <a:lnTo>
                  <a:pt x="5" y="5"/>
                </a:lnTo>
                <a:lnTo>
                  <a:pt x="3" y="7"/>
                </a:lnTo>
                <a:lnTo>
                  <a:pt x="0" y="11"/>
                </a:lnTo>
                <a:lnTo>
                  <a:pt x="0" y="14"/>
                </a:lnTo>
                <a:lnTo>
                  <a:pt x="0" y="18"/>
                </a:lnTo>
                <a:lnTo>
                  <a:pt x="0" y="90"/>
                </a:lnTo>
                <a:lnTo>
                  <a:pt x="0" y="92"/>
                </a:lnTo>
                <a:lnTo>
                  <a:pt x="0" y="97"/>
                </a:lnTo>
                <a:lnTo>
                  <a:pt x="3" y="99"/>
                </a:lnTo>
                <a:lnTo>
                  <a:pt x="5" y="102"/>
                </a:lnTo>
                <a:lnTo>
                  <a:pt x="7" y="104"/>
                </a:lnTo>
                <a:lnTo>
                  <a:pt x="12" y="106"/>
                </a:lnTo>
                <a:lnTo>
                  <a:pt x="14" y="106"/>
                </a:lnTo>
                <a:lnTo>
                  <a:pt x="19" y="109"/>
                </a:lnTo>
                <a:lnTo>
                  <a:pt x="311" y="109"/>
                </a:lnTo>
                <a:lnTo>
                  <a:pt x="313" y="106"/>
                </a:lnTo>
                <a:lnTo>
                  <a:pt x="318" y="106"/>
                </a:lnTo>
                <a:lnTo>
                  <a:pt x="320" y="104"/>
                </a:lnTo>
                <a:lnTo>
                  <a:pt x="322" y="102"/>
                </a:lnTo>
                <a:lnTo>
                  <a:pt x="325" y="99"/>
                </a:lnTo>
                <a:lnTo>
                  <a:pt x="327" y="97"/>
                </a:lnTo>
                <a:lnTo>
                  <a:pt x="327" y="92"/>
                </a:lnTo>
                <a:lnTo>
                  <a:pt x="329" y="90"/>
                </a:lnTo>
                <a:lnTo>
                  <a:pt x="329" y="18"/>
                </a:lnTo>
                <a:lnTo>
                  <a:pt x="327" y="14"/>
                </a:lnTo>
                <a:lnTo>
                  <a:pt x="327" y="11"/>
                </a:lnTo>
                <a:lnTo>
                  <a:pt x="325" y="7"/>
                </a:lnTo>
                <a:lnTo>
                  <a:pt x="322" y="5"/>
                </a:lnTo>
                <a:lnTo>
                  <a:pt x="320" y="2"/>
                </a:lnTo>
                <a:lnTo>
                  <a:pt x="318" y="0"/>
                </a:lnTo>
                <a:lnTo>
                  <a:pt x="313" y="0"/>
                </a:lnTo>
                <a:lnTo>
                  <a:pt x="311" y="0"/>
                </a:lnTo>
                <a:lnTo>
                  <a:pt x="19" y="0"/>
                </a:lnTo>
                <a:close/>
              </a:path>
            </a:pathLst>
          </a:custGeom>
          <a:solidFill>
            <a:srgbClr val="00000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66" name="Freeform 76"/>
          <p:cNvSpPr>
            <a:spLocks/>
          </p:cNvSpPr>
          <p:nvPr/>
        </p:nvSpPr>
        <p:spPr bwMode="auto">
          <a:xfrm>
            <a:off x="4319588" y="3333750"/>
            <a:ext cx="268287" cy="68263"/>
          </a:xfrm>
          <a:custGeom>
            <a:avLst/>
            <a:gdLst>
              <a:gd name="T0" fmla="*/ 2147483647 w 329"/>
              <a:gd name="T1" fmla="*/ 0 h 109"/>
              <a:gd name="T2" fmla="*/ 2147483647 w 329"/>
              <a:gd name="T3" fmla="*/ 0 h 109"/>
              <a:gd name="T4" fmla="*/ 2147483647 w 329"/>
              <a:gd name="T5" fmla="*/ 0 h 109"/>
              <a:gd name="T6" fmla="*/ 2147483647 w 329"/>
              <a:gd name="T7" fmla="*/ 2147483647 h 109"/>
              <a:gd name="T8" fmla="*/ 2147483647 w 329"/>
              <a:gd name="T9" fmla="*/ 2147483647 h 109"/>
              <a:gd name="T10" fmla="*/ 2147483647 w 329"/>
              <a:gd name="T11" fmla="*/ 2147483647 h 109"/>
              <a:gd name="T12" fmla="*/ 0 w 329"/>
              <a:gd name="T13" fmla="*/ 2147483647 h 109"/>
              <a:gd name="T14" fmla="*/ 0 w 329"/>
              <a:gd name="T15" fmla="*/ 2147483647 h 109"/>
              <a:gd name="T16" fmla="*/ 0 w 329"/>
              <a:gd name="T17" fmla="*/ 2147483647 h 109"/>
              <a:gd name="T18" fmla="*/ 0 w 329"/>
              <a:gd name="T19" fmla="*/ 2147483647 h 109"/>
              <a:gd name="T20" fmla="*/ 0 w 329"/>
              <a:gd name="T21" fmla="*/ 2147483647 h 109"/>
              <a:gd name="T22" fmla="*/ 0 w 329"/>
              <a:gd name="T23" fmla="*/ 2147483647 h 109"/>
              <a:gd name="T24" fmla="*/ 2147483647 w 329"/>
              <a:gd name="T25" fmla="*/ 2147483647 h 109"/>
              <a:gd name="T26" fmla="*/ 2147483647 w 329"/>
              <a:gd name="T27" fmla="*/ 2147483647 h 109"/>
              <a:gd name="T28" fmla="*/ 2147483647 w 329"/>
              <a:gd name="T29" fmla="*/ 2147483647 h 109"/>
              <a:gd name="T30" fmla="*/ 2147483647 w 329"/>
              <a:gd name="T31" fmla="*/ 2147483647 h 109"/>
              <a:gd name="T32" fmla="*/ 2147483647 w 329"/>
              <a:gd name="T33" fmla="*/ 2147483647 h 109"/>
              <a:gd name="T34" fmla="*/ 2147483647 w 329"/>
              <a:gd name="T35" fmla="*/ 2147483647 h 109"/>
              <a:gd name="T36" fmla="*/ 2147483647 w 329"/>
              <a:gd name="T37" fmla="*/ 2147483647 h 109"/>
              <a:gd name="T38" fmla="*/ 2147483647 w 329"/>
              <a:gd name="T39" fmla="*/ 2147483647 h 109"/>
              <a:gd name="T40" fmla="*/ 2147483647 w 329"/>
              <a:gd name="T41" fmla="*/ 2147483647 h 109"/>
              <a:gd name="T42" fmla="*/ 2147483647 w 329"/>
              <a:gd name="T43" fmla="*/ 2147483647 h 109"/>
              <a:gd name="T44" fmla="*/ 2147483647 w 329"/>
              <a:gd name="T45" fmla="*/ 2147483647 h 109"/>
              <a:gd name="T46" fmla="*/ 2147483647 w 329"/>
              <a:gd name="T47" fmla="*/ 2147483647 h 109"/>
              <a:gd name="T48" fmla="*/ 2147483647 w 329"/>
              <a:gd name="T49" fmla="*/ 2147483647 h 109"/>
              <a:gd name="T50" fmla="*/ 2147483647 w 329"/>
              <a:gd name="T51" fmla="*/ 2147483647 h 109"/>
              <a:gd name="T52" fmla="*/ 2147483647 w 329"/>
              <a:gd name="T53" fmla="*/ 2147483647 h 109"/>
              <a:gd name="T54" fmla="*/ 2147483647 w 329"/>
              <a:gd name="T55" fmla="*/ 2147483647 h 109"/>
              <a:gd name="T56" fmla="*/ 2147483647 w 329"/>
              <a:gd name="T57" fmla="*/ 2147483647 h 109"/>
              <a:gd name="T58" fmla="*/ 2147483647 w 329"/>
              <a:gd name="T59" fmla="*/ 2147483647 h 109"/>
              <a:gd name="T60" fmla="*/ 2147483647 w 329"/>
              <a:gd name="T61" fmla="*/ 2147483647 h 109"/>
              <a:gd name="T62" fmla="*/ 2147483647 w 329"/>
              <a:gd name="T63" fmla="*/ 2147483647 h 109"/>
              <a:gd name="T64" fmla="*/ 2147483647 w 329"/>
              <a:gd name="T65" fmla="*/ 2147483647 h 109"/>
              <a:gd name="T66" fmla="*/ 2147483647 w 329"/>
              <a:gd name="T67" fmla="*/ 0 h 109"/>
              <a:gd name="T68" fmla="*/ 2147483647 w 329"/>
              <a:gd name="T69" fmla="*/ 0 h 109"/>
              <a:gd name="T70" fmla="*/ 2147483647 w 329"/>
              <a:gd name="T71" fmla="*/ 0 h 109"/>
              <a:gd name="T72" fmla="*/ 2147483647 w 329"/>
              <a:gd name="T73" fmla="*/ 0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
              <a:gd name="T112" fmla="*/ 0 h 109"/>
              <a:gd name="T113" fmla="*/ 329 w 329"/>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 h="109">
                <a:moveTo>
                  <a:pt x="19" y="0"/>
                </a:moveTo>
                <a:lnTo>
                  <a:pt x="14" y="0"/>
                </a:lnTo>
                <a:lnTo>
                  <a:pt x="12" y="0"/>
                </a:lnTo>
                <a:lnTo>
                  <a:pt x="7" y="2"/>
                </a:lnTo>
                <a:lnTo>
                  <a:pt x="5" y="5"/>
                </a:lnTo>
                <a:lnTo>
                  <a:pt x="3" y="7"/>
                </a:lnTo>
                <a:lnTo>
                  <a:pt x="0" y="11"/>
                </a:lnTo>
                <a:lnTo>
                  <a:pt x="0" y="14"/>
                </a:lnTo>
                <a:lnTo>
                  <a:pt x="0" y="18"/>
                </a:lnTo>
                <a:lnTo>
                  <a:pt x="0" y="90"/>
                </a:lnTo>
                <a:lnTo>
                  <a:pt x="0" y="92"/>
                </a:lnTo>
                <a:lnTo>
                  <a:pt x="0" y="97"/>
                </a:lnTo>
                <a:lnTo>
                  <a:pt x="3" y="99"/>
                </a:lnTo>
                <a:lnTo>
                  <a:pt x="5" y="102"/>
                </a:lnTo>
                <a:lnTo>
                  <a:pt x="7" y="104"/>
                </a:lnTo>
                <a:lnTo>
                  <a:pt x="12" y="106"/>
                </a:lnTo>
                <a:lnTo>
                  <a:pt x="14" y="106"/>
                </a:lnTo>
                <a:lnTo>
                  <a:pt x="19" y="109"/>
                </a:lnTo>
                <a:lnTo>
                  <a:pt x="311" y="109"/>
                </a:lnTo>
                <a:lnTo>
                  <a:pt x="313" y="106"/>
                </a:lnTo>
                <a:lnTo>
                  <a:pt x="318" y="106"/>
                </a:lnTo>
                <a:lnTo>
                  <a:pt x="320" y="104"/>
                </a:lnTo>
                <a:lnTo>
                  <a:pt x="322" y="102"/>
                </a:lnTo>
                <a:lnTo>
                  <a:pt x="325" y="99"/>
                </a:lnTo>
                <a:lnTo>
                  <a:pt x="327" y="97"/>
                </a:lnTo>
                <a:lnTo>
                  <a:pt x="327" y="92"/>
                </a:lnTo>
                <a:lnTo>
                  <a:pt x="329" y="90"/>
                </a:lnTo>
                <a:lnTo>
                  <a:pt x="329" y="18"/>
                </a:lnTo>
                <a:lnTo>
                  <a:pt x="327" y="14"/>
                </a:lnTo>
                <a:lnTo>
                  <a:pt x="327" y="11"/>
                </a:lnTo>
                <a:lnTo>
                  <a:pt x="325" y="7"/>
                </a:lnTo>
                <a:lnTo>
                  <a:pt x="322" y="5"/>
                </a:lnTo>
                <a:lnTo>
                  <a:pt x="320" y="2"/>
                </a:lnTo>
                <a:lnTo>
                  <a:pt x="318" y="0"/>
                </a:lnTo>
                <a:lnTo>
                  <a:pt x="313" y="0"/>
                </a:lnTo>
                <a:lnTo>
                  <a:pt x="311" y="0"/>
                </a:lnTo>
                <a:lnTo>
                  <a:pt x="19"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67" name="Freeform 75"/>
          <p:cNvSpPr>
            <a:spLocks noEditPoints="1"/>
          </p:cNvSpPr>
          <p:nvPr/>
        </p:nvSpPr>
        <p:spPr bwMode="auto">
          <a:xfrm>
            <a:off x="4724400" y="2362200"/>
            <a:ext cx="762000" cy="838200"/>
          </a:xfrm>
          <a:custGeom>
            <a:avLst/>
            <a:gdLst>
              <a:gd name="T0" fmla="*/ 2147483647 w 1028"/>
              <a:gd name="T1" fmla="*/ 2147483647 h 802"/>
              <a:gd name="T2" fmla="*/ 2147483647 w 1028"/>
              <a:gd name="T3" fmla="*/ 2147483647 h 802"/>
              <a:gd name="T4" fmla="*/ 2147483647 w 1028"/>
              <a:gd name="T5" fmla="*/ 2147483647 h 802"/>
              <a:gd name="T6" fmla="*/ 2147483647 w 1028"/>
              <a:gd name="T7" fmla="*/ 2147483647 h 802"/>
              <a:gd name="T8" fmla="*/ 2147483647 w 1028"/>
              <a:gd name="T9" fmla="*/ 2147483647 h 802"/>
              <a:gd name="T10" fmla="*/ 2147483647 w 1028"/>
              <a:gd name="T11" fmla="*/ 2147483647 h 802"/>
              <a:gd name="T12" fmla="*/ 2147483647 w 1028"/>
              <a:gd name="T13" fmla="*/ 2147483647 h 802"/>
              <a:gd name="T14" fmla="*/ 2147483647 w 1028"/>
              <a:gd name="T15" fmla="*/ 2147483647 h 802"/>
              <a:gd name="T16" fmla="*/ 2147483647 w 1028"/>
              <a:gd name="T17" fmla="*/ 2147483647 h 802"/>
              <a:gd name="T18" fmla="*/ 2147483647 w 1028"/>
              <a:gd name="T19" fmla="*/ 2147483647 h 802"/>
              <a:gd name="T20" fmla="*/ 2147483647 w 1028"/>
              <a:gd name="T21" fmla="*/ 2147483647 h 802"/>
              <a:gd name="T22" fmla="*/ 2147483647 w 1028"/>
              <a:gd name="T23" fmla="*/ 2147483647 h 802"/>
              <a:gd name="T24" fmla="*/ 2147483647 w 1028"/>
              <a:gd name="T25" fmla="*/ 2147483647 h 802"/>
              <a:gd name="T26" fmla="*/ 2147483647 w 1028"/>
              <a:gd name="T27" fmla="*/ 2147483647 h 802"/>
              <a:gd name="T28" fmla="*/ 2147483647 w 1028"/>
              <a:gd name="T29" fmla="*/ 2147483647 h 802"/>
              <a:gd name="T30" fmla="*/ 2147483647 w 1028"/>
              <a:gd name="T31" fmla="*/ 2147483647 h 802"/>
              <a:gd name="T32" fmla="*/ 2147483647 w 1028"/>
              <a:gd name="T33" fmla="*/ 2147483647 h 802"/>
              <a:gd name="T34" fmla="*/ 2147483647 w 1028"/>
              <a:gd name="T35" fmla="*/ 2147483647 h 802"/>
              <a:gd name="T36" fmla="*/ 2147483647 w 1028"/>
              <a:gd name="T37" fmla="*/ 2147483647 h 802"/>
              <a:gd name="T38" fmla="*/ 2147483647 w 1028"/>
              <a:gd name="T39" fmla="*/ 2147483647 h 802"/>
              <a:gd name="T40" fmla="*/ 2147483647 w 1028"/>
              <a:gd name="T41" fmla="*/ 2147483647 h 802"/>
              <a:gd name="T42" fmla="*/ 2147483647 w 1028"/>
              <a:gd name="T43" fmla="*/ 2147483647 h 802"/>
              <a:gd name="T44" fmla="*/ 2147483647 w 1028"/>
              <a:gd name="T45" fmla="*/ 2147483647 h 802"/>
              <a:gd name="T46" fmla="*/ 2147483647 w 1028"/>
              <a:gd name="T47" fmla="*/ 2147483647 h 802"/>
              <a:gd name="T48" fmla="*/ 2147483647 w 1028"/>
              <a:gd name="T49" fmla="*/ 2147483647 h 802"/>
              <a:gd name="T50" fmla="*/ 2147483647 w 1028"/>
              <a:gd name="T51" fmla="*/ 2147483647 h 802"/>
              <a:gd name="T52" fmla="*/ 2147483647 w 1028"/>
              <a:gd name="T53" fmla="*/ 2147483647 h 802"/>
              <a:gd name="T54" fmla="*/ 2147483647 w 1028"/>
              <a:gd name="T55" fmla="*/ 2147483647 h 802"/>
              <a:gd name="T56" fmla="*/ 2147483647 w 1028"/>
              <a:gd name="T57" fmla="*/ 2147483647 h 802"/>
              <a:gd name="T58" fmla="*/ 2147483647 w 1028"/>
              <a:gd name="T59" fmla="*/ 2147483647 h 802"/>
              <a:gd name="T60" fmla="*/ 2147483647 w 1028"/>
              <a:gd name="T61" fmla="*/ 2147483647 h 802"/>
              <a:gd name="T62" fmla="*/ 2147483647 w 1028"/>
              <a:gd name="T63" fmla="*/ 2147483647 h 802"/>
              <a:gd name="T64" fmla="*/ 2147483647 w 1028"/>
              <a:gd name="T65" fmla="*/ 2147483647 h 802"/>
              <a:gd name="T66" fmla="*/ 2147483647 w 1028"/>
              <a:gd name="T67" fmla="*/ 2147483647 h 802"/>
              <a:gd name="T68" fmla="*/ 2147483647 w 1028"/>
              <a:gd name="T69" fmla="*/ 2147483647 h 802"/>
              <a:gd name="T70" fmla="*/ 2147483647 w 1028"/>
              <a:gd name="T71" fmla="*/ 2147483647 h 802"/>
              <a:gd name="T72" fmla="*/ 2147483647 w 1028"/>
              <a:gd name="T73" fmla="*/ 2147483647 h 802"/>
              <a:gd name="T74" fmla="*/ 2147483647 w 1028"/>
              <a:gd name="T75" fmla="*/ 2147483647 h 802"/>
              <a:gd name="T76" fmla="*/ 2147483647 w 1028"/>
              <a:gd name="T77" fmla="*/ 2147483647 h 802"/>
              <a:gd name="T78" fmla="*/ 2147483647 w 1028"/>
              <a:gd name="T79" fmla="*/ 2147483647 h 802"/>
              <a:gd name="T80" fmla="*/ 2147483647 w 1028"/>
              <a:gd name="T81" fmla="*/ 2147483647 h 802"/>
              <a:gd name="T82" fmla="*/ 2147483647 w 1028"/>
              <a:gd name="T83" fmla="*/ 2147483647 h 802"/>
              <a:gd name="T84" fmla="*/ 2147483647 w 1028"/>
              <a:gd name="T85" fmla="*/ 2147483647 h 802"/>
              <a:gd name="T86" fmla="*/ 2147483647 w 1028"/>
              <a:gd name="T87" fmla="*/ 2147483647 h 802"/>
              <a:gd name="T88" fmla="*/ 2147483647 w 1028"/>
              <a:gd name="T89" fmla="*/ 2147483647 h 802"/>
              <a:gd name="T90" fmla="*/ 2147483647 w 1028"/>
              <a:gd name="T91" fmla="*/ 2147483647 h 802"/>
              <a:gd name="T92" fmla="*/ 2147483647 w 1028"/>
              <a:gd name="T93" fmla="*/ 2147483647 h 802"/>
              <a:gd name="T94" fmla="*/ 2147483647 w 1028"/>
              <a:gd name="T95" fmla="*/ 2147483647 h 802"/>
              <a:gd name="T96" fmla="*/ 2147483647 w 1028"/>
              <a:gd name="T97" fmla="*/ 2147483647 h 802"/>
              <a:gd name="T98" fmla="*/ 2147483647 w 1028"/>
              <a:gd name="T99" fmla="*/ 2147483647 h 802"/>
              <a:gd name="T100" fmla="*/ 2147483647 w 1028"/>
              <a:gd name="T101" fmla="*/ 2147483647 h 802"/>
              <a:gd name="T102" fmla="*/ 2147483647 w 1028"/>
              <a:gd name="T103" fmla="*/ 2147483647 h 802"/>
              <a:gd name="T104" fmla="*/ 2147483647 w 1028"/>
              <a:gd name="T105" fmla="*/ 2147483647 h 802"/>
              <a:gd name="T106" fmla="*/ 2147483647 w 1028"/>
              <a:gd name="T107" fmla="*/ 2147483647 h 802"/>
              <a:gd name="T108" fmla="*/ 2147483647 w 1028"/>
              <a:gd name="T109" fmla="*/ 2147483647 h 802"/>
              <a:gd name="T110" fmla="*/ 2147483647 w 1028"/>
              <a:gd name="T111" fmla="*/ 2147483647 h 802"/>
              <a:gd name="T112" fmla="*/ 2147483647 w 1028"/>
              <a:gd name="T113" fmla="*/ 2147483647 h 802"/>
              <a:gd name="T114" fmla="*/ 2147483647 w 1028"/>
              <a:gd name="T115" fmla="*/ 0 h 8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28"/>
              <a:gd name="T175" fmla="*/ 0 h 802"/>
              <a:gd name="T176" fmla="*/ 1028 w 1028"/>
              <a:gd name="T177" fmla="*/ 802 h 8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28" h="802">
                <a:moveTo>
                  <a:pt x="95" y="740"/>
                </a:moveTo>
                <a:lnTo>
                  <a:pt x="118" y="738"/>
                </a:lnTo>
                <a:lnTo>
                  <a:pt x="136" y="733"/>
                </a:lnTo>
                <a:lnTo>
                  <a:pt x="139" y="733"/>
                </a:lnTo>
                <a:lnTo>
                  <a:pt x="141" y="733"/>
                </a:lnTo>
                <a:lnTo>
                  <a:pt x="143" y="735"/>
                </a:lnTo>
                <a:lnTo>
                  <a:pt x="146" y="738"/>
                </a:lnTo>
                <a:lnTo>
                  <a:pt x="146" y="740"/>
                </a:lnTo>
                <a:lnTo>
                  <a:pt x="143" y="745"/>
                </a:lnTo>
                <a:lnTo>
                  <a:pt x="141" y="745"/>
                </a:lnTo>
                <a:lnTo>
                  <a:pt x="139" y="747"/>
                </a:lnTo>
                <a:lnTo>
                  <a:pt x="120" y="752"/>
                </a:lnTo>
                <a:lnTo>
                  <a:pt x="97" y="754"/>
                </a:lnTo>
                <a:lnTo>
                  <a:pt x="92" y="754"/>
                </a:lnTo>
                <a:lnTo>
                  <a:pt x="90" y="752"/>
                </a:lnTo>
                <a:lnTo>
                  <a:pt x="88" y="752"/>
                </a:lnTo>
                <a:lnTo>
                  <a:pt x="88" y="747"/>
                </a:lnTo>
                <a:lnTo>
                  <a:pt x="88" y="745"/>
                </a:lnTo>
                <a:lnTo>
                  <a:pt x="90" y="742"/>
                </a:lnTo>
                <a:lnTo>
                  <a:pt x="92" y="740"/>
                </a:lnTo>
                <a:lnTo>
                  <a:pt x="95" y="740"/>
                </a:lnTo>
                <a:close/>
                <a:moveTo>
                  <a:pt x="192" y="717"/>
                </a:moveTo>
                <a:lnTo>
                  <a:pt x="229" y="703"/>
                </a:lnTo>
                <a:lnTo>
                  <a:pt x="231" y="703"/>
                </a:lnTo>
                <a:lnTo>
                  <a:pt x="234" y="701"/>
                </a:lnTo>
                <a:lnTo>
                  <a:pt x="236" y="703"/>
                </a:lnTo>
                <a:lnTo>
                  <a:pt x="238" y="703"/>
                </a:lnTo>
                <a:lnTo>
                  <a:pt x="241" y="705"/>
                </a:lnTo>
                <a:lnTo>
                  <a:pt x="241" y="708"/>
                </a:lnTo>
                <a:lnTo>
                  <a:pt x="241" y="712"/>
                </a:lnTo>
                <a:lnTo>
                  <a:pt x="241" y="715"/>
                </a:lnTo>
                <a:lnTo>
                  <a:pt x="238" y="715"/>
                </a:lnTo>
                <a:lnTo>
                  <a:pt x="234" y="717"/>
                </a:lnTo>
                <a:lnTo>
                  <a:pt x="197" y="731"/>
                </a:lnTo>
                <a:lnTo>
                  <a:pt x="194" y="731"/>
                </a:lnTo>
                <a:lnTo>
                  <a:pt x="190" y="731"/>
                </a:lnTo>
                <a:lnTo>
                  <a:pt x="187" y="728"/>
                </a:lnTo>
                <a:lnTo>
                  <a:pt x="187" y="726"/>
                </a:lnTo>
                <a:lnTo>
                  <a:pt x="187" y="724"/>
                </a:lnTo>
                <a:lnTo>
                  <a:pt x="187" y="721"/>
                </a:lnTo>
                <a:lnTo>
                  <a:pt x="190" y="719"/>
                </a:lnTo>
                <a:lnTo>
                  <a:pt x="192" y="717"/>
                </a:lnTo>
                <a:close/>
                <a:moveTo>
                  <a:pt x="282" y="678"/>
                </a:moveTo>
                <a:lnTo>
                  <a:pt x="312" y="664"/>
                </a:lnTo>
                <a:lnTo>
                  <a:pt x="322" y="657"/>
                </a:lnTo>
                <a:lnTo>
                  <a:pt x="324" y="657"/>
                </a:lnTo>
                <a:lnTo>
                  <a:pt x="326" y="657"/>
                </a:lnTo>
                <a:lnTo>
                  <a:pt x="329" y="657"/>
                </a:lnTo>
                <a:lnTo>
                  <a:pt x="331" y="659"/>
                </a:lnTo>
                <a:lnTo>
                  <a:pt x="331" y="661"/>
                </a:lnTo>
                <a:lnTo>
                  <a:pt x="331" y="664"/>
                </a:lnTo>
                <a:lnTo>
                  <a:pt x="331" y="668"/>
                </a:lnTo>
                <a:lnTo>
                  <a:pt x="329" y="668"/>
                </a:lnTo>
                <a:lnTo>
                  <a:pt x="319" y="675"/>
                </a:lnTo>
                <a:lnTo>
                  <a:pt x="289" y="691"/>
                </a:lnTo>
                <a:lnTo>
                  <a:pt x="287" y="691"/>
                </a:lnTo>
                <a:lnTo>
                  <a:pt x="285" y="691"/>
                </a:lnTo>
                <a:lnTo>
                  <a:pt x="282" y="689"/>
                </a:lnTo>
                <a:lnTo>
                  <a:pt x="280" y="687"/>
                </a:lnTo>
                <a:lnTo>
                  <a:pt x="280" y="684"/>
                </a:lnTo>
                <a:lnTo>
                  <a:pt x="280" y="682"/>
                </a:lnTo>
                <a:lnTo>
                  <a:pt x="280" y="680"/>
                </a:lnTo>
                <a:lnTo>
                  <a:pt x="282" y="678"/>
                </a:lnTo>
                <a:close/>
                <a:moveTo>
                  <a:pt x="368" y="624"/>
                </a:moveTo>
                <a:lnTo>
                  <a:pt x="382" y="613"/>
                </a:lnTo>
                <a:lnTo>
                  <a:pt x="398" y="601"/>
                </a:lnTo>
                <a:lnTo>
                  <a:pt x="400" y="599"/>
                </a:lnTo>
                <a:lnTo>
                  <a:pt x="403" y="597"/>
                </a:lnTo>
                <a:lnTo>
                  <a:pt x="405" y="597"/>
                </a:lnTo>
                <a:lnTo>
                  <a:pt x="410" y="597"/>
                </a:lnTo>
                <a:lnTo>
                  <a:pt x="412" y="599"/>
                </a:lnTo>
                <a:lnTo>
                  <a:pt x="412" y="601"/>
                </a:lnTo>
                <a:lnTo>
                  <a:pt x="412" y="604"/>
                </a:lnTo>
                <a:lnTo>
                  <a:pt x="412" y="606"/>
                </a:lnTo>
                <a:lnTo>
                  <a:pt x="410" y="608"/>
                </a:lnTo>
                <a:lnTo>
                  <a:pt x="407" y="610"/>
                </a:lnTo>
                <a:lnTo>
                  <a:pt x="391" y="624"/>
                </a:lnTo>
                <a:lnTo>
                  <a:pt x="377" y="636"/>
                </a:lnTo>
                <a:lnTo>
                  <a:pt x="375" y="638"/>
                </a:lnTo>
                <a:lnTo>
                  <a:pt x="370" y="638"/>
                </a:lnTo>
                <a:lnTo>
                  <a:pt x="368" y="636"/>
                </a:lnTo>
                <a:lnTo>
                  <a:pt x="366" y="636"/>
                </a:lnTo>
                <a:lnTo>
                  <a:pt x="366" y="631"/>
                </a:lnTo>
                <a:lnTo>
                  <a:pt x="366" y="629"/>
                </a:lnTo>
                <a:lnTo>
                  <a:pt x="366" y="627"/>
                </a:lnTo>
                <a:lnTo>
                  <a:pt x="368" y="624"/>
                </a:lnTo>
                <a:close/>
                <a:moveTo>
                  <a:pt x="440" y="557"/>
                </a:moveTo>
                <a:lnTo>
                  <a:pt x="451" y="543"/>
                </a:lnTo>
                <a:lnTo>
                  <a:pt x="463" y="527"/>
                </a:lnTo>
                <a:lnTo>
                  <a:pt x="465" y="523"/>
                </a:lnTo>
                <a:lnTo>
                  <a:pt x="468" y="520"/>
                </a:lnTo>
                <a:lnTo>
                  <a:pt x="470" y="520"/>
                </a:lnTo>
                <a:lnTo>
                  <a:pt x="472" y="520"/>
                </a:lnTo>
                <a:lnTo>
                  <a:pt x="477" y="520"/>
                </a:lnTo>
                <a:lnTo>
                  <a:pt x="477" y="523"/>
                </a:lnTo>
                <a:lnTo>
                  <a:pt x="479" y="525"/>
                </a:lnTo>
                <a:lnTo>
                  <a:pt x="479" y="527"/>
                </a:lnTo>
                <a:lnTo>
                  <a:pt x="479" y="532"/>
                </a:lnTo>
                <a:lnTo>
                  <a:pt x="475" y="536"/>
                </a:lnTo>
                <a:lnTo>
                  <a:pt x="463" y="553"/>
                </a:lnTo>
                <a:lnTo>
                  <a:pt x="451" y="567"/>
                </a:lnTo>
                <a:lnTo>
                  <a:pt x="449" y="569"/>
                </a:lnTo>
                <a:lnTo>
                  <a:pt x="447" y="569"/>
                </a:lnTo>
                <a:lnTo>
                  <a:pt x="444" y="569"/>
                </a:lnTo>
                <a:lnTo>
                  <a:pt x="442" y="567"/>
                </a:lnTo>
                <a:lnTo>
                  <a:pt x="440" y="564"/>
                </a:lnTo>
                <a:lnTo>
                  <a:pt x="440" y="562"/>
                </a:lnTo>
                <a:lnTo>
                  <a:pt x="440" y="560"/>
                </a:lnTo>
                <a:lnTo>
                  <a:pt x="440" y="557"/>
                </a:lnTo>
                <a:close/>
                <a:moveTo>
                  <a:pt x="491" y="474"/>
                </a:moveTo>
                <a:lnTo>
                  <a:pt x="495" y="465"/>
                </a:lnTo>
                <a:lnTo>
                  <a:pt x="500" y="449"/>
                </a:lnTo>
                <a:lnTo>
                  <a:pt x="502" y="432"/>
                </a:lnTo>
                <a:lnTo>
                  <a:pt x="505" y="430"/>
                </a:lnTo>
                <a:lnTo>
                  <a:pt x="505" y="428"/>
                </a:lnTo>
                <a:lnTo>
                  <a:pt x="509" y="428"/>
                </a:lnTo>
                <a:lnTo>
                  <a:pt x="512" y="428"/>
                </a:lnTo>
                <a:lnTo>
                  <a:pt x="514" y="428"/>
                </a:lnTo>
                <a:lnTo>
                  <a:pt x="516" y="430"/>
                </a:lnTo>
                <a:lnTo>
                  <a:pt x="516" y="432"/>
                </a:lnTo>
                <a:lnTo>
                  <a:pt x="516" y="435"/>
                </a:lnTo>
                <a:lnTo>
                  <a:pt x="516" y="437"/>
                </a:lnTo>
                <a:lnTo>
                  <a:pt x="514" y="453"/>
                </a:lnTo>
                <a:lnTo>
                  <a:pt x="509" y="469"/>
                </a:lnTo>
                <a:lnTo>
                  <a:pt x="505" y="479"/>
                </a:lnTo>
                <a:lnTo>
                  <a:pt x="502" y="481"/>
                </a:lnTo>
                <a:lnTo>
                  <a:pt x="498" y="483"/>
                </a:lnTo>
                <a:lnTo>
                  <a:pt x="495" y="483"/>
                </a:lnTo>
                <a:lnTo>
                  <a:pt x="493" y="481"/>
                </a:lnTo>
                <a:lnTo>
                  <a:pt x="491" y="479"/>
                </a:lnTo>
                <a:lnTo>
                  <a:pt x="491" y="476"/>
                </a:lnTo>
                <a:lnTo>
                  <a:pt x="491" y="474"/>
                </a:lnTo>
                <a:close/>
                <a:moveTo>
                  <a:pt x="507" y="375"/>
                </a:moveTo>
                <a:lnTo>
                  <a:pt x="509" y="368"/>
                </a:lnTo>
                <a:lnTo>
                  <a:pt x="512" y="349"/>
                </a:lnTo>
                <a:lnTo>
                  <a:pt x="519" y="333"/>
                </a:lnTo>
                <a:lnTo>
                  <a:pt x="519" y="331"/>
                </a:lnTo>
                <a:lnTo>
                  <a:pt x="519" y="328"/>
                </a:lnTo>
                <a:lnTo>
                  <a:pt x="521" y="328"/>
                </a:lnTo>
                <a:lnTo>
                  <a:pt x="526" y="326"/>
                </a:lnTo>
                <a:lnTo>
                  <a:pt x="528" y="328"/>
                </a:lnTo>
                <a:lnTo>
                  <a:pt x="530" y="328"/>
                </a:lnTo>
                <a:lnTo>
                  <a:pt x="533" y="331"/>
                </a:lnTo>
                <a:lnTo>
                  <a:pt x="533" y="333"/>
                </a:lnTo>
                <a:lnTo>
                  <a:pt x="533" y="338"/>
                </a:lnTo>
                <a:lnTo>
                  <a:pt x="528" y="354"/>
                </a:lnTo>
                <a:lnTo>
                  <a:pt x="523" y="370"/>
                </a:lnTo>
                <a:lnTo>
                  <a:pt x="523" y="377"/>
                </a:lnTo>
                <a:lnTo>
                  <a:pt x="521" y="379"/>
                </a:lnTo>
                <a:lnTo>
                  <a:pt x="519" y="382"/>
                </a:lnTo>
                <a:lnTo>
                  <a:pt x="516" y="384"/>
                </a:lnTo>
                <a:lnTo>
                  <a:pt x="514" y="384"/>
                </a:lnTo>
                <a:lnTo>
                  <a:pt x="512" y="382"/>
                </a:lnTo>
                <a:lnTo>
                  <a:pt x="509" y="382"/>
                </a:lnTo>
                <a:lnTo>
                  <a:pt x="507" y="379"/>
                </a:lnTo>
                <a:lnTo>
                  <a:pt x="507" y="375"/>
                </a:lnTo>
                <a:close/>
                <a:moveTo>
                  <a:pt x="544" y="277"/>
                </a:moveTo>
                <a:lnTo>
                  <a:pt x="551" y="266"/>
                </a:lnTo>
                <a:lnTo>
                  <a:pt x="563" y="252"/>
                </a:lnTo>
                <a:lnTo>
                  <a:pt x="570" y="243"/>
                </a:lnTo>
                <a:lnTo>
                  <a:pt x="572" y="240"/>
                </a:lnTo>
                <a:lnTo>
                  <a:pt x="574" y="240"/>
                </a:lnTo>
                <a:lnTo>
                  <a:pt x="577" y="240"/>
                </a:lnTo>
                <a:lnTo>
                  <a:pt x="579" y="240"/>
                </a:lnTo>
                <a:lnTo>
                  <a:pt x="581" y="243"/>
                </a:lnTo>
                <a:lnTo>
                  <a:pt x="584" y="245"/>
                </a:lnTo>
                <a:lnTo>
                  <a:pt x="581" y="250"/>
                </a:lnTo>
                <a:lnTo>
                  <a:pt x="581" y="252"/>
                </a:lnTo>
                <a:lnTo>
                  <a:pt x="574" y="259"/>
                </a:lnTo>
                <a:lnTo>
                  <a:pt x="563" y="275"/>
                </a:lnTo>
                <a:lnTo>
                  <a:pt x="556" y="287"/>
                </a:lnTo>
                <a:lnTo>
                  <a:pt x="553" y="289"/>
                </a:lnTo>
                <a:lnTo>
                  <a:pt x="551" y="289"/>
                </a:lnTo>
                <a:lnTo>
                  <a:pt x="549" y="289"/>
                </a:lnTo>
                <a:lnTo>
                  <a:pt x="546" y="289"/>
                </a:lnTo>
                <a:lnTo>
                  <a:pt x="544" y="287"/>
                </a:lnTo>
                <a:lnTo>
                  <a:pt x="544" y="284"/>
                </a:lnTo>
                <a:lnTo>
                  <a:pt x="542" y="282"/>
                </a:lnTo>
                <a:lnTo>
                  <a:pt x="544" y="277"/>
                </a:lnTo>
                <a:close/>
                <a:moveTo>
                  <a:pt x="609" y="199"/>
                </a:moveTo>
                <a:lnTo>
                  <a:pt x="618" y="192"/>
                </a:lnTo>
                <a:lnTo>
                  <a:pt x="635" y="178"/>
                </a:lnTo>
                <a:lnTo>
                  <a:pt x="644" y="171"/>
                </a:lnTo>
                <a:lnTo>
                  <a:pt x="646" y="169"/>
                </a:lnTo>
                <a:lnTo>
                  <a:pt x="648" y="169"/>
                </a:lnTo>
                <a:lnTo>
                  <a:pt x="651" y="171"/>
                </a:lnTo>
                <a:lnTo>
                  <a:pt x="653" y="173"/>
                </a:lnTo>
                <a:lnTo>
                  <a:pt x="655" y="176"/>
                </a:lnTo>
                <a:lnTo>
                  <a:pt x="655" y="178"/>
                </a:lnTo>
                <a:lnTo>
                  <a:pt x="653" y="180"/>
                </a:lnTo>
                <a:lnTo>
                  <a:pt x="653" y="183"/>
                </a:lnTo>
                <a:lnTo>
                  <a:pt x="644" y="187"/>
                </a:lnTo>
                <a:lnTo>
                  <a:pt x="628" y="201"/>
                </a:lnTo>
                <a:lnTo>
                  <a:pt x="621" y="210"/>
                </a:lnTo>
                <a:lnTo>
                  <a:pt x="618" y="210"/>
                </a:lnTo>
                <a:lnTo>
                  <a:pt x="614" y="213"/>
                </a:lnTo>
                <a:lnTo>
                  <a:pt x="611" y="210"/>
                </a:lnTo>
                <a:lnTo>
                  <a:pt x="609" y="210"/>
                </a:lnTo>
                <a:lnTo>
                  <a:pt x="609" y="208"/>
                </a:lnTo>
                <a:lnTo>
                  <a:pt x="607" y="203"/>
                </a:lnTo>
                <a:lnTo>
                  <a:pt x="609" y="201"/>
                </a:lnTo>
                <a:lnTo>
                  <a:pt x="609" y="199"/>
                </a:lnTo>
                <a:close/>
                <a:moveTo>
                  <a:pt x="692" y="139"/>
                </a:moveTo>
                <a:lnTo>
                  <a:pt x="709" y="127"/>
                </a:lnTo>
                <a:lnTo>
                  <a:pt x="730" y="116"/>
                </a:lnTo>
                <a:lnTo>
                  <a:pt x="732" y="116"/>
                </a:lnTo>
                <a:lnTo>
                  <a:pt x="734" y="116"/>
                </a:lnTo>
                <a:lnTo>
                  <a:pt x="736" y="116"/>
                </a:lnTo>
                <a:lnTo>
                  <a:pt x="739" y="118"/>
                </a:lnTo>
                <a:lnTo>
                  <a:pt x="741" y="120"/>
                </a:lnTo>
                <a:lnTo>
                  <a:pt x="739" y="125"/>
                </a:lnTo>
                <a:lnTo>
                  <a:pt x="739" y="127"/>
                </a:lnTo>
                <a:lnTo>
                  <a:pt x="736" y="129"/>
                </a:lnTo>
                <a:lnTo>
                  <a:pt x="716" y="139"/>
                </a:lnTo>
                <a:lnTo>
                  <a:pt x="699" y="150"/>
                </a:lnTo>
                <a:lnTo>
                  <a:pt x="697" y="150"/>
                </a:lnTo>
                <a:lnTo>
                  <a:pt x="695" y="150"/>
                </a:lnTo>
                <a:lnTo>
                  <a:pt x="690" y="150"/>
                </a:lnTo>
                <a:lnTo>
                  <a:pt x="690" y="148"/>
                </a:lnTo>
                <a:lnTo>
                  <a:pt x="688" y="146"/>
                </a:lnTo>
                <a:lnTo>
                  <a:pt x="688" y="141"/>
                </a:lnTo>
                <a:lnTo>
                  <a:pt x="690" y="139"/>
                </a:lnTo>
                <a:lnTo>
                  <a:pt x="692" y="139"/>
                </a:lnTo>
                <a:close/>
                <a:moveTo>
                  <a:pt x="783" y="90"/>
                </a:moveTo>
                <a:lnTo>
                  <a:pt x="792" y="86"/>
                </a:lnTo>
                <a:lnTo>
                  <a:pt x="825" y="74"/>
                </a:lnTo>
                <a:lnTo>
                  <a:pt x="827" y="74"/>
                </a:lnTo>
                <a:lnTo>
                  <a:pt x="829" y="74"/>
                </a:lnTo>
                <a:lnTo>
                  <a:pt x="832" y="76"/>
                </a:lnTo>
                <a:lnTo>
                  <a:pt x="834" y="79"/>
                </a:lnTo>
                <a:lnTo>
                  <a:pt x="834" y="81"/>
                </a:lnTo>
                <a:lnTo>
                  <a:pt x="832" y="86"/>
                </a:lnTo>
                <a:lnTo>
                  <a:pt x="829" y="88"/>
                </a:lnTo>
                <a:lnTo>
                  <a:pt x="799" y="99"/>
                </a:lnTo>
                <a:lnTo>
                  <a:pt x="787" y="104"/>
                </a:lnTo>
                <a:lnTo>
                  <a:pt x="785" y="104"/>
                </a:lnTo>
                <a:lnTo>
                  <a:pt x="783" y="104"/>
                </a:lnTo>
                <a:lnTo>
                  <a:pt x="781" y="102"/>
                </a:lnTo>
                <a:lnTo>
                  <a:pt x="778" y="99"/>
                </a:lnTo>
                <a:lnTo>
                  <a:pt x="778" y="97"/>
                </a:lnTo>
                <a:lnTo>
                  <a:pt x="778" y="95"/>
                </a:lnTo>
                <a:lnTo>
                  <a:pt x="781" y="92"/>
                </a:lnTo>
                <a:lnTo>
                  <a:pt x="783" y="90"/>
                </a:lnTo>
                <a:close/>
                <a:moveTo>
                  <a:pt x="880" y="58"/>
                </a:moveTo>
                <a:lnTo>
                  <a:pt x="885" y="55"/>
                </a:lnTo>
                <a:lnTo>
                  <a:pt x="908" y="51"/>
                </a:lnTo>
                <a:lnTo>
                  <a:pt x="924" y="49"/>
                </a:lnTo>
                <a:lnTo>
                  <a:pt x="927" y="49"/>
                </a:lnTo>
                <a:lnTo>
                  <a:pt x="929" y="51"/>
                </a:lnTo>
                <a:lnTo>
                  <a:pt x="931" y="53"/>
                </a:lnTo>
                <a:lnTo>
                  <a:pt x="931" y="55"/>
                </a:lnTo>
                <a:lnTo>
                  <a:pt x="931" y="58"/>
                </a:lnTo>
                <a:lnTo>
                  <a:pt x="929" y="60"/>
                </a:lnTo>
                <a:lnTo>
                  <a:pt x="927" y="62"/>
                </a:lnTo>
                <a:lnTo>
                  <a:pt x="924" y="65"/>
                </a:lnTo>
                <a:lnTo>
                  <a:pt x="910" y="65"/>
                </a:lnTo>
                <a:lnTo>
                  <a:pt x="887" y="69"/>
                </a:lnTo>
                <a:lnTo>
                  <a:pt x="882" y="72"/>
                </a:lnTo>
                <a:lnTo>
                  <a:pt x="880" y="72"/>
                </a:lnTo>
                <a:lnTo>
                  <a:pt x="878" y="72"/>
                </a:lnTo>
                <a:lnTo>
                  <a:pt x="876" y="69"/>
                </a:lnTo>
                <a:lnTo>
                  <a:pt x="873" y="67"/>
                </a:lnTo>
                <a:lnTo>
                  <a:pt x="873" y="65"/>
                </a:lnTo>
                <a:lnTo>
                  <a:pt x="876" y="60"/>
                </a:lnTo>
                <a:lnTo>
                  <a:pt x="878" y="60"/>
                </a:lnTo>
                <a:lnTo>
                  <a:pt x="880" y="58"/>
                </a:lnTo>
                <a:close/>
                <a:moveTo>
                  <a:pt x="120" y="802"/>
                </a:moveTo>
                <a:lnTo>
                  <a:pt x="0" y="756"/>
                </a:lnTo>
                <a:lnTo>
                  <a:pt x="108" y="687"/>
                </a:lnTo>
                <a:lnTo>
                  <a:pt x="120" y="802"/>
                </a:lnTo>
                <a:close/>
                <a:moveTo>
                  <a:pt x="908" y="0"/>
                </a:moveTo>
                <a:lnTo>
                  <a:pt x="1028" y="46"/>
                </a:lnTo>
                <a:lnTo>
                  <a:pt x="920" y="116"/>
                </a:lnTo>
                <a:lnTo>
                  <a:pt x="908" y="0"/>
                </a:lnTo>
                <a:close/>
              </a:path>
            </a:pathLst>
          </a:custGeom>
          <a:solidFill>
            <a:srgbClr val="000000"/>
          </a:solidFill>
          <a:ln w="127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68" name="Freeform 74"/>
          <p:cNvSpPr>
            <a:spLocks/>
          </p:cNvSpPr>
          <p:nvPr/>
        </p:nvSpPr>
        <p:spPr bwMode="auto">
          <a:xfrm>
            <a:off x="5491163" y="2438400"/>
            <a:ext cx="1250950"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69" name="Freeform 73"/>
          <p:cNvSpPr>
            <a:spLocks/>
          </p:cNvSpPr>
          <p:nvPr/>
        </p:nvSpPr>
        <p:spPr bwMode="auto">
          <a:xfrm>
            <a:off x="5491163" y="2438400"/>
            <a:ext cx="1250950"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70" name="Rectangle 72"/>
          <p:cNvSpPr>
            <a:spLocks noChangeArrowheads="1"/>
          </p:cNvSpPr>
          <p:nvPr/>
        </p:nvSpPr>
        <p:spPr bwMode="auto">
          <a:xfrm>
            <a:off x="5938838" y="2335213"/>
            <a:ext cx="295275" cy="103187"/>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71" name="Rectangle 71"/>
          <p:cNvSpPr>
            <a:spLocks noChangeArrowheads="1"/>
          </p:cNvSpPr>
          <p:nvPr/>
        </p:nvSpPr>
        <p:spPr bwMode="auto">
          <a:xfrm>
            <a:off x="5938838" y="2335213"/>
            <a:ext cx="295275" cy="10318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72" name="Rectangle 70"/>
          <p:cNvSpPr>
            <a:spLocks noChangeArrowheads="1"/>
          </p:cNvSpPr>
          <p:nvPr/>
        </p:nvSpPr>
        <p:spPr bwMode="auto">
          <a:xfrm>
            <a:off x="5541963" y="1960563"/>
            <a:ext cx="1111250" cy="407987"/>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73" name="Freeform 69"/>
          <p:cNvSpPr>
            <a:spLocks/>
          </p:cNvSpPr>
          <p:nvPr/>
        </p:nvSpPr>
        <p:spPr bwMode="auto">
          <a:xfrm>
            <a:off x="5541963" y="1960563"/>
            <a:ext cx="1111250" cy="52387"/>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74" name="Freeform 68"/>
          <p:cNvSpPr>
            <a:spLocks/>
          </p:cNvSpPr>
          <p:nvPr/>
        </p:nvSpPr>
        <p:spPr bwMode="auto">
          <a:xfrm>
            <a:off x="5541963" y="1960563"/>
            <a:ext cx="65087" cy="407987"/>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75" name="Freeform 67"/>
          <p:cNvSpPr>
            <a:spLocks/>
          </p:cNvSpPr>
          <p:nvPr/>
        </p:nvSpPr>
        <p:spPr bwMode="auto">
          <a:xfrm>
            <a:off x="5541963" y="2317750"/>
            <a:ext cx="1111250" cy="50800"/>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76" name="Freeform 66"/>
          <p:cNvSpPr>
            <a:spLocks/>
          </p:cNvSpPr>
          <p:nvPr/>
        </p:nvSpPr>
        <p:spPr bwMode="auto">
          <a:xfrm>
            <a:off x="6586538" y="1960563"/>
            <a:ext cx="66675" cy="407987"/>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77" name="Rectangle 65"/>
          <p:cNvSpPr>
            <a:spLocks noChangeArrowheads="1"/>
          </p:cNvSpPr>
          <p:nvPr/>
        </p:nvSpPr>
        <p:spPr bwMode="auto">
          <a:xfrm>
            <a:off x="5541963" y="1960563"/>
            <a:ext cx="1111250" cy="40798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78" name="Rectangle 64"/>
          <p:cNvSpPr>
            <a:spLocks noChangeArrowheads="1"/>
          </p:cNvSpPr>
          <p:nvPr/>
        </p:nvSpPr>
        <p:spPr bwMode="auto">
          <a:xfrm>
            <a:off x="5607050" y="2012950"/>
            <a:ext cx="979488" cy="30480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79" name="Line 63"/>
          <p:cNvSpPr>
            <a:spLocks noChangeShapeType="1"/>
          </p:cNvSpPr>
          <p:nvPr/>
        </p:nvSpPr>
        <p:spPr bwMode="auto">
          <a:xfrm>
            <a:off x="5541963" y="1960563"/>
            <a:ext cx="65087"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80" name="Line 62"/>
          <p:cNvSpPr>
            <a:spLocks noChangeShapeType="1"/>
          </p:cNvSpPr>
          <p:nvPr/>
        </p:nvSpPr>
        <p:spPr bwMode="auto">
          <a:xfrm flipV="1">
            <a:off x="5541963" y="2317750"/>
            <a:ext cx="65087"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81" name="Line 61"/>
          <p:cNvSpPr>
            <a:spLocks noChangeShapeType="1"/>
          </p:cNvSpPr>
          <p:nvPr/>
        </p:nvSpPr>
        <p:spPr bwMode="auto">
          <a:xfrm flipH="1" flipV="1">
            <a:off x="6586538" y="2317750"/>
            <a:ext cx="66675"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82" name="Line 60"/>
          <p:cNvSpPr>
            <a:spLocks noChangeShapeType="1"/>
          </p:cNvSpPr>
          <p:nvPr/>
        </p:nvSpPr>
        <p:spPr bwMode="auto">
          <a:xfrm flipH="1">
            <a:off x="6586538" y="1960563"/>
            <a:ext cx="66675"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83" name="Freeform 59"/>
          <p:cNvSpPr>
            <a:spLocks/>
          </p:cNvSpPr>
          <p:nvPr/>
        </p:nvSpPr>
        <p:spPr bwMode="auto">
          <a:xfrm>
            <a:off x="5632450" y="2100263"/>
            <a:ext cx="903288" cy="214312"/>
          </a:xfrm>
          <a:custGeom>
            <a:avLst/>
            <a:gdLst>
              <a:gd name="T0" fmla="*/ 2147483647 w 1108"/>
              <a:gd name="T1" fmla="*/ 2147483647 h 347"/>
              <a:gd name="T2" fmla="*/ 2147483647 w 1108"/>
              <a:gd name="T3" fmla="*/ 2147483647 h 347"/>
              <a:gd name="T4" fmla="*/ 2147483647 w 1108"/>
              <a:gd name="T5" fmla="*/ 2147483647 h 347"/>
              <a:gd name="T6" fmla="*/ 2147483647 w 1108"/>
              <a:gd name="T7" fmla="*/ 2147483647 h 347"/>
              <a:gd name="T8" fmla="*/ 2147483647 w 1108"/>
              <a:gd name="T9" fmla="*/ 2147483647 h 347"/>
              <a:gd name="T10" fmla="*/ 2147483647 w 1108"/>
              <a:gd name="T11" fmla="*/ 2147483647 h 347"/>
              <a:gd name="T12" fmla="*/ 2147483647 w 1108"/>
              <a:gd name="T13" fmla="*/ 2147483647 h 347"/>
              <a:gd name="T14" fmla="*/ 2147483647 w 1108"/>
              <a:gd name="T15" fmla="*/ 2147483647 h 347"/>
              <a:gd name="T16" fmla="*/ 2147483647 w 1108"/>
              <a:gd name="T17" fmla="*/ 2147483647 h 347"/>
              <a:gd name="T18" fmla="*/ 2147483647 w 1108"/>
              <a:gd name="T19" fmla="*/ 2147483647 h 347"/>
              <a:gd name="T20" fmla="*/ 2147483647 w 1108"/>
              <a:gd name="T21" fmla="*/ 2147483647 h 347"/>
              <a:gd name="T22" fmla="*/ 2147483647 w 1108"/>
              <a:gd name="T23" fmla="*/ 2147483647 h 347"/>
              <a:gd name="T24" fmla="*/ 2147483647 w 1108"/>
              <a:gd name="T25" fmla="*/ 2147483647 h 347"/>
              <a:gd name="T26" fmla="*/ 2147483647 w 1108"/>
              <a:gd name="T27" fmla="*/ 2147483647 h 347"/>
              <a:gd name="T28" fmla="*/ 2147483647 w 1108"/>
              <a:gd name="T29" fmla="*/ 2147483647 h 347"/>
              <a:gd name="T30" fmla="*/ 2147483647 w 1108"/>
              <a:gd name="T31" fmla="*/ 2147483647 h 347"/>
              <a:gd name="T32" fmla="*/ 2147483647 w 1108"/>
              <a:gd name="T33" fmla="*/ 2147483647 h 347"/>
              <a:gd name="T34" fmla="*/ 2147483647 w 1108"/>
              <a:gd name="T35" fmla="*/ 2147483647 h 347"/>
              <a:gd name="T36" fmla="*/ 2147483647 w 1108"/>
              <a:gd name="T37" fmla="*/ 2147483647 h 347"/>
              <a:gd name="T38" fmla="*/ 2147483647 w 1108"/>
              <a:gd name="T39" fmla="*/ 2147483647 h 347"/>
              <a:gd name="T40" fmla="*/ 2147483647 w 1108"/>
              <a:gd name="T41" fmla="*/ 2147483647 h 347"/>
              <a:gd name="T42" fmla="*/ 2147483647 w 1108"/>
              <a:gd name="T43" fmla="*/ 2147483647 h 347"/>
              <a:gd name="T44" fmla="*/ 2147483647 w 1108"/>
              <a:gd name="T45" fmla="*/ 2147483647 h 347"/>
              <a:gd name="T46" fmla="*/ 2147483647 w 1108"/>
              <a:gd name="T47" fmla="*/ 2147483647 h 347"/>
              <a:gd name="T48" fmla="*/ 2147483647 w 1108"/>
              <a:gd name="T49" fmla="*/ 2147483647 h 347"/>
              <a:gd name="T50" fmla="*/ 2147483647 w 1108"/>
              <a:gd name="T51" fmla="*/ 2147483647 h 347"/>
              <a:gd name="T52" fmla="*/ 2147483647 w 1108"/>
              <a:gd name="T53" fmla="*/ 2147483647 h 347"/>
              <a:gd name="T54" fmla="*/ 2147483647 w 1108"/>
              <a:gd name="T55" fmla="*/ 2147483647 h 347"/>
              <a:gd name="T56" fmla="*/ 2147483647 w 1108"/>
              <a:gd name="T57" fmla="*/ 2147483647 h 347"/>
              <a:gd name="T58" fmla="*/ 2147483647 w 1108"/>
              <a:gd name="T59" fmla="*/ 2147483647 h 347"/>
              <a:gd name="T60" fmla="*/ 2147483647 w 1108"/>
              <a:gd name="T61" fmla="*/ 2147483647 h 347"/>
              <a:gd name="T62" fmla="*/ 2147483647 w 1108"/>
              <a:gd name="T63" fmla="*/ 2147483647 h 347"/>
              <a:gd name="T64" fmla="*/ 2147483647 w 1108"/>
              <a:gd name="T65" fmla="*/ 2147483647 h 347"/>
              <a:gd name="T66" fmla="*/ 2147483647 w 1108"/>
              <a:gd name="T67" fmla="*/ 0 h 347"/>
              <a:gd name="T68" fmla="*/ 2147483647 w 1108"/>
              <a:gd name="T69" fmla="*/ 2147483647 h 347"/>
              <a:gd name="T70" fmla="*/ 2147483647 w 1108"/>
              <a:gd name="T71" fmla="*/ 2147483647 h 347"/>
              <a:gd name="T72" fmla="*/ 2147483647 w 1108"/>
              <a:gd name="T73" fmla="*/ 2147483647 h 347"/>
              <a:gd name="T74" fmla="*/ 2147483647 w 1108"/>
              <a:gd name="T75" fmla="*/ 2147483647 h 347"/>
              <a:gd name="T76" fmla="*/ 2147483647 w 1108"/>
              <a:gd name="T77" fmla="*/ 2147483647 h 347"/>
              <a:gd name="T78" fmla="*/ 2147483647 w 1108"/>
              <a:gd name="T79" fmla="*/ 2147483647 h 347"/>
              <a:gd name="T80" fmla="*/ 2147483647 w 1108"/>
              <a:gd name="T81" fmla="*/ 2147483647 h 347"/>
              <a:gd name="T82" fmla="*/ 2147483647 w 1108"/>
              <a:gd name="T83" fmla="*/ 2147483647 h 347"/>
              <a:gd name="T84" fmla="*/ 2147483647 w 1108"/>
              <a:gd name="T85" fmla="*/ 2147483647 h 347"/>
              <a:gd name="T86" fmla="*/ 2147483647 w 1108"/>
              <a:gd name="T87" fmla="*/ 2147483647 h 347"/>
              <a:gd name="T88" fmla="*/ 2147483647 w 1108"/>
              <a:gd name="T89" fmla="*/ 2147483647 h 347"/>
              <a:gd name="T90" fmla="*/ 2147483647 w 1108"/>
              <a:gd name="T91" fmla="*/ 2147483647 h 347"/>
              <a:gd name="T92" fmla="*/ 2147483647 w 1108"/>
              <a:gd name="T93" fmla="*/ 2147483647 h 347"/>
              <a:gd name="T94" fmla="*/ 2147483647 w 1108"/>
              <a:gd name="T95" fmla="*/ 2147483647 h 347"/>
              <a:gd name="T96" fmla="*/ 2147483647 w 1108"/>
              <a:gd name="T97" fmla="*/ 2147483647 h 347"/>
              <a:gd name="T98" fmla="*/ 2147483647 w 1108"/>
              <a:gd name="T99" fmla="*/ 2147483647 h 347"/>
              <a:gd name="T100" fmla="*/ 2147483647 w 1108"/>
              <a:gd name="T101" fmla="*/ 2147483647 h 347"/>
              <a:gd name="T102" fmla="*/ 2147483647 w 1108"/>
              <a:gd name="T103" fmla="*/ 2147483647 h 347"/>
              <a:gd name="T104" fmla="*/ 2147483647 w 1108"/>
              <a:gd name="T105" fmla="*/ 2147483647 h 347"/>
              <a:gd name="T106" fmla="*/ 2147483647 w 1108"/>
              <a:gd name="T107" fmla="*/ 2147483647 h 347"/>
              <a:gd name="T108" fmla="*/ 2147483647 w 1108"/>
              <a:gd name="T109" fmla="*/ 2147483647 h 347"/>
              <a:gd name="T110" fmla="*/ 2147483647 w 1108"/>
              <a:gd name="T111" fmla="*/ 2147483647 h 347"/>
              <a:gd name="T112" fmla="*/ 2147483647 w 1108"/>
              <a:gd name="T113" fmla="*/ 2147483647 h 347"/>
              <a:gd name="T114" fmla="*/ 2147483647 w 1108"/>
              <a:gd name="T115" fmla="*/ 2147483647 h 347"/>
              <a:gd name="T116" fmla="*/ 2147483647 w 1108"/>
              <a:gd name="T117" fmla="*/ 2147483647 h 347"/>
              <a:gd name="T118" fmla="*/ 2147483647 w 1108"/>
              <a:gd name="T119" fmla="*/ 2147483647 h 347"/>
              <a:gd name="T120" fmla="*/ 2147483647 w 1108"/>
              <a:gd name="T121" fmla="*/ 2147483647 h 347"/>
              <a:gd name="T122" fmla="*/ 2147483647 w 1108"/>
              <a:gd name="T123" fmla="*/ 2147483647 h 3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08"/>
              <a:gd name="T187" fmla="*/ 0 h 347"/>
              <a:gd name="T188" fmla="*/ 1108 w 1108"/>
              <a:gd name="T189" fmla="*/ 347 h 3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08" h="347">
                <a:moveTo>
                  <a:pt x="0" y="347"/>
                </a:moveTo>
                <a:lnTo>
                  <a:pt x="2" y="333"/>
                </a:lnTo>
                <a:lnTo>
                  <a:pt x="7" y="317"/>
                </a:lnTo>
                <a:lnTo>
                  <a:pt x="9" y="303"/>
                </a:lnTo>
                <a:lnTo>
                  <a:pt x="11" y="289"/>
                </a:lnTo>
                <a:lnTo>
                  <a:pt x="16" y="257"/>
                </a:lnTo>
                <a:lnTo>
                  <a:pt x="18" y="226"/>
                </a:lnTo>
                <a:lnTo>
                  <a:pt x="23" y="196"/>
                </a:lnTo>
                <a:lnTo>
                  <a:pt x="28" y="166"/>
                </a:lnTo>
                <a:lnTo>
                  <a:pt x="30" y="152"/>
                </a:lnTo>
                <a:lnTo>
                  <a:pt x="32" y="136"/>
                </a:lnTo>
                <a:lnTo>
                  <a:pt x="37" y="122"/>
                </a:lnTo>
                <a:lnTo>
                  <a:pt x="42" y="109"/>
                </a:lnTo>
                <a:lnTo>
                  <a:pt x="44" y="106"/>
                </a:lnTo>
                <a:lnTo>
                  <a:pt x="46" y="104"/>
                </a:lnTo>
                <a:lnTo>
                  <a:pt x="49" y="106"/>
                </a:lnTo>
                <a:lnTo>
                  <a:pt x="49" y="111"/>
                </a:lnTo>
                <a:lnTo>
                  <a:pt x="51" y="115"/>
                </a:lnTo>
                <a:lnTo>
                  <a:pt x="51" y="120"/>
                </a:lnTo>
                <a:lnTo>
                  <a:pt x="53" y="125"/>
                </a:lnTo>
                <a:lnTo>
                  <a:pt x="53" y="139"/>
                </a:lnTo>
                <a:lnTo>
                  <a:pt x="58" y="152"/>
                </a:lnTo>
                <a:lnTo>
                  <a:pt x="58" y="159"/>
                </a:lnTo>
                <a:lnTo>
                  <a:pt x="60" y="164"/>
                </a:lnTo>
                <a:lnTo>
                  <a:pt x="62" y="169"/>
                </a:lnTo>
                <a:lnTo>
                  <a:pt x="65" y="173"/>
                </a:lnTo>
                <a:lnTo>
                  <a:pt x="72" y="185"/>
                </a:lnTo>
                <a:lnTo>
                  <a:pt x="76" y="196"/>
                </a:lnTo>
                <a:lnTo>
                  <a:pt x="83" y="208"/>
                </a:lnTo>
                <a:lnTo>
                  <a:pt x="88" y="217"/>
                </a:lnTo>
                <a:lnTo>
                  <a:pt x="93" y="226"/>
                </a:lnTo>
                <a:lnTo>
                  <a:pt x="97" y="233"/>
                </a:lnTo>
                <a:lnTo>
                  <a:pt x="102" y="243"/>
                </a:lnTo>
                <a:lnTo>
                  <a:pt x="106" y="250"/>
                </a:lnTo>
                <a:lnTo>
                  <a:pt x="113" y="261"/>
                </a:lnTo>
                <a:lnTo>
                  <a:pt x="120" y="270"/>
                </a:lnTo>
                <a:lnTo>
                  <a:pt x="127" y="280"/>
                </a:lnTo>
                <a:lnTo>
                  <a:pt x="132" y="287"/>
                </a:lnTo>
                <a:lnTo>
                  <a:pt x="139" y="294"/>
                </a:lnTo>
                <a:lnTo>
                  <a:pt x="146" y="300"/>
                </a:lnTo>
                <a:lnTo>
                  <a:pt x="155" y="307"/>
                </a:lnTo>
                <a:lnTo>
                  <a:pt x="162" y="312"/>
                </a:lnTo>
                <a:lnTo>
                  <a:pt x="174" y="319"/>
                </a:lnTo>
                <a:lnTo>
                  <a:pt x="185" y="328"/>
                </a:lnTo>
                <a:lnTo>
                  <a:pt x="199" y="335"/>
                </a:lnTo>
                <a:lnTo>
                  <a:pt x="208" y="342"/>
                </a:lnTo>
                <a:lnTo>
                  <a:pt x="215" y="347"/>
                </a:lnTo>
                <a:lnTo>
                  <a:pt x="232" y="342"/>
                </a:lnTo>
                <a:lnTo>
                  <a:pt x="243" y="337"/>
                </a:lnTo>
                <a:lnTo>
                  <a:pt x="255" y="335"/>
                </a:lnTo>
                <a:lnTo>
                  <a:pt x="264" y="333"/>
                </a:lnTo>
                <a:lnTo>
                  <a:pt x="271" y="331"/>
                </a:lnTo>
                <a:lnTo>
                  <a:pt x="276" y="328"/>
                </a:lnTo>
                <a:lnTo>
                  <a:pt x="280" y="326"/>
                </a:lnTo>
                <a:lnTo>
                  <a:pt x="283" y="324"/>
                </a:lnTo>
                <a:lnTo>
                  <a:pt x="285" y="324"/>
                </a:lnTo>
                <a:lnTo>
                  <a:pt x="287" y="321"/>
                </a:lnTo>
                <a:lnTo>
                  <a:pt x="287" y="319"/>
                </a:lnTo>
                <a:lnTo>
                  <a:pt x="285" y="319"/>
                </a:lnTo>
                <a:lnTo>
                  <a:pt x="285" y="317"/>
                </a:lnTo>
                <a:lnTo>
                  <a:pt x="283" y="314"/>
                </a:lnTo>
                <a:lnTo>
                  <a:pt x="280" y="310"/>
                </a:lnTo>
                <a:lnTo>
                  <a:pt x="276" y="307"/>
                </a:lnTo>
                <a:lnTo>
                  <a:pt x="273" y="303"/>
                </a:lnTo>
                <a:lnTo>
                  <a:pt x="271" y="296"/>
                </a:lnTo>
                <a:lnTo>
                  <a:pt x="269" y="291"/>
                </a:lnTo>
                <a:lnTo>
                  <a:pt x="266" y="284"/>
                </a:lnTo>
                <a:lnTo>
                  <a:pt x="264" y="275"/>
                </a:lnTo>
                <a:lnTo>
                  <a:pt x="262" y="266"/>
                </a:lnTo>
                <a:lnTo>
                  <a:pt x="262" y="257"/>
                </a:lnTo>
                <a:lnTo>
                  <a:pt x="262" y="243"/>
                </a:lnTo>
                <a:lnTo>
                  <a:pt x="262" y="231"/>
                </a:lnTo>
                <a:lnTo>
                  <a:pt x="264" y="215"/>
                </a:lnTo>
                <a:lnTo>
                  <a:pt x="266" y="199"/>
                </a:lnTo>
                <a:lnTo>
                  <a:pt x="271" y="180"/>
                </a:lnTo>
                <a:lnTo>
                  <a:pt x="276" y="159"/>
                </a:lnTo>
                <a:lnTo>
                  <a:pt x="283" y="139"/>
                </a:lnTo>
                <a:lnTo>
                  <a:pt x="292" y="113"/>
                </a:lnTo>
                <a:lnTo>
                  <a:pt x="303" y="88"/>
                </a:lnTo>
                <a:lnTo>
                  <a:pt x="306" y="83"/>
                </a:lnTo>
                <a:lnTo>
                  <a:pt x="308" y="78"/>
                </a:lnTo>
                <a:lnTo>
                  <a:pt x="313" y="76"/>
                </a:lnTo>
                <a:lnTo>
                  <a:pt x="317" y="74"/>
                </a:lnTo>
                <a:lnTo>
                  <a:pt x="329" y="72"/>
                </a:lnTo>
                <a:lnTo>
                  <a:pt x="341" y="69"/>
                </a:lnTo>
                <a:lnTo>
                  <a:pt x="352" y="69"/>
                </a:lnTo>
                <a:lnTo>
                  <a:pt x="366" y="67"/>
                </a:lnTo>
                <a:lnTo>
                  <a:pt x="378" y="67"/>
                </a:lnTo>
                <a:lnTo>
                  <a:pt x="389" y="65"/>
                </a:lnTo>
                <a:lnTo>
                  <a:pt x="392" y="55"/>
                </a:lnTo>
                <a:lnTo>
                  <a:pt x="394" y="46"/>
                </a:lnTo>
                <a:lnTo>
                  <a:pt x="394" y="35"/>
                </a:lnTo>
                <a:lnTo>
                  <a:pt x="396" y="25"/>
                </a:lnTo>
                <a:lnTo>
                  <a:pt x="396" y="16"/>
                </a:lnTo>
                <a:lnTo>
                  <a:pt x="398" y="11"/>
                </a:lnTo>
                <a:lnTo>
                  <a:pt x="401" y="7"/>
                </a:lnTo>
                <a:lnTo>
                  <a:pt x="403" y="4"/>
                </a:lnTo>
                <a:lnTo>
                  <a:pt x="405" y="2"/>
                </a:lnTo>
                <a:lnTo>
                  <a:pt x="408" y="0"/>
                </a:lnTo>
                <a:lnTo>
                  <a:pt x="412" y="0"/>
                </a:lnTo>
                <a:lnTo>
                  <a:pt x="417" y="0"/>
                </a:lnTo>
                <a:lnTo>
                  <a:pt x="422" y="2"/>
                </a:lnTo>
                <a:lnTo>
                  <a:pt x="424" y="4"/>
                </a:lnTo>
                <a:lnTo>
                  <a:pt x="429" y="7"/>
                </a:lnTo>
                <a:lnTo>
                  <a:pt x="431" y="11"/>
                </a:lnTo>
                <a:lnTo>
                  <a:pt x="433" y="14"/>
                </a:lnTo>
                <a:lnTo>
                  <a:pt x="438" y="23"/>
                </a:lnTo>
                <a:lnTo>
                  <a:pt x="443" y="35"/>
                </a:lnTo>
                <a:lnTo>
                  <a:pt x="447" y="44"/>
                </a:lnTo>
                <a:lnTo>
                  <a:pt x="452" y="55"/>
                </a:lnTo>
                <a:lnTo>
                  <a:pt x="454" y="65"/>
                </a:lnTo>
                <a:lnTo>
                  <a:pt x="463" y="83"/>
                </a:lnTo>
                <a:lnTo>
                  <a:pt x="470" y="99"/>
                </a:lnTo>
                <a:lnTo>
                  <a:pt x="487" y="134"/>
                </a:lnTo>
                <a:lnTo>
                  <a:pt x="500" y="166"/>
                </a:lnTo>
                <a:lnTo>
                  <a:pt x="514" y="196"/>
                </a:lnTo>
                <a:lnTo>
                  <a:pt x="524" y="213"/>
                </a:lnTo>
                <a:lnTo>
                  <a:pt x="531" y="226"/>
                </a:lnTo>
                <a:lnTo>
                  <a:pt x="542" y="240"/>
                </a:lnTo>
                <a:lnTo>
                  <a:pt x="551" y="254"/>
                </a:lnTo>
                <a:lnTo>
                  <a:pt x="563" y="268"/>
                </a:lnTo>
                <a:lnTo>
                  <a:pt x="577" y="280"/>
                </a:lnTo>
                <a:lnTo>
                  <a:pt x="591" y="291"/>
                </a:lnTo>
                <a:lnTo>
                  <a:pt x="607" y="303"/>
                </a:lnTo>
                <a:lnTo>
                  <a:pt x="616" y="300"/>
                </a:lnTo>
                <a:lnTo>
                  <a:pt x="623" y="298"/>
                </a:lnTo>
                <a:lnTo>
                  <a:pt x="640" y="291"/>
                </a:lnTo>
                <a:lnTo>
                  <a:pt x="649" y="287"/>
                </a:lnTo>
                <a:lnTo>
                  <a:pt x="656" y="284"/>
                </a:lnTo>
                <a:lnTo>
                  <a:pt x="665" y="282"/>
                </a:lnTo>
                <a:lnTo>
                  <a:pt x="672" y="282"/>
                </a:lnTo>
                <a:lnTo>
                  <a:pt x="679" y="282"/>
                </a:lnTo>
                <a:lnTo>
                  <a:pt x="684" y="284"/>
                </a:lnTo>
                <a:lnTo>
                  <a:pt x="695" y="287"/>
                </a:lnTo>
                <a:lnTo>
                  <a:pt x="704" y="291"/>
                </a:lnTo>
                <a:lnTo>
                  <a:pt x="716" y="298"/>
                </a:lnTo>
                <a:lnTo>
                  <a:pt x="728" y="303"/>
                </a:lnTo>
                <a:lnTo>
                  <a:pt x="732" y="305"/>
                </a:lnTo>
                <a:lnTo>
                  <a:pt x="739" y="305"/>
                </a:lnTo>
                <a:lnTo>
                  <a:pt x="744" y="305"/>
                </a:lnTo>
                <a:lnTo>
                  <a:pt x="748" y="307"/>
                </a:lnTo>
                <a:lnTo>
                  <a:pt x="753" y="305"/>
                </a:lnTo>
                <a:lnTo>
                  <a:pt x="760" y="303"/>
                </a:lnTo>
                <a:lnTo>
                  <a:pt x="762" y="300"/>
                </a:lnTo>
                <a:lnTo>
                  <a:pt x="765" y="298"/>
                </a:lnTo>
                <a:lnTo>
                  <a:pt x="767" y="296"/>
                </a:lnTo>
                <a:lnTo>
                  <a:pt x="769" y="291"/>
                </a:lnTo>
                <a:lnTo>
                  <a:pt x="772" y="284"/>
                </a:lnTo>
                <a:lnTo>
                  <a:pt x="772" y="275"/>
                </a:lnTo>
                <a:lnTo>
                  <a:pt x="772" y="263"/>
                </a:lnTo>
                <a:lnTo>
                  <a:pt x="774" y="254"/>
                </a:lnTo>
                <a:lnTo>
                  <a:pt x="774" y="250"/>
                </a:lnTo>
                <a:lnTo>
                  <a:pt x="776" y="245"/>
                </a:lnTo>
                <a:lnTo>
                  <a:pt x="779" y="243"/>
                </a:lnTo>
                <a:lnTo>
                  <a:pt x="781" y="238"/>
                </a:lnTo>
                <a:lnTo>
                  <a:pt x="788" y="233"/>
                </a:lnTo>
                <a:lnTo>
                  <a:pt x="795" y="229"/>
                </a:lnTo>
                <a:lnTo>
                  <a:pt x="804" y="226"/>
                </a:lnTo>
                <a:lnTo>
                  <a:pt x="811" y="224"/>
                </a:lnTo>
                <a:lnTo>
                  <a:pt x="830" y="222"/>
                </a:lnTo>
                <a:lnTo>
                  <a:pt x="839" y="220"/>
                </a:lnTo>
                <a:lnTo>
                  <a:pt x="846" y="217"/>
                </a:lnTo>
                <a:lnTo>
                  <a:pt x="850" y="203"/>
                </a:lnTo>
                <a:lnTo>
                  <a:pt x="855" y="192"/>
                </a:lnTo>
                <a:lnTo>
                  <a:pt x="860" y="183"/>
                </a:lnTo>
                <a:lnTo>
                  <a:pt x="867" y="173"/>
                </a:lnTo>
                <a:lnTo>
                  <a:pt x="871" y="166"/>
                </a:lnTo>
                <a:lnTo>
                  <a:pt x="878" y="159"/>
                </a:lnTo>
                <a:lnTo>
                  <a:pt x="883" y="152"/>
                </a:lnTo>
                <a:lnTo>
                  <a:pt x="890" y="148"/>
                </a:lnTo>
                <a:lnTo>
                  <a:pt x="897" y="143"/>
                </a:lnTo>
                <a:lnTo>
                  <a:pt x="904" y="139"/>
                </a:lnTo>
                <a:lnTo>
                  <a:pt x="911" y="136"/>
                </a:lnTo>
                <a:lnTo>
                  <a:pt x="918" y="134"/>
                </a:lnTo>
                <a:lnTo>
                  <a:pt x="925" y="132"/>
                </a:lnTo>
                <a:lnTo>
                  <a:pt x="932" y="132"/>
                </a:lnTo>
                <a:lnTo>
                  <a:pt x="948" y="132"/>
                </a:lnTo>
                <a:lnTo>
                  <a:pt x="966" y="132"/>
                </a:lnTo>
                <a:lnTo>
                  <a:pt x="983" y="134"/>
                </a:lnTo>
                <a:lnTo>
                  <a:pt x="1001" y="139"/>
                </a:lnTo>
                <a:lnTo>
                  <a:pt x="1022" y="143"/>
                </a:lnTo>
                <a:lnTo>
                  <a:pt x="1040" y="146"/>
                </a:lnTo>
                <a:lnTo>
                  <a:pt x="1061" y="148"/>
                </a:lnTo>
                <a:lnTo>
                  <a:pt x="1084" y="150"/>
                </a:lnTo>
                <a:lnTo>
                  <a:pt x="1108" y="152"/>
                </a:lnTo>
              </a:path>
            </a:pathLst>
          </a:custGeom>
          <a:noFill/>
          <a:ln w="8890">
            <a:solidFill>
              <a:srgbClr val="FF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84" name="Freeform 58"/>
          <p:cNvSpPr>
            <a:spLocks/>
          </p:cNvSpPr>
          <p:nvPr/>
        </p:nvSpPr>
        <p:spPr bwMode="auto">
          <a:xfrm>
            <a:off x="5491163" y="2438400"/>
            <a:ext cx="1250950"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85" name="Freeform 57"/>
          <p:cNvSpPr>
            <a:spLocks/>
          </p:cNvSpPr>
          <p:nvPr/>
        </p:nvSpPr>
        <p:spPr bwMode="auto">
          <a:xfrm>
            <a:off x="5491163" y="2438400"/>
            <a:ext cx="1250950"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86" name="Rectangle 56"/>
          <p:cNvSpPr>
            <a:spLocks noChangeArrowheads="1"/>
          </p:cNvSpPr>
          <p:nvPr/>
        </p:nvSpPr>
        <p:spPr bwMode="auto">
          <a:xfrm>
            <a:off x="5938838" y="2335213"/>
            <a:ext cx="295275" cy="103187"/>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87" name="Rectangle 55"/>
          <p:cNvSpPr>
            <a:spLocks noChangeArrowheads="1"/>
          </p:cNvSpPr>
          <p:nvPr/>
        </p:nvSpPr>
        <p:spPr bwMode="auto">
          <a:xfrm>
            <a:off x="5938838" y="2335213"/>
            <a:ext cx="295275" cy="10318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88" name="Rectangle 54"/>
          <p:cNvSpPr>
            <a:spLocks noChangeArrowheads="1"/>
          </p:cNvSpPr>
          <p:nvPr/>
        </p:nvSpPr>
        <p:spPr bwMode="auto">
          <a:xfrm>
            <a:off x="5562600" y="1981200"/>
            <a:ext cx="1111250" cy="407988"/>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89" name="Freeform 53"/>
          <p:cNvSpPr>
            <a:spLocks/>
          </p:cNvSpPr>
          <p:nvPr/>
        </p:nvSpPr>
        <p:spPr bwMode="auto">
          <a:xfrm>
            <a:off x="5541963" y="1960563"/>
            <a:ext cx="1111250" cy="52387"/>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90" name="Freeform 52"/>
          <p:cNvSpPr>
            <a:spLocks/>
          </p:cNvSpPr>
          <p:nvPr/>
        </p:nvSpPr>
        <p:spPr bwMode="auto">
          <a:xfrm>
            <a:off x="5541963" y="1960563"/>
            <a:ext cx="65087" cy="407987"/>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91" name="Freeform 51"/>
          <p:cNvSpPr>
            <a:spLocks/>
          </p:cNvSpPr>
          <p:nvPr/>
        </p:nvSpPr>
        <p:spPr bwMode="auto">
          <a:xfrm>
            <a:off x="5541963" y="2317750"/>
            <a:ext cx="1111250" cy="50800"/>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92" name="Freeform 50"/>
          <p:cNvSpPr>
            <a:spLocks/>
          </p:cNvSpPr>
          <p:nvPr/>
        </p:nvSpPr>
        <p:spPr bwMode="auto">
          <a:xfrm>
            <a:off x="6586538" y="1960563"/>
            <a:ext cx="66675" cy="407987"/>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93" name="Rectangle 49"/>
          <p:cNvSpPr>
            <a:spLocks noChangeArrowheads="1"/>
          </p:cNvSpPr>
          <p:nvPr/>
        </p:nvSpPr>
        <p:spPr bwMode="auto">
          <a:xfrm>
            <a:off x="5541963" y="1960563"/>
            <a:ext cx="1111250" cy="40798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94" name="Rectangle 48"/>
          <p:cNvSpPr>
            <a:spLocks noChangeArrowheads="1"/>
          </p:cNvSpPr>
          <p:nvPr/>
        </p:nvSpPr>
        <p:spPr bwMode="auto">
          <a:xfrm>
            <a:off x="5607050" y="2012950"/>
            <a:ext cx="979488" cy="30480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295" name="Line 47"/>
          <p:cNvSpPr>
            <a:spLocks noChangeShapeType="1"/>
          </p:cNvSpPr>
          <p:nvPr/>
        </p:nvSpPr>
        <p:spPr bwMode="auto">
          <a:xfrm>
            <a:off x="5541963" y="1960563"/>
            <a:ext cx="65087"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96" name="Line 46"/>
          <p:cNvSpPr>
            <a:spLocks noChangeShapeType="1"/>
          </p:cNvSpPr>
          <p:nvPr/>
        </p:nvSpPr>
        <p:spPr bwMode="auto">
          <a:xfrm flipV="1">
            <a:off x="5541963" y="2317750"/>
            <a:ext cx="65087"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97" name="Line 45"/>
          <p:cNvSpPr>
            <a:spLocks noChangeShapeType="1"/>
          </p:cNvSpPr>
          <p:nvPr/>
        </p:nvSpPr>
        <p:spPr bwMode="auto">
          <a:xfrm flipH="1" flipV="1">
            <a:off x="6586538" y="2317750"/>
            <a:ext cx="66675"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98" name="Line 44"/>
          <p:cNvSpPr>
            <a:spLocks noChangeShapeType="1"/>
          </p:cNvSpPr>
          <p:nvPr/>
        </p:nvSpPr>
        <p:spPr bwMode="auto">
          <a:xfrm flipH="1">
            <a:off x="6586538" y="1960563"/>
            <a:ext cx="66675"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299" name="Rectangle 41"/>
          <p:cNvSpPr>
            <a:spLocks noChangeArrowheads="1"/>
          </p:cNvSpPr>
          <p:nvPr/>
        </p:nvSpPr>
        <p:spPr bwMode="auto">
          <a:xfrm>
            <a:off x="4275138" y="3700463"/>
            <a:ext cx="674687" cy="185737"/>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GC glass </a:t>
            </a:r>
          </a:p>
        </p:txBody>
      </p:sp>
      <p:sp>
        <p:nvSpPr>
          <p:cNvPr id="45300" name="Rectangle 40"/>
          <p:cNvSpPr>
            <a:spLocks noChangeArrowheads="1"/>
          </p:cNvSpPr>
          <p:nvPr/>
        </p:nvSpPr>
        <p:spPr bwMode="auto">
          <a:xfrm>
            <a:off x="4495800" y="3871913"/>
            <a:ext cx="228600" cy="185737"/>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vial</a:t>
            </a:r>
          </a:p>
        </p:txBody>
      </p:sp>
      <p:sp>
        <p:nvSpPr>
          <p:cNvPr id="45301" name="Freeform 39"/>
          <p:cNvSpPr>
            <a:spLocks noEditPoints="1"/>
          </p:cNvSpPr>
          <p:nvPr/>
        </p:nvSpPr>
        <p:spPr bwMode="auto">
          <a:xfrm rot="-7691115">
            <a:off x="4956969" y="3185319"/>
            <a:ext cx="457200" cy="620712"/>
          </a:xfrm>
          <a:custGeom>
            <a:avLst/>
            <a:gdLst>
              <a:gd name="T0" fmla="*/ 2147483647 w 1028"/>
              <a:gd name="T1" fmla="*/ 2147483647 h 802"/>
              <a:gd name="T2" fmla="*/ 2147483647 w 1028"/>
              <a:gd name="T3" fmla="*/ 2147483647 h 802"/>
              <a:gd name="T4" fmla="*/ 2147483647 w 1028"/>
              <a:gd name="T5" fmla="*/ 2147483647 h 802"/>
              <a:gd name="T6" fmla="*/ 2147483647 w 1028"/>
              <a:gd name="T7" fmla="*/ 2147483647 h 802"/>
              <a:gd name="T8" fmla="*/ 2147483647 w 1028"/>
              <a:gd name="T9" fmla="*/ 2147483647 h 802"/>
              <a:gd name="T10" fmla="*/ 2147483647 w 1028"/>
              <a:gd name="T11" fmla="*/ 2147483647 h 802"/>
              <a:gd name="T12" fmla="*/ 2147483647 w 1028"/>
              <a:gd name="T13" fmla="*/ 2147483647 h 802"/>
              <a:gd name="T14" fmla="*/ 2147483647 w 1028"/>
              <a:gd name="T15" fmla="*/ 2147483647 h 802"/>
              <a:gd name="T16" fmla="*/ 2147483647 w 1028"/>
              <a:gd name="T17" fmla="*/ 2147483647 h 802"/>
              <a:gd name="T18" fmla="*/ 2147483647 w 1028"/>
              <a:gd name="T19" fmla="*/ 2147483647 h 802"/>
              <a:gd name="T20" fmla="*/ 2147483647 w 1028"/>
              <a:gd name="T21" fmla="*/ 2147483647 h 802"/>
              <a:gd name="T22" fmla="*/ 2147483647 w 1028"/>
              <a:gd name="T23" fmla="*/ 2147483647 h 802"/>
              <a:gd name="T24" fmla="*/ 2147483647 w 1028"/>
              <a:gd name="T25" fmla="*/ 2147483647 h 802"/>
              <a:gd name="T26" fmla="*/ 2147483647 w 1028"/>
              <a:gd name="T27" fmla="*/ 2147483647 h 802"/>
              <a:gd name="T28" fmla="*/ 2147483647 w 1028"/>
              <a:gd name="T29" fmla="*/ 2147483647 h 802"/>
              <a:gd name="T30" fmla="*/ 2147483647 w 1028"/>
              <a:gd name="T31" fmla="*/ 2147483647 h 802"/>
              <a:gd name="T32" fmla="*/ 2147483647 w 1028"/>
              <a:gd name="T33" fmla="*/ 2147483647 h 802"/>
              <a:gd name="T34" fmla="*/ 2147483647 w 1028"/>
              <a:gd name="T35" fmla="*/ 2147483647 h 802"/>
              <a:gd name="T36" fmla="*/ 2147483647 w 1028"/>
              <a:gd name="T37" fmla="*/ 2147483647 h 802"/>
              <a:gd name="T38" fmla="*/ 2147483647 w 1028"/>
              <a:gd name="T39" fmla="*/ 2147483647 h 802"/>
              <a:gd name="T40" fmla="*/ 2147483647 w 1028"/>
              <a:gd name="T41" fmla="*/ 2147483647 h 802"/>
              <a:gd name="T42" fmla="*/ 2147483647 w 1028"/>
              <a:gd name="T43" fmla="*/ 2147483647 h 802"/>
              <a:gd name="T44" fmla="*/ 2147483647 w 1028"/>
              <a:gd name="T45" fmla="*/ 2147483647 h 802"/>
              <a:gd name="T46" fmla="*/ 2147483647 w 1028"/>
              <a:gd name="T47" fmla="*/ 2147483647 h 802"/>
              <a:gd name="T48" fmla="*/ 2147483647 w 1028"/>
              <a:gd name="T49" fmla="*/ 2147483647 h 802"/>
              <a:gd name="T50" fmla="*/ 2147483647 w 1028"/>
              <a:gd name="T51" fmla="*/ 2147483647 h 802"/>
              <a:gd name="T52" fmla="*/ 2147483647 w 1028"/>
              <a:gd name="T53" fmla="*/ 2147483647 h 802"/>
              <a:gd name="T54" fmla="*/ 2147483647 w 1028"/>
              <a:gd name="T55" fmla="*/ 2147483647 h 802"/>
              <a:gd name="T56" fmla="*/ 2147483647 w 1028"/>
              <a:gd name="T57" fmla="*/ 2147483647 h 802"/>
              <a:gd name="T58" fmla="*/ 2147483647 w 1028"/>
              <a:gd name="T59" fmla="*/ 2147483647 h 802"/>
              <a:gd name="T60" fmla="*/ 2147483647 w 1028"/>
              <a:gd name="T61" fmla="*/ 2147483647 h 802"/>
              <a:gd name="T62" fmla="*/ 2147483647 w 1028"/>
              <a:gd name="T63" fmla="*/ 2147483647 h 802"/>
              <a:gd name="T64" fmla="*/ 2147483647 w 1028"/>
              <a:gd name="T65" fmla="*/ 2147483647 h 802"/>
              <a:gd name="T66" fmla="*/ 2147483647 w 1028"/>
              <a:gd name="T67" fmla="*/ 2147483647 h 802"/>
              <a:gd name="T68" fmla="*/ 2147483647 w 1028"/>
              <a:gd name="T69" fmla="*/ 2147483647 h 802"/>
              <a:gd name="T70" fmla="*/ 2147483647 w 1028"/>
              <a:gd name="T71" fmla="*/ 2147483647 h 802"/>
              <a:gd name="T72" fmla="*/ 2147483647 w 1028"/>
              <a:gd name="T73" fmla="*/ 2147483647 h 802"/>
              <a:gd name="T74" fmla="*/ 2147483647 w 1028"/>
              <a:gd name="T75" fmla="*/ 2147483647 h 802"/>
              <a:gd name="T76" fmla="*/ 2147483647 w 1028"/>
              <a:gd name="T77" fmla="*/ 2147483647 h 802"/>
              <a:gd name="T78" fmla="*/ 2147483647 w 1028"/>
              <a:gd name="T79" fmla="*/ 2147483647 h 802"/>
              <a:gd name="T80" fmla="*/ 2147483647 w 1028"/>
              <a:gd name="T81" fmla="*/ 2147483647 h 802"/>
              <a:gd name="T82" fmla="*/ 2147483647 w 1028"/>
              <a:gd name="T83" fmla="*/ 2147483647 h 802"/>
              <a:gd name="T84" fmla="*/ 2147483647 w 1028"/>
              <a:gd name="T85" fmla="*/ 2147483647 h 802"/>
              <a:gd name="T86" fmla="*/ 2147483647 w 1028"/>
              <a:gd name="T87" fmla="*/ 2147483647 h 802"/>
              <a:gd name="T88" fmla="*/ 2147483647 w 1028"/>
              <a:gd name="T89" fmla="*/ 2147483647 h 802"/>
              <a:gd name="T90" fmla="*/ 2147483647 w 1028"/>
              <a:gd name="T91" fmla="*/ 2147483647 h 802"/>
              <a:gd name="T92" fmla="*/ 2147483647 w 1028"/>
              <a:gd name="T93" fmla="*/ 2147483647 h 802"/>
              <a:gd name="T94" fmla="*/ 2147483647 w 1028"/>
              <a:gd name="T95" fmla="*/ 2147483647 h 802"/>
              <a:gd name="T96" fmla="*/ 2147483647 w 1028"/>
              <a:gd name="T97" fmla="*/ 2147483647 h 802"/>
              <a:gd name="T98" fmla="*/ 2147483647 w 1028"/>
              <a:gd name="T99" fmla="*/ 2147483647 h 802"/>
              <a:gd name="T100" fmla="*/ 2147483647 w 1028"/>
              <a:gd name="T101" fmla="*/ 2147483647 h 802"/>
              <a:gd name="T102" fmla="*/ 2147483647 w 1028"/>
              <a:gd name="T103" fmla="*/ 2147483647 h 802"/>
              <a:gd name="T104" fmla="*/ 2147483647 w 1028"/>
              <a:gd name="T105" fmla="*/ 2147483647 h 802"/>
              <a:gd name="T106" fmla="*/ 2147483647 w 1028"/>
              <a:gd name="T107" fmla="*/ 2147483647 h 802"/>
              <a:gd name="T108" fmla="*/ 2147483647 w 1028"/>
              <a:gd name="T109" fmla="*/ 2147483647 h 802"/>
              <a:gd name="T110" fmla="*/ 2147483647 w 1028"/>
              <a:gd name="T111" fmla="*/ 2147483647 h 802"/>
              <a:gd name="T112" fmla="*/ 2147483647 w 1028"/>
              <a:gd name="T113" fmla="*/ 2147483647 h 802"/>
              <a:gd name="T114" fmla="*/ 2147483647 w 1028"/>
              <a:gd name="T115" fmla="*/ 0 h 8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28"/>
              <a:gd name="T175" fmla="*/ 0 h 802"/>
              <a:gd name="T176" fmla="*/ 1028 w 1028"/>
              <a:gd name="T177" fmla="*/ 802 h 8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28" h="802">
                <a:moveTo>
                  <a:pt x="95" y="740"/>
                </a:moveTo>
                <a:lnTo>
                  <a:pt x="118" y="738"/>
                </a:lnTo>
                <a:lnTo>
                  <a:pt x="136" y="733"/>
                </a:lnTo>
                <a:lnTo>
                  <a:pt x="139" y="733"/>
                </a:lnTo>
                <a:lnTo>
                  <a:pt x="141" y="733"/>
                </a:lnTo>
                <a:lnTo>
                  <a:pt x="143" y="735"/>
                </a:lnTo>
                <a:lnTo>
                  <a:pt x="146" y="738"/>
                </a:lnTo>
                <a:lnTo>
                  <a:pt x="146" y="740"/>
                </a:lnTo>
                <a:lnTo>
                  <a:pt x="143" y="745"/>
                </a:lnTo>
                <a:lnTo>
                  <a:pt x="141" y="745"/>
                </a:lnTo>
                <a:lnTo>
                  <a:pt x="139" y="747"/>
                </a:lnTo>
                <a:lnTo>
                  <a:pt x="120" y="752"/>
                </a:lnTo>
                <a:lnTo>
                  <a:pt x="97" y="754"/>
                </a:lnTo>
                <a:lnTo>
                  <a:pt x="92" y="754"/>
                </a:lnTo>
                <a:lnTo>
                  <a:pt x="90" y="752"/>
                </a:lnTo>
                <a:lnTo>
                  <a:pt x="88" y="752"/>
                </a:lnTo>
                <a:lnTo>
                  <a:pt x="88" y="747"/>
                </a:lnTo>
                <a:lnTo>
                  <a:pt x="88" y="745"/>
                </a:lnTo>
                <a:lnTo>
                  <a:pt x="90" y="742"/>
                </a:lnTo>
                <a:lnTo>
                  <a:pt x="92" y="740"/>
                </a:lnTo>
                <a:lnTo>
                  <a:pt x="95" y="740"/>
                </a:lnTo>
                <a:close/>
                <a:moveTo>
                  <a:pt x="192" y="717"/>
                </a:moveTo>
                <a:lnTo>
                  <a:pt x="229" y="703"/>
                </a:lnTo>
                <a:lnTo>
                  <a:pt x="231" y="703"/>
                </a:lnTo>
                <a:lnTo>
                  <a:pt x="234" y="701"/>
                </a:lnTo>
                <a:lnTo>
                  <a:pt x="236" y="703"/>
                </a:lnTo>
                <a:lnTo>
                  <a:pt x="238" y="703"/>
                </a:lnTo>
                <a:lnTo>
                  <a:pt x="241" y="705"/>
                </a:lnTo>
                <a:lnTo>
                  <a:pt x="241" y="708"/>
                </a:lnTo>
                <a:lnTo>
                  <a:pt x="241" y="712"/>
                </a:lnTo>
                <a:lnTo>
                  <a:pt x="241" y="715"/>
                </a:lnTo>
                <a:lnTo>
                  <a:pt x="238" y="715"/>
                </a:lnTo>
                <a:lnTo>
                  <a:pt x="234" y="717"/>
                </a:lnTo>
                <a:lnTo>
                  <a:pt x="197" y="731"/>
                </a:lnTo>
                <a:lnTo>
                  <a:pt x="194" y="731"/>
                </a:lnTo>
                <a:lnTo>
                  <a:pt x="190" y="731"/>
                </a:lnTo>
                <a:lnTo>
                  <a:pt x="187" y="728"/>
                </a:lnTo>
                <a:lnTo>
                  <a:pt x="187" y="726"/>
                </a:lnTo>
                <a:lnTo>
                  <a:pt x="187" y="724"/>
                </a:lnTo>
                <a:lnTo>
                  <a:pt x="187" y="721"/>
                </a:lnTo>
                <a:lnTo>
                  <a:pt x="190" y="719"/>
                </a:lnTo>
                <a:lnTo>
                  <a:pt x="192" y="717"/>
                </a:lnTo>
                <a:close/>
                <a:moveTo>
                  <a:pt x="282" y="678"/>
                </a:moveTo>
                <a:lnTo>
                  <a:pt x="312" y="664"/>
                </a:lnTo>
                <a:lnTo>
                  <a:pt x="322" y="657"/>
                </a:lnTo>
                <a:lnTo>
                  <a:pt x="324" y="657"/>
                </a:lnTo>
                <a:lnTo>
                  <a:pt x="326" y="657"/>
                </a:lnTo>
                <a:lnTo>
                  <a:pt x="329" y="657"/>
                </a:lnTo>
                <a:lnTo>
                  <a:pt x="331" y="659"/>
                </a:lnTo>
                <a:lnTo>
                  <a:pt x="331" y="661"/>
                </a:lnTo>
                <a:lnTo>
                  <a:pt x="331" y="664"/>
                </a:lnTo>
                <a:lnTo>
                  <a:pt x="331" y="668"/>
                </a:lnTo>
                <a:lnTo>
                  <a:pt x="329" y="668"/>
                </a:lnTo>
                <a:lnTo>
                  <a:pt x="319" y="675"/>
                </a:lnTo>
                <a:lnTo>
                  <a:pt x="289" y="691"/>
                </a:lnTo>
                <a:lnTo>
                  <a:pt x="287" y="691"/>
                </a:lnTo>
                <a:lnTo>
                  <a:pt x="285" y="691"/>
                </a:lnTo>
                <a:lnTo>
                  <a:pt x="282" y="689"/>
                </a:lnTo>
                <a:lnTo>
                  <a:pt x="280" y="687"/>
                </a:lnTo>
                <a:lnTo>
                  <a:pt x="280" y="684"/>
                </a:lnTo>
                <a:lnTo>
                  <a:pt x="280" y="682"/>
                </a:lnTo>
                <a:lnTo>
                  <a:pt x="280" y="680"/>
                </a:lnTo>
                <a:lnTo>
                  <a:pt x="282" y="678"/>
                </a:lnTo>
                <a:close/>
                <a:moveTo>
                  <a:pt x="368" y="624"/>
                </a:moveTo>
                <a:lnTo>
                  <a:pt x="382" y="613"/>
                </a:lnTo>
                <a:lnTo>
                  <a:pt x="398" y="601"/>
                </a:lnTo>
                <a:lnTo>
                  <a:pt x="400" y="599"/>
                </a:lnTo>
                <a:lnTo>
                  <a:pt x="403" y="597"/>
                </a:lnTo>
                <a:lnTo>
                  <a:pt x="405" y="597"/>
                </a:lnTo>
                <a:lnTo>
                  <a:pt x="410" y="597"/>
                </a:lnTo>
                <a:lnTo>
                  <a:pt x="412" y="599"/>
                </a:lnTo>
                <a:lnTo>
                  <a:pt x="412" y="601"/>
                </a:lnTo>
                <a:lnTo>
                  <a:pt x="412" y="604"/>
                </a:lnTo>
                <a:lnTo>
                  <a:pt x="412" y="606"/>
                </a:lnTo>
                <a:lnTo>
                  <a:pt x="410" y="608"/>
                </a:lnTo>
                <a:lnTo>
                  <a:pt x="407" y="610"/>
                </a:lnTo>
                <a:lnTo>
                  <a:pt x="391" y="624"/>
                </a:lnTo>
                <a:lnTo>
                  <a:pt x="377" y="636"/>
                </a:lnTo>
                <a:lnTo>
                  <a:pt x="375" y="638"/>
                </a:lnTo>
                <a:lnTo>
                  <a:pt x="370" y="638"/>
                </a:lnTo>
                <a:lnTo>
                  <a:pt x="368" y="636"/>
                </a:lnTo>
                <a:lnTo>
                  <a:pt x="366" y="636"/>
                </a:lnTo>
                <a:lnTo>
                  <a:pt x="366" y="631"/>
                </a:lnTo>
                <a:lnTo>
                  <a:pt x="366" y="629"/>
                </a:lnTo>
                <a:lnTo>
                  <a:pt x="366" y="627"/>
                </a:lnTo>
                <a:lnTo>
                  <a:pt x="368" y="624"/>
                </a:lnTo>
                <a:close/>
                <a:moveTo>
                  <a:pt x="440" y="557"/>
                </a:moveTo>
                <a:lnTo>
                  <a:pt x="451" y="543"/>
                </a:lnTo>
                <a:lnTo>
                  <a:pt x="463" y="527"/>
                </a:lnTo>
                <a:lnTo>
                  <a:pt x="465" y="523"/>
                </a:lnTo>
                <a:lnTo>
                  <a:pt x="468" y="520"/>
                </a:lnTo>
                <a:lnTo>
                  <a:pt x="470" y="520"/>
                </a:lnTo>
                <a:lnTo>
                  <a:pt x="472" y="520"/>
                </a:lnTo>
                <a:lnTo>
                  <a:pt x="477" y="520"/>
                </a:lnTo>
                <a:lnTo>
                  <a:pt x="477" y="523"/>
                </a:lnTo>
                <a:lnTo>
                  <a:pt x="479" y="525"/>
                </a:lnTo>
                <a:lnTo>
                  <a:pt x="479" y="527"/>
                </a:lnTo>
                <a:lnTo>
                  <a:pt x="479" y="532"/>
                </a:lnTo>
                <a:lnTo>
                  <a:pt x="475" y="536"/>
                </a:lnTo>
                <a:lnTo>
                  <a:pt x="463" y="553"/>
                </a:lnTo>
                <a:lnTo>
                  <a:pt x="451" y="567"/>
                </a:lnTo>
                <a:lnTo>
                  <a:pt x="449" y="569"/>
                </a:lnTo>
                <a:lnTo>
                  <a:pt x="447" y="569"/>
                </a:lnTo>
                <a:lnTo>
                  <a:pt x="444" y="569"/>
                </a:lnTo>
                <a:lnTo>
                  <a:pt x="442" y="567"/>
                </a:lnTo>
                <a:lnTo>
                  <a:pt x="440" y="564"/>
                </a:lnTo>
                <a:lnTo>
                  <a:pt x="440" y="562"/>
                </a:lnTo>
                <a:lnTo>
                  <a:pt x="440" y="560"/>
                </a:lnTo>
                <a:lnTo>
                  <a:pt x="440" y="557"/>
                </a:lnTo>
                <a:close/>
                <a:moveTo>
                  <a:pt x="491" y="474"/>
                </a:moveTo>
                <a:lnTo>
                  <a:pt x="495" y="465"/>
                </a:lnTo>
                <a:lnTo>
                  <a:pt x="500" y="449"/>
                </a:lnTo>
                <a:lnTo>
                  <a:pt x="502" y="432"/>
                </a:lnTo>
                <a:lnTo>
                  <a:pt x="505" y="430"/>
                </a:lnTo>
                <a:lnTo>
                  <a:pt x="505" y="428"/>
                </a:lnTo>
                <a:lnTo>
                  <a:pt x="509" y="428"/>
                </a:lnTo>
                <a:lnTo>
                  <a:pt x="512" y="428"/>
                </a:lnTo>
                <a:lnTo>
                  <a:pt x="514" y="428"/>
                </a:lnTo>
                <a:lnTo>
                  <a:pt x="516" y="430"/>
                </a:lnTo>
                <a:lnTo>
                  <a:pt x="516" y="432"/>
                </a:lnTo>
                <a:lnTo>
                  <a:pt x="516" y="435"/>
                </a:lnTo>
                <a:lnTo>
                  <a:pt x="516" y="437"/>
                </a:lnTo>
                <a:lnTo>
                  <a:pt x="514" y="453"/>
                </a:lnTo>
                <a:lnTo>
                  <a:pt x="509" y="469"/>
                </a:lnTo>
                <a:lnTo>
                  <a:pt x="505" y="479"/>
                </a:lnTo>
                <a:lnTo>
                  <a:pt x="502" y="481"/>
                </a:lnTo>
                <a:lnTo>
                  <a:pt x="498" y="483"/>
                </a:lnTo>
                <a:lnTo>
                  <a:pt x="495" y="483"/>
                </a:lnTo>
                <a:lnTo>
                  <a:pt x="493" y="481"/>
                </a:lnTo>
                <a:lnTo>
                  <a:pt x="491" y="479"/>
                </a:lnTo>
                <a:lnTo>
                  <a:pt x="491" y="476"/>
                </a:lnTo>
                <a:lnTo>
                  <a:pt x="491" y="474"/>
                </a:lnTo>
                <a:close/>
                <a:moveTo>
                  <a:pt x="507" y="375"/>
                </a:moveTo>
                <a:lnTo>
                  <a:pt x="509" y="368"/>
                </a:lnTo>
                <a:lnTo>
                  <a:pt x="512" y="349"/>
                </a:lnTo>
                <a:lnTo>
                  <a:pt x="519" y="333"/>
                </a:lnTo>
                <a:lnTo>
                  <a:pt x="519" y="331"/>
                </a:lnTo>
                <a:lnTo>
                  <a:pt x="519" y="328"/>
                </a:lnTo>
                <a:lnTo>
                  <a:pt x="521" y="328"/>
                </a:lnTo>
                <a:lnTo>
                  <a:pt x="526" y="326"/>
                </a:lnTo>
                <a:lnTo>
                  <a:pt x="528" y="328"/>
                </a:lnTo>
                <a:lnTo>
                  <a:pt x="530" y="328"/>
                </a:lnTo>
                <a:lnTo>
                  <a:pt x="533" y="331"/>
                </a:lnTo>
                <a:lnTo>
                  <a:pt x="533" y="333"/>
                </a:lnTo>
                <a:lnTo>
                  <a:pt x="533" y="338"/>
                </a:lnTo>
                <a:lnTo>
                  <a:pt x="528" y="354"/>
                </a:lnTo>
                <a:lnTo>
                  <a:pt x="523" y="370"/>
                </a:lnTo>
                <a:lnTo>
                  <a:pt x="523" y="377"/>
                </a:lnTo>
                <a:lnTo>
                  <a:pt x="521" y="379"/>
                </a:lnTo>
                <a:lnTo>
                  <a:pt x="519" y="382"/>
                </a:lnTo>
                <a:lnTo>
                  <a:pt x="516" y="384"/>
                </a:lnTo>
                <a:lnTo>
                  <a:pt x="514" y="384"/>
                </a:lnTo>
                <a:lnTo>
                  <a:pt x="512" y="382"/>
                </a:lnTo>
                <a:lnTo>
                  <a:pt x="509" y="382"/>
                </a:lnTo>
                <a:lnTo>
                  <a:pt x="507" y="379"/>
                </a:lnTo>
                <a:lnTo>
                  <a:pt x="507" y="375"/>
                </a:lnTo>
                <a:close/>
                <a:moveTo>
                  <a:pt x="544" y="277"/>
                </a:moveTo>
                <a:lnTo>
                  <a:pt x="551" y="266"/>
                </a:lnTo>
                <a:lnTo>
                  <a:pt x="563" y="252"/>
                </a:lnTo>
                <a:lnTo>
                  <a:pt x="570" y="243"/>
                </a:lnTo>
                <a:lnTo>
                  <a:pt x="572" y="240"/>
                </a:lnTo>
                <a:lnTo>
                  <a:pt x="574" y="240"/>
                </a:lnTo>
                <a:lnTo>
                  <a:pt x="577" y="240"/>
                </a:lnTo>
                <a:lnTo>
                  <a:pt x="579" y="240"/>
                </a:lnTo>
                <a:lnTo>
                  <a:pt x="581" y="243"/>
                </a:lnTo>
                <a:lnTo>
                  <a:pt x="584" y="245"/>
                </a:lnTo>
                <a:lnTo>
                  <a:pt x="581" y="250"/>
                </a:lnTo>
                <a:lnTo>
                  <a:pt x="581" y="252"/>
                </a:lnTo>
                <a:lnTo>
                  <a:pt x="574" y="259"/>
                </a:lnTo>
                <a:lnTo>
                  <a:pt x="563" y="275"/>
                </a:lnTo>
                <a:lnTo>
                  <a:pt x="556" y="287"/>
                </a:lnTo>
                <a:lnTo>
                  <a:pt x="553" y="289"/>
                </a:lnTo>
                <a:lnTo>
                  <a:pt x="551" y="289"/>
                </a:lnTo>
                <a:lnTo>
                  <a:pt x="549" y="289"/>
                </a:lnTo>
                <a:lnTo>
                  <a:pt x="546" y="289"/>
                </a:lnTo>
                <a:lnTo>
                  <a:pt x="544" y="287"/>
                </a:lnTo>
                <a:lnTo>
                  <a:pt x="544" y="284"/>
                </a:lnTo>
                <a:lnTo>
                  <a:pt x="542" y="282"/>
                </a:lnTo>
                <a:lnTo>
                  <a:pt x="544" y="277"/>
                </a:lnTo>
                <a:close/>
                <a:moveTo>
                  <a:pt x="609" y="199"/>
                </a:moveTo>
                <a:lnTo>
                  <a:pt x="618" y="192"/>
                </a:lnTo>
                <a:lnTo>
                  <a:pt x="635" y="178"/>
                </a:lnTo>
                <a:lnTo>
                  <a:pt x="644" y="171"/>
                </a:lnTo>
                <a:lnTo>
                  <a:pt x="646" y="169"/>
                </a:lnTo>
                <a:lnTo>
                  <a:pt x="648" y="169"/>
                </a:lnTo>
                <a:lnTo>
                  <a:pt x="651" y="171"/>
                </a:lnTo>
                <a:lnTo>
                  <a:pt x="653" y="173"/>
                </a:lnTo>
                <a:lnTo>
                  <a:pt x="655" y="176"/>
                </a:lnTo>
                <a:lnTo>
                  <a:pt x="655" y="178"/>
                </a:lnTo>
                <a:lnTo>
                  <a:pt x="653" y="180"/>
                </a:lnTo>
                <a:lnTo>
                  <a:pt x="653" y="183"/>
                </a:lnTo>
                <a:lnTo>
                  <a:pt x="644" y="187"/>
                </a:lnTo>
                <a:lnTo>
                  <a:pt x="628" y="201"/>
                </a:lnTo>
                <a:lnTo>
                  <a:pt x="621" y="210"/>
                </a:lnTo>
                <a:lnTo>
                  <a:pt x="618" y="210"/>
                </a:lnTo>
                <a:lnTo>
                  <a:pt x="614" y="213"/>
                </a:lnTo>
                <a:lnTo>
                  <a:pt x="611" y="210"/>
                </a:lnTo>
                <a:lnTo>
                  <a:pt x="609" y="210"/>
                </a:lnTo>
                <a:lnTo>
                  <a:pt x="609" y="208"/>
                </a:lnTo>
                <a:lnTo>
                  <a:pt x="607" y="203"/>
                </a:lnTo>
                <a:lnTo>
                  <a:pt x="609" y="201"/>
                </a:lnTo>
                <a:lnTo>
                  <a:pt x="609" y="199"/>
                </a:lnTo>
                <a:close/>
                <a:moveTo>
                  <a:pt x="692" y="139"/>
                </a:moveTo>
                <a:lnTo>
                  <a:pt x="709" y="127"/>
                </a:lnTo>
                <a:lnTo>
                  <a:pt x="730" y="116"/>
                </a:lnTo>
                <a:lnTo>
                  <a:pt x="732" y="116"/>
                </a:lnTo>
                <a:lnTo>
                  <a:pt x="734" y="116"/>
                </a:lnTo>
                <a:lnTo>
                  <a:pt x="736" y="116"/>
                </a:lnTo>
                <a:lnTo>
                  <a:pt x="739" y="118"/>
                </a:lnTo>
                <a:lnTo>
                  <a:pt x="741" y="120"/>
                </a:lnTo>
                <a:lnTo>
                  <a:pt x="739" y="125"/>
                </a:lnTo>
                <a:lnTo>
                  <a:pt x="739" y="127"/>
                </a:lnTo>
                <a:lnTo>
                  <a:pt x="736" y="129"/>
                </a:lnTo>
                <a:lnTo>
                  <a:pt x="716" y="139"/>
                </a:lnTo>
                <a:lnTo>
                  <a:pt x="699" y="150"/>
                </a:lnTo>
                <a:lnTo>
                  <a:pt x="697" y="150"/>
                </a:lnTo>
                <a:lnTo>
                  <a:pt x="695" y="150"/>
                </a:lnTo>
                <a:lnTo>
                  <a:pt x="690" y="150"/>
                </a:lnTo>
                <a:lnTo>
                  <a:pt x="690" y="148"/>
                </a:lnTo>
                <a:lnTo>
                  <a:pt x="688" y="146"/>
                </a:lnTo>
                <a:lnTo>
                  <a:pt x="688" y="141"/>
                </a:lnTo>
                <a:lnTo>
                  <a:pt x="690" y="139"/>
                </a:lnTo>
                <a:lnTo>
                  <a:pt x="692" y="139"/>
                </a:lnTo>
                <a:close/>
                <a:moveTo>
                  <a:pt x="783" y="90"/>
                </a:moveTo>
                <a:lnTo>
                  <a:pt x="792" y="86"/>
                </a:lnTo>
                <a:lnTo>
                  <a:pt x="825" y="74"/>
                </a:lnTo>
                <a:lnTo>
                  <a:pt x="827" y="74"/>
                </a:lnTo>
                <a:lnTo>
                  <a:pt x="829" y="74"/>
                </a:lnTo>
                <a:lnTo>
                  <a:pt x="832" y="76"/>
                </a:lnTo>
                <a:lnTo>
                  <a:pt x="834" y="79"/>
                </a:lnTo>
                <a:lnTo>
                  <a:pt x="834" y="81"/>
                </a:lnTo>
                <a:lnTo>
                  <a:pt x="832" y="86"/>
                </a:lnTo>
                <a:lnTo>
                  <a:pt x="829" y="88"/>
                </a:lnTo>
                <a:lnTo>
                  <a:pt x="799" y="99"/>
                </a:lnTo>
                <a:lnTo>
                  <a:pt x="787" y="104"/>
                </a:lnTo>
                <a:lnTo>
                  <a:pt x="785" y="104"/>
                </a:lnTo>
                <a:lnTo>
                  <a:pt x="783" y="104"/>
                </a:lnTo>
                <a:lnTo>
                  <a:pt x="781" y="102"/>
                </a:lnTo>
                <a:lnTo>
                  <a:pt x="778" y="99"/>
                </a:lnTo>
                <a:lnTo>
                  <a:pt x="778" y="97"/>
                </a:lnTo>
                <a:lnTo>
                  <a:pt x="778" y="95"/>
                </a:lnTo>
                <a:lnTo>
                  <a:pt x="781" y="92"/>
                </a:lnTo>
                <a:lnTo>
                  <a:pt x="783" y="90"/>
                </a:lnTo>
                <a:close/>
                <a:moveTo>
                  <a:pt x="880" y="58"/>
                </a:moveTo>
                <a:lnTo>
                  <a:pt x="885" y="55"/>
                </a:lnTo>
                <a:lnTo>
                  <a:pt x="908" y="51"/>
                </a:lnTo>
                <a:lnTo>
                  <a:pt x="924" y="49"/>
                </a:lnTo>
                <a:lnTo>
                  <a:pt x="927" y="49"/>
                </a:lnTo>
                <a:lnTo>
                  <a:pt x="929" y="51"/>
                </a:lnTo>
                <a:lnTo>
                  <a:pt x="931" y="53"/>
                </a:lnTo>
                <a:lnTo>
                  <a:pt x="931" y="55"/>
                </a:lnTo>
                <a:lnTo>
                  <a:pt x="931" y="58"/>
                </a:lnTo>
                <a:lnTo>
                  <a:pt x="929" y="60"/>
                </a:lnTo>
                <a:lnTo>
                  <a:pt x="927" y="62"/>
                </a:lnTo>
                <a:lnTo>
                  <a:pt x="924" y="65"/>
                </a:lnTo>
                <a:lnTo>
                  <a:pt x="910" y="65"/>
                </a:lnTo>
                <a:lnTo>
                  <a:pt x="887" y="69"/>
                </a:lnTo>
                <a:lnTo>
                  <a:pt x="882" y="72"/>
                </a:lnTo>
                <a:lnTo>
                  <a:pt x="880" y="72"/>
                </a:lnTo>
                <a:lnTo>
                  <a:pt x="878" y="72"/>
                </a:lnTo>
                <a:lnTo>
                  <a:pt x="876" y="69"/>
                </a:lnTo>
                <a:lnTo>
                  <a:pt x="873" y="67"/>
                </a:lnTo>
                <a:lnTo>
                  <a:pt x="873" y="65"/>
                </a:lnTo>
                <a:lnTo>
                  <a:pt x="876" y="60"/>
                </a:lnTo>
                <a:lnTo>
                  <a:pt x="878" y="60"/>
                </a:lnTo>
                <a:lnTo>
                  <a:pt x="880" y="58"/>
                </a:lnTo>
                <a:close/>
                <a:moveTo>
                  <a:pt x="120" y="802"/>
                </a:moveTo>
                <a:lnTo>
                  <a:pt x="0" y="756"/>
                </a:lnTo>
                <a:lnTo>
                  <a:pt x="108" y="687"/>
                </a:lnTo>
                <a:lnTo>
                  <a:pt x="120" y="802"/>
                </a:lnTo>
                <a:close/>
                <a:moveTo>
                  <a:pt x="908" y="0"/>
                </a:moveTo>
                <a:lnTo>
                  <a:pt x="1028" y="46"/>
                </a:lnTo>
                <a:lnTo>
                  <a:pt x="920" y="116"/>
                </a:lnTo>
                <a:lnTo>
                  <a:pt x="908" y="0"/>
                </a:lnTo>
                <a:close/>
              </a:path>
            </a:pathLst>
          </a:custGeom>
          <a:solidFill>
            <a:srgbClr val="000000"/>
          </a:solidFill>
          <a:ln w="127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02" name="Freeform 38"/>
          <p:cNvSpPr>
            <a:spLocks/>
          </p:cNvSpPr>
          <p:nvPr/>
        </p:nvSpPr>
        <p:spPr bwMode="auto">
          <a:xfrm>
            <a:off x="5641975" y="3686175"/>
            <a:ext cx="1249363"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03" name="Freeform 37"/>
          <p:cNvSpPr>
            <a:spLocks/>
          </p:cNvSpPr>
          <p:nvPr/>
        </p:nvSpPr>
        <p:spPr bwMode="auto">
          <a:xfrm>
            <a:off x="5641975" y="3686175"/>
            <a:ext cx="1249363"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04" name="Rectangle 36"/>
          <p:cNvSpPr>
            <a:spLocks noChangeArrowheads="1"/>
          </p:cNvSpPr>
          <p:nvPr/>
        </p:nvSpPr>
        <p:spPr bwMode="auto">
          <a:xfrm>
            <a:off x="6088063" y="3584575"/>
            <a:ext cx="295275" cy="101600"/>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05" name="Rectangle 35"/>
          <p:cNvSpPr>
            <a:spLocks noChangeArrowheads="1"/>
          </p:cNvSpPr>
          <p:nvPr/>
        </p:nvSpPr>
        <p:spPr bwMode="auto">
          <a:xfrm>
            <a:off x="6088063" y="3584575"/>
            <a:ext cx="295275" cy="10160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06" name="Rectangle 34"/>
          <p:cNvSpPr>
            <a:spLocks noChangeArrowheads="1"/>
          </p:cNvSpPr>
          <p:nvPr/>
        </p:nvSpPr>
        <p:spPr bwMode="auto">
          <a:xfrm>
            <a:off x="5691188" y="3209925"/>
            <a:ext cx="1111250" cy="407988"/>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07" name="Freeform 33"/>
          <p:cNvSpPr>
            <a:spLocks/>
          </p:cNvSpPr>
          <p:nvPr/>
        </p:nvSpPr>
        <p:spPr bwMode="auto">
          <a:xfrm>
            <a:off x="5691188" y="3209925"/>
            <a:ext cx="1111250" cy="52388"/>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08" name="Freeform 32"/>
          <p:cNvSpPr>
            <a:spLocks/>
          </p:cNvSpPr>
          <p:nvPr/>
        </p:nvSpPr>
        <p:spPr bwMode="auto">
          <a:xfrm>
            <a:off x="5691188" y="3209925"/>
            <a:ext cx="66675" cy="407988"/>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09" name="Freeform 31"/>
          <p:cNvSpPr>
            <a:spLocks/>
          </p:cNvSpPr>
          <p:nvPr/>
        </p:nvSpPr>
        <p:spPr bwMode="auto">
          <a:xfrm>
            <a:off x="5691188" y="3565525"/>
            <a:ext cx="1111250" cy="52388"/>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10" name="Freeform 30"/>
          <p:cNvSpPr>
            <a:spLocks/>
          </p:cNvSpPr>
          <p:nvPr/>
        </p:nvSpPr>
        <p:spPr bwMode="auto">
          <a:xfrm>
            <a:off x="6737350" y="3209925"/>
            <a:ext cx="65088" cy="407988"/>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11" name="Rectangle 29"/>
          <p:cNvSpPr>
            <a:spLocks noChangeArrowheads="1"/>
          </p:cNvSpPr>
          <p:nvPr/>
        </p:nvSpPr>
        <p:spPr bwMode="auto">
          <a:xfrm>
            <a:off x="5691188" y="3209925"/>
            <a:ext cx="1111250" cy="4079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12" name="Rectangle 28"/>
          <p:cNvSpPr>
            <a:spLocks noChangeArrowheads="1"/>
          </p:cNvSpPr>
          <p:nvPr/>
        </p:nvSpPr>
        <p:spPr bwMode="auto">
          <a:xfrm>
            <a:off x="5757863" y="3262313"/>
            <a:ext cx="979487" cy="303212"/>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13" name="Line 27"/>
          <p:cNvSpPr>
            <a:spLocks noChangeShapeType="1"/>
          </p:cNvSpPr>
          <p:nvPr/>
        </p:nvSpPr>
        <p:spPr bwMode="auto">
          <a:xfrm>
            <a:off x="5691188" y="3209925"/>
            <a:ext cx="66675"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14" name="Line 26"/>
          <p:cNvSpPr>
            <a:spLocks noChangeShapeType="1"/>
          </p:cNvSpPr>
          <p:nvPr/>
        </p:nvSpPr>
        <p:spPr bwMode="auto">
          <a:xfrm flipV="1">
            <a:off x="5691188" y="3565525"/>
            <a:ext cx="66675"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15" name="Line 25"/>
          <p:cNvSpPr>
            <a:spLocks noChangeShapeType="1"/>
          </p:cNvSpPr>
          <p:nvPr/>
        </p:nvSpPr>
        <p:spPr bwMode="auto">
          <a:xfrm flipH="1" flipV="1">
            <a:off x="6737350" y="3565525"/>
            <a:ext cx="65088"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16" name="Line 24"/>
          <p:cNvSpPr>
            <a:spLocks noChangeShapeType="1"/>
          </p:cNvSpPr>
          <p:nvPr/>
        </p:nvSpPr>
        <p:spPr bwMode="auto">
          <a:xfrm flipH="1">
            <a:off x="6737350" y="3209925"/>
            <a:ext cx="65088"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17" name="Freeform 23"/>
          <p:cNvSpPr>
            <a:spLocks/>
          </p:cNvSpPr>
          <p:nvPr/>
        </p:nvSpPr>
        <p:spPr bwMode="auto">
          <a:xfrm>
            <a:off x="5781675" y="3349625"/>
            <a:ext cx="904875" cy="214313"/>
          </a:xfrm>
          <a:custGeom>
            <a:avLst/>
            <a:gdLst>
              <a:gd name="T0" fmla="*/ 2147483647 w 1108"/>
              <a:gd name="T1" fmla="*/ 2147483647 h 347"/>
              <a:gd name="T2" fmla="*/ 2147483647 w 1108"/>
              <a:gd name="T3" fmla="*/ 2147483647 h 347"/>
              <a:gd name="T4" fmla="*/ 2147483647 w 1108"/>
              <a:gd name="T5" fmla="*/ 2147483647 h 347"/>
              <a:gd name="T6" fmla="*/ 2147483647 w 1108"/>
              <a:gd name="T7" fmla="*/ 2147483647 h 347"/>
              <a:gd name="T8" fmla="*/ 2147483647 w 1108"/>
              <a:gd name="T9" fmla="*/ 2147483647 h 347"/>
              <a:gd name="T10" fmla="*/ 2147483647 w 1108"/>
              <a:gd name="T11" fmla="*/ 2147483647 h 347"/>
              <a:gd name="T12" fmla="*/ 2147483647 w 1108"/>
              <a:gd name="T13" fmla="*/ 2147483647 h 347"/>
              <a:gd name="T14" fmla="*/ 2147483647 w 1108"/>
              <a:gd name="T15" fmla="*/ 2147483647 h 347"/>
              <a:gd name="T16" fmla="*/ 2147483647 w 1108"/>
              <a:gd name="T17" fmla="*/ 2147483647 h 347"/>
              <a:gd name="T18" fmla="*/ 2147483647 w 1108"/>
              <a:gd name="T19" fmla="*/ 2147483647 h 347"/>
              <a:gd name="T20" fmla="*/ 2147483647 w 1108"/>
              <a:gd name="T21" fmla="*/ 2147483647 h 347"/>
              <a:gd name="T22" fmla="*/ 2147483647 w 1108"/>
              <a:gd name="T23" fmla="*/ 2147483647 h 347"/>
              <a:gd name="T24" fmla="*/ 2147483647 w 1108"/>
              <a:gd name="T25" fmla="*/ 2147483647 h 347"/>
              <a:gd name="T26" fmla="*/ 2147483647 w 1108"/>
              <a:gd name="T27" fmla="*/ 2147483647 h 347"/>
              <a:gd name="T28" fmla="*/ 2147483647 w 1108"/>
              <a:gd name="T29" fmla="*/ 2147483647 h 347"/>
              <a:gd name="T30" fmla="*/ 2147483647 w 1108"/>
              <a:gd name="T31" fmla="*/ 2147483647 h 347"/>
              <a:gd name="T32" fmla="*/ 2147483647 w 1108"/>
              <a:gd name="T33" fmla="*/ 2147483647 h 347"/>
              <a:gd name="T34" fmla="*/ 2147483647 w 1108"/>
              <a:gd name="T35" fmla="*/ 2147483647 h 347"/>
              <a:gd name="T36" fmla="*/ 2147483647 w 1108"/>
              <a:gd name="T37" fmla="*/ 2147483647 h 347"/>
              <a:gd name="T38" fmla="*/ 2147483647 w 1108"/>
              <a:gd name="T39" fmla="*/ 2147483647 h 347"/>
              <a:gd name="T40" fmla="*/ 2147483647 w 1108"/>
              <a:gd name="T41" fmla="*/ 2147483647 h 347"/>
              <a:gd name="T42" fmla="*/ 2147483647 w 1108"/>
              <a:gd name="T43" fmla="*/ 2147483647 h 347"/>
              <a:gd name="T44" fmla="*/ 2147483647 w 1108"/>
              <a:gd name="T45" fmla="*/ 2147483647 h 347"/>
              <a:gd name="T46" fmla="*/ 2147483647 w 1108"/>
              <a:gd name="T47" fmla="*/ 2147483647 h 347"/>
              <a:gd name="T48" fmla="*/ 2147483647 w 1108"/>
              <a:gd name="T49" fmla="*/ 2147483647 h 347"/>
              <a:gd name="T50" fmla="*/ 2147483647 w 1108"/>
              <a:gd name="T51" fmla="*/ 2147483647 h 347"/>
              <a:gd name="T52" fmla="*/ 2147483647 w 1108"/>
              <a:gd name="T53" fmla="*/ 2147483647 h 347"/>
              <a:gd name="T54" fmla="*/ 2147483647 w 1108"/>
              <a:gd name="T55" fmla="*/ 2147483647 h 347"/>
              <a:gd name="T56" fmla="*/ 2147483647 w 1108"/>
              <a:gd name="T57" fmla="*/ 2147483647 h 347"/>
              <a:gd name="T58" fmla="*/ 2147483647 w 1108"/>
              <a:gd name="T59" fmla="*/ 2147483647 h 347"/>
              <a:gd name="T60" fmla="*/ 2147483647 w 1108"/>
              <a:gd name="T61" fmla="*/ 2147483647 h 347"/>
              <a:gd name="T62" fmla="*/ 2147483647 w 1108"/>
              <a:gd name="T63" fmla="*/ 2147483647 h 347"/>
              <a:gd name="T64" fmla="*/ 2147483647 w 1108"/>
              <a:gd name="T65" fmla="*/ 2147483647 h 347"/>
              <a:gd name="T66" fmla="*/ 2147483647 w 1108"/>
              <a:gd name="T67" fmla="*/ 0 h 347"/>
              <a:gd name="T68" fmla="*/ 2147483647 w 1108"/>
              <a:gd name="T69" fmla="*/ 2147483647 h 347"/>
              <a:gd name="T70" fmla="*/ 2147483647 w 1108"/>
              <a:gd name="T71" fmla="*/ 2147483647 h 347"/>
              <a:gd name="T72" fmla="*/ 2147483647 w 1108"/>
              <a:gd name="T73" fmla="*/ 2147483647 h 347"/>
              <a:gd name="T74" fmla="*/ 2147483647 w 1108"/>
              <a:gd name="T75" fmla="*/ 2147483647 h 347"/>
              <a:gd name="T76" fmla="*/ 2147483647 w 1108"/>
              <a:gd name="T77" fmla="*/ 2147483647 h 347"/>
              <a:gd name="T78" fmla="*/ 2147483647 w 1108"/>
              <a:gd name="T79" fmla="*/ 2147483647 h 347"/>
              <a:gd name="T80" fmla="*/ 2147483647 w 1108"/>
              <a:gd name="T81" fmla="*/ 2147483647 h 347"/>
              <a:gd name="T82" fmla="*/ 2147483647 w 1108"/>
              <a:gd name="T83" fmla="*/ 2147483647 h 347"/>
              <a:gd name="T84" fmla="*/ 2147483647 w 1108"/>
              <a:gd name="T85" fmla="*/ 2147483647 h 347"/>
              <a:gd name="T86" fmla="*/ 2147483647 w 1108"/>
              <a:gd name="T87" fmla="*/ 2147483647 h 347"/>
              <a:gd name="T88" fmla="*/ 2147483647 w 1108"/>
              <a:gd name="T89" fmla="*/ 2147483647 h 347"/>
              <a:gd name="T90" fmla="*/ 2147483647 w 1108"/>
              <a:gd name="T91" fmla="*/ 2147483647 h 347"/>
              <a:gd name="T92" fmla="*/ 2147483647 w 1108"/>
              <a:gd name="T93" fmla="*/ 2147483647 h 347"/>
              <a:gd name="T94" fmla="*/ 2147483647 w 1108"/>
              <a:gd name="T95" fmla="*/ 2147483647 h 347"/>
              <a:gd name="T96" fmla="*/ 2147483647 w 1108"/>
              <a:gd name="T97" fmla="*/ 2147483647 h 347"/>
              <a:gd name="T98" fmla="*/ 2147483647 w 1108"/>
              <a:gd name="T99" fmla="*/ 2147483647 h 347"/>
              <a:gd name="T100" fmla="*/ 2147483647 w 1108"/>
              <a:gd name="T101" fmla="*/ 2147483647 h 347"/>
              <a:gd name="T102" fmla="*/ 2147483647 w 1108"/>
              <a:gd name="T103" fmla="*/ 2147483647 h 347"/>
              <a:gd name="T104" fmla="*/ 2147483647 w 1108"/>
              <a:gd name="T105" fmla="*/ 2147483647 h 347"/>
              <a:gd name="T106" fmla="*/ 2147483647 w 1108"/>
              <a:gd name="T107" fmla="*/ 2147483647 h 347"/>
              <a:gd name="T108" fmla="*/ 2147483647 w 1108"/>
              <a:gd name="T109" fmla="*/ 2147483647 h 347"/>
              <a:gd name="T110" fmla="*/ 2147483647 w 1108"/>
              <a:gd name="T111" fmla="*/ 2147483647 h 347"/>
              <a:gd name="T112" fmla="*/ 2147483647 w 1108"/>
              <a:gd name="T113" fmla="*/ 2147483647 h 347"/>
              <a:gd name="T114" fmla="*/ 2147483647 w 1108"/>
              <a:gd name="T115" fmla="*/ 2147483647 h 347"/>
              <a:gd name="T116" fmla="*/ 2147483647 w 1108"/>
              <a:gd name="T117" fmla="*/ 2147483647 h 347"/>
              <a:gd name="T118" fmla="*/ 2147483647 w 1108"/>
              <a:gd name="T119" fmla="*/ 2147483647 h 347"/>
              <a:gd name="T120" fmla="*/ 2147483647 w 1108"/>
              <a:gd name="T121" fmla="*/ 2147483647 h 347"/>
              <a:gd name="T122" fmla="*/ 2147483647 w 1108"/>
              <a:gd name="T123" fmla="*/ 2147483647 h 3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08"/>
              <a:gd name="T187" fmla="*/ 0 h 347"/>
              <a:gd name="T188" fmla="*/ 1108 w 1108"/>
              <a:gd name="T189" fmla="*/ 347 h 3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08" h="347">
                <a:moveTo>
                  <a:pt x="0" y="347"/>
                </a:moveTo>
                <a:lnTo>
                  <a:pt x="2" y="333"/>
                </a:lnTo>
                <a:lnTo>
                  <a:pt x="7" y="317"/>
                </a:lnTo>
                <a:lnTo>
                  <a:pt x="9" y="303"/>
                </a:lnTo>
                <a:lnTo>
                  <a:pt x="11" y="289"/>
                </a:lnTo>
                <a:lnTo>
                  <a:pt x="16" y="257"/>
                </a:lnTo>
                <a:lnTo>
                  <a:pt x="18" y="226"/>
                </a:lnTo>
                <a:lnTo>
                  <a:pt x="23" y="196"/>
                </a:lnTo>
                <a:lnTo>
                  <a:pt x="28" y="166"/>
                </a:lnTo>
                <a:lnTo>
                  <a:pt x="30" y="152"/>
                </a:lnTo>
                <a:lnTo>
                  <a:pt x="32" y="136"/>
                </a:lnTo>
                <a:lnTo>
                  <a:pt x="37" y="122"/>
                </a:lnTo>
                <a:lnTo>
                  <a:pt x="42" y="109"/>
                </a:lnTo>
                <a:lnTo>
                  <a:pt x="44" y="106"/>
                </a:lnTo>
                <a:lnTo>
                  <a:pt x="46" y="104"/>
                </a:lnTo>
                <a:lnTo>
                  <a:pt x="49" y="106"/>
                </a:lnTo>
                <a:lnTo>
                  <a:pt x="49" y="111"/>
                </a:lnTo>
                <a:lnTo>
                  <a:pt x="51" y="115"/>
                </a:lnTo>
                <a:lnTo>
                  <a:pt x="51" y="120"/>
                </a:lnTo>
                <a:lnTo>
                  <a:pt x="53" y="125"/>
                </a:lnTo>
                <a:lnTo>
                  <a:pt x="53" y="139"/>
                </a:lnTo>
                <a:lnTo>
                  <a:pt x="58" y="152"/>
                </a:lnTo>
                <a:lnTo>
                  <a:pt x="58" y="159"/>
                </a:lnTo>
                <a:lnTo>
                  <a:pt x="60" y="164"/>
                </a:lnTo>
                <a:lnTo>
                  <a:pt x="62" y="169"/>
                </a:lnTo>
                <a:lnTo>
                  <a:pt x="65" y="173"/>
                </a:lnTo>
                <a:lnTo>
                  <a:pt x="72" y="185"/>
                </a:lnTo>
                <a:lnTo>
                  <a:pt x="76" y="196"/>
                </a:lnTo>
                <a:lnTo>
                  <a:pt x="83" y="208"/>
                </a:lnTo>
                <a:lnTo>
                  <a:pt x="88" y="217"/>
                </a:lnTo>
                <a:lnTo>
                  <a:pt x="93" y="226"/>
                </a:lnTo>
                <a:lnTo>
                  <a:pt x="97" y="233"/>
                </a:lnTo>
                <a:lnTo>
                  <a:pt x="102" y="243"/>
                </a:lnTo>
                <a:lnTo>
                  <a:pt x="106" y="250"/>
                </a:lnTo>
                <a:lnTo>
                  <a:pt x="113" y="261"/>
                </a:lnTo>
                <a:lnTo>
                  <a:pt x="120" y="270"/>
                </a:lnTo>
                <a:lnTo>
                  <a:pt x="127" y="280"/>
                </a:lnTo>
                <a:lnTo>
                  <a:pt x="132" y="287"/>
                </a:lnTo>
                <a:lnTo>
                  <a:pt x="139" y="294"/>
                </a:lnTo>
                <a:lnTo>
                  <a:pt x="146" y="300"/>
                </a:lnTo>
                <a:lnTo>
                  <a:pt x="155" y="307"/>
                </a:lnTo>
                <a:lnTo>
                  <a:pt x="162" y="312"/>
                </a:lnTo>
                <a:lnTo>
                  <a:pt x="174" y="319"/>
                </a:lnTo>
                <a:lnTo>
                  <a:pt x="185" y="328"/>
                </a:lnTo>
                <a:lnTo>
                  <a:pt x="199" y="335"/>
                </a:lnTo>
                <a:lnTo>
                  <a:pt x="208" y="342"/>
                </a:lnTo>
                <a:lnTo>
                  <a:pt x="215" y="347"/>
                </a:lnTo>
                <a:lnTo>
                  <a:pt x="232" y="342"/>
                </a:lnTo>
                <a:lnTo>
                  <a:pt x="243" y="337"/>
                </a:lnTo>
                <a:lnTo>
                  <a:pt x="255" y="335"/>
                </a:lnTo>
                <a:lnTo>
                  <a:pt x="264" y="333"/>
                </a:lnTo>
                <a:lnTo>
                  <a:pt x="271" y="331"/>
                </a:lnTo>
                <a:lnTo>
                  <a:pt x="276" y="328"/>
                </a:lnTo>
                <a:lnTo>
                  <a:pt x="280" y="326"/>
                </a:lnTo>
                <a:lnTo>
                  <a:pt x="283" y="324"/>
                </a:lnTo>
                <a:lnTo>
                  <a:pt x="285" y="324"/>
                </a:lnTo>
                <a:lnTo>
                  <a:pt x="287" y="321"/>
                </a:lnTo>
                <a:lnTo>
                  <a:pt x="287" y="319"/>
                </a:lnTo>
                <a:lnTo>
                  <a:pt x="285" y="319"/>
                </a:lnTo>
                <a:lnTo>
                  <a:pt x="285" y="317"/>
                </a:lnTo>
                <a:lnTo>
                  <a:pt x="283" y="314"/>
                </a:lnTo>
                <a:lnTo>
                  <a:pt x="280" y="310"/>
                </a:lnTo>
                <a:lnTo>
                  <a:pt x="276" y="307"/>
                </a:lnTo>
                <a:lnTo>
                  <a:pt x="273" y="303"/>
                </a:lnTo>
                <a:lnTo>
                  <a:pt x="271" y="296"/>
                </a:lnTo>
                <a:lnTo>
                  <a:pt x="269" y="291"/>
                </a:lnTo>
                <a:lnTo>
                  <a:pt x="266" y="284"/>
                </a:lnTo>
                <a:lnTo>
                  <a:pt x="264" y="275"/>
                </a:lnTo>
                <a:lnTo>
                  <a:pt x="262" y="266"/>
                </a:lnTo>
                <a:lnTo>
                  <a:pt x="262" y="257"/>
                </a:lnTo>
                <a:lnTo>
                  <a:pt x="262" y="243"/>
                </a:lnTo>
                <a:lnTo>
                  <a:pt x="262" y="231"/>
                </a:lnTo>
                <a:lnTo>
                  <a:pt x="264" y="215"/>
                </a:lnTo>
                <a:lnTo>
                  <a:pt x="266" y="199"/>
                </a:lnTo>
                <a:lnTo>
                  <a:pt x="271" y="180"/>
                </a:lnTo>
                <a:lnTo>
                  <a:pt x="276" y="159"/>
                </a:lnTo>
                <a:lnTo>
                  <a:pt x="283" y="139"/>
                </a:lnTo>
                <a:lnTo>
                  <a:pt x="292" y="113"/>
                </a:lnTo>
                <a:lnTo>
                  <a:pt x="303" y="88"/>
                </a:lnTo>
                <a:lnTo>
                  <a:pt x="306" y="83"/>
                </a:lnTo>
                <a:lnTo>
                  <a:pt x="308" y="78"/>
                </a:lnTo>
                <a:lnTo>
                  <a:pt x="313" y="76"/>
                </a:lnTo>
                <a:lnTo>
                  <a:pt x="317" y="74"/>
                </a:lnTo>
                <a:lnTo>
                  <a:pt x="329" y="72"/>
                </a:lnTo>
                <a:lnTo>
                  <a:pt x="341" y="69"/>
                </a:lnTo>
                <a:lnTo>
                  <a:pt x="352" y="69"/>
                </a:lnTo>
                <a:lnTo>
                  <a:pt x="366" y="67"/>
                </a:lnTo>
                <a:lnTo>
                  <a:pt x="378" y="67"/>
                </a:lnTo>
                <a:lnTo>
                  <a:pt x="389" y="65"/>
                </a:lnTo>
                <a:lnTo>
                  <a:pt x="392" y="55"/>
                </a:lnTo>
                <a:lnTo>
                  <a:pt x="394" y="46"/>
                </a:lnTo>
                <a:lnTo>
                  <a:pt x="394" y="35"/>
                </a:lnTo>
                <a:lnTo>
                  <a:pt x="396" y="25"/>
                </a:lnTo>
                <a:lnTo>
                  <a:pt x="396" y="16"/>
                </a:lnTo>
                <a:lnTo>
                  <a:pt x="398" y="11"/>
                </a:lnTo>
                <a:lnTo>
                  <a:pt x="401" y="7"/>
                </a:lnTo>
                <a:lnTo>
                  <a:pt x="403" y="4"/>
                </a:lnTo>
                <a:lnTo>
                  <a:pt x="405" y="2"/>
                </a:lnTo>
                <a:lnTo>
                  <a:pt x="408" y="0"/>
                </a:lnTo>
                <a:lnTo>
                  <a:pt x="412" y="0"/>
                </a:lnTo>
                <a:lnTo>
                  <a:pt x="417" y="0"/>
                </a:lnTo>
                <a:lnTo>
                  <a:pt x="422" y="2"/>
                </a:lnTo>
                <a:lnTo>
                  <a:pt x="424" y="4"/>
                </a:lnTo>
                <a:lnTo>
                  <a:pt x="429" y="7"/>
                </a:lnTo>
                <a:lnTo>
                  <a:pt x="431" y="11"/>
                </a:lnTo>
                <a:lnTo>
                  <a:pt x="433" y="14"/>
                </a:lnTo>
                <a:lnTo>
                  <a:pt x="438" y="23"/>
                </a:lnTo>
                <a:lnTo>
                  <a:pt x="443" y="35"/>
                </a:lnTo>
                <a:lnTo>
                  <a:pt x="447" y="44"/>
                </a:lnTo>
                <a:lnTo>
                  <a:pt x="452" y="55"/>
                </a:lnTo>
                <a:lnTo>
                  <a:pt x="454" y="65"/>
                </a:lnTo>
                <a:lnTo>
                  <a:pt x="463" y="83"/>
                </a:lnTo>
                <a:lnTo>
                  <a:pt x="470" y="99"/>
                </a:lnTo>
                <a:lnTo>
                  <a:pt x="487" y="134"/>
                </a:lnTo>
                <a:lnTo>
                  <a:pt x="500" y="166"/>
                </a:lnTo>
                <a:lnTo>
                  <a:pt x="514" y="196"/>
                </a:lnTo>
                <a:lnTo>
                  <a:pt x="524" y="213"/>
                </a:lnTo>
                <a:lnTo>
                  <a:pt x="531" y="226"/>
                </a:lnTo>
                <a:lnTo>
                  <a:pt x="542" y="240"/>
                </a:lnTo>
                <a:lnTo>
                  <a:pt x="551" y="254"/>
                </a:lnTo>
                <a:lnTo>
                  <a:pt x="563" y="268"/>
                </a:lnTo>
                <a:lnTo>
                  <a:pt x="577" y="280"/>
                </a:lnTo>
                <a:lnTo>
                  <a:pt x="591" y="291"/>
                </a:lnTo>
                <a:lnTo>
                  <a:pt x="607" y="303"/>
                </a:lnTo>
                <a:lnTo>
                  <a:pt x="616" y="300"/>
                </a:lnTo>
                <a:lnTo>
                  <a:pt x="623" y="298"/>
                </a:lnTo>
                <a:lnTo>
                  <a:pt x="640" y="291"/>
                </a:lnTo>
                <a:lnTo>
                  <a:pt x="649" y="287"/>
                </a:lnTo>
                <a:lnTo>
                  <a:pt x="656" y="284"/>
                </a:lnTo>
                <a:lnTo>
                  <a:pt x="665" y="282"/>
                </a:lnTo>
                <a:lnTo>
                  <a:pt x="672" y="282"/>
                </a:lnTo>
                <a:lnTo>
                  <a:pt x="679" y="282"/>
                </a:lnTo>
                <a:lnTo>
                  <a:pt x="684" y="284"/>
                </a:lnTo>
                <a:lnTo>
                  <a:pt x="695" y="287"/>
                </a:lnTo>
                <a:lnTo>
                  <a:pt x="704" y="291"/>
                </a:lnTo>
                <a:lnTo>
                  <a:pt x="716" y="298"/>
                </a:lnTo>
                <a:lnTo>
                  <a:pt x="728" y="303"/>
                </a:lnTo>
                <a:lnTo>
                  <a:pt x="732" y="305"/>
                </a:lnTo>
                <a:lnTo>
                  <a:pt x="739" y="305"/>
                </a:lnTo>
                <a:lnTo>
                  <a:pt x="744" y="305"/>
                </a:lnTo>
                <a:lnTo>
                  <a:pt x="748" y="307"/>
                </a:lnTo>
                <a:lnTo>
                  <a:pt x="753" y="305"/>
                </a:lnTo>
                <a:lnTo>
                  <a:pt x="760" y="303"/>
                </a:lnTo>
                <a:lnTo>
                  <a:pt x="762" y="300"/>
                </a:lnTo>
                <a:lnTo>
                  <a:pt x="765" y="298"/>
                </a:lnTo>
                <a:lnTo>
                  <a:pt x="767" y="296"/>
                </a:lnTo>
                <a:lnTo>
                  <a:pt x="769" y="291"/>
                </a:lnTo>
                <a:lnTo>
                  <a:pt x="772" y="284"/>
                </a:lnTo>
                <a:lnTo>
                  <a:pt x="772" y="275"/>
                </a:lnTo>
                <a:lnTo>
                  <a:pt x="772" y="263"/>
                </a:lnTo>
                <a:lnTo>
                  <a:pt x="774" y="254"/>
                </a:lnTo>
                <a:lnTo>
                  <a:pt x="774" y="250"/>
                </a:lnTo>
                <a:lnTo>
                  <a:pt x="776" y="245"/>
                </a:lnTo>
                <a:lnTo>
                  <a:pt x="779" y="243"/>
                </a:lnTo>
                <a:lnTo>
                  <a:pt x="781" y="238"/>
                </a:lnTo>
                <a:lnTo>
                  <a:pt x="788" y="233"/>
                </a:lnTo>
                <a:lnTo>
                  <a:pt x="795" y="229"/>
                </a:lnTo>
                <a:lnTo>
                  <a:pt x="804" y="226"/>
                </a:lnTo>
                <a:lnTo>
                  <a:pt x="811" y="224"/>
                </a:lnTo>
                <a:lnTo>
                  <a:pt x="830" y="222"/>
                </a:lnTo>
                <a:lnTo>
                  <a:pt x="839" y="220"/>
                </a:lnTo>
                <a:lnTo>
                  <a:pt x="846" y="217"/>
                </a:lnTo>
                <a:lnTo>
                  <a:pt x="850" y="203"/>
                </a:lnTo>
                <a:lnTo>
                  <a:pt x="855" y="192"/>
                </a:lnTo>
                <a:lnTo>
                  <a:pt x="860" y="183"/>
                </a:lnTo>
                <a:lnTo>
                  <a:pt x="867" y="173"/>
                </a:lnTo>
                <a:lnTo>
                  <a:pt x="871" y="166"/>
                </a:lnTo>
                <a:lnTo>
                  <a:pt x="878" y="159"/>
                </a:lnTo>
                <a:lnTo>
                  <a:pt x="883" y="152"/>
                </a:lnTo>
                <a:lnTo>
                  <a:pt x="890" y="148"/>
                </a:lnTo>
                <a:lnTo>
                  <a:pt x="897" y="143"/>
                </a:lnTo>
                <a:lnTo>
                  <a:pt x="904" y="139"/>
                </a:lnTo>
                <a:lnTo>
                  <a:pt x="911" y="136"/>
                </a:lnTo>
                <a:lnTo>
                  <a:pt x="918" y="134"/>
                </a:lnTo>
                <a:lnTo>
                  <a:pt x="925" y="132"/>
                </a:lnTo>
                <a:lnTo>
                  <a:pt x="932" y="132"/>
                </a:lnTo>
                <a:lnTo>
                  <a:pt x="948" y="132"/>
                </a:lnTo>
                <a:lnTo>
                  <a:pt x="966" y="132"/>
                </a:lnTo>
                <a:lnTo>
                  <a:pt x="983" y="134"/>
                </a:lnTo>
                <a:lnTo>
                  <a:pt x="1001" y="139"/>
                </a:lnTo>
                <a:lnTo>
                  <a:pt x="1022" y="143"/>
                </a:lnTo>
                <a:lnTo>
                  <a:pt x="1040" y="146"/>
                </a:lnTo>
                <a:lnTo>
                  <a:pt x="1061" y="148"/>
                </a:lnTo>
                <a:lnTo>
                  <a:pt x="1084" y="150"/>
                </a:lnTo>
                <a:lnTo>
                  <a:pt x="1108" y="152"/>
                </a:lnTo>
              </a:path>
            </a:pathLst>
          </a:custGeom>
          <a:noFill/>
          <a:ln w="8890">
            <a:solidFill>
              <a:srgbClr val="FF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18" name="Freeform 22"/>
          <p:cNvSpPr>
            <a:spLocks/>
          </p:cNvSpPr>
          <p:nvPr/>
        </p:nvSpPr>
        <p:spPr bwMode="auto">
          <a:xfrm>
            <a:off x="5641975" y="3686175"/>
            <a:ext cx="1249363"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19" name="Freeform 21"/>
          <p:cNvSpPr>
            <a:spLocks/>
          </p:cNvSpPr>
          <p:nvPr/>
        </p:nvSpPr>
        <p:spPr bwMode="auto">
          <a:xfrm>
            <a:off x="5641975" y="3686175"/>
            <a:ext cx="1249363"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20" name="Rectangle 20"/>
          <p:cNvSpPr>
            <a:spLocks noChangeArrowheads="1"/>
          </p:cNvSpPr>
          <p:nvPr/>
        </p:nvSpPr>
        <p:spPr bwMode="auto">
          <a:xfrm>
            <a:off x="6088063" y="3584575"/>
            <a:ext cx="295275" cy="101600"/>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21" name="Rectangle 19"/>
          <p:cNvSpPr>
            <a:spLocks noChangeArrowheads="1"/>
          </p:cNvSpPr>
          <p:nvPr/>
        </p:nvSpPr>
        <p:spPr bwMode="auto">
          <a:xfrm>
            <a:off x="6088063" y="3584575"/>
            <a:ext cx="295275" cy="10160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22" name="Rectangle 18"/>
          <p:cNvSpPr>
            <a:spLocks noChangeArrowheads="1"/>
          </p:cNvSpPr>
          <p:nvPr/>
        </p:nvSpPr>
        <p:spPr bwMode="auto">
          <a:xfrm>
            <a:off x="5675313" y="3209925"/>
            <a:ext cx="1111250" cy="409575"/>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23" name="Freeform 17"/>
          <p:cNvSpPr>
            <a:spLocks/>
          </p:cNvSpPr>
          <p:nvPr/>
        </p:nvSpPr>
        <p:spPr bwMode="auto">
          <a:xfrm>
            <a:off x="5691188" y="3209925"/>
            <a:ext cx="1111250" cy="52388"/>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24" name="Freeform 16"/>
          <p:cNvSpPr>
            <a:spLocks/>
          </p:cNvSpPr>
          <p:nvPr/>
        </p:nvSpPr>
        <p:spPr bwMode="auto">
          <a:xfrm>
            <a:off x="5691188" y="3209925"/>
            <a:ext cx="66675" cy="407988"/>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25" name="Freeform 15"/>
          <p:cNvSpPr>
            <a:spLocks/>
          </p:cNvSpPr>
          <p:nvPr/>
        </p:nvSpPr>
        <p:spPr bwMode="auto">
          <a:xfrm>
            <a:off x="5691188" y="3565525"/>
            <a:ext cx="1111250" cy="52388"/>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26" name="Freeform 14"/>
          <p:cNvSpPr>
            <a:spLocks/>
          </p:cNvSpPr>
          <p:nvPr/>
        </p:nvSpPr>
        <p:spPr bwMode="auto">
          <a:xfrm>
            <a:off x="6737350" y="3209925"/>
            <a:ext cx="65088" cy="407988"/>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27" name="Rectangle 13"/>
          <p:cNvSpPr>
            <a:spLocks noChangeArrowheads="1"/>
          </p:cNvSpPr>
          <p:nvPr/>
        </p:nvSpPr>
        <p:spPr bwMode="auto">
          <a:xfrm>
            <a:off x="5691188" y="3209925"/>
            <a:ext cx="1111250" cy="4079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28" name="Rectangle 12"/>
          <p:cNvSpPr>
            <a:spLocks noChangeArrowheads="1"/>
          </p:cNvSpPr>
          <p:nvPr/>
        </p:nvSpPr>
        <p:spPr bwMode="auto">
          <a:xfrm>
            <a:off x="5757863" y="3262313"/>
            <a:ext cx="979487" cy="303212"/>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29" name="Line 11"/>
          <p:cNvSpPr>
            <a:spLocks noChangeShapeType="1"/>
          </p:cNvSpPr>
          <p:nvPr/>
        </p:nvSpPr>
        <p:spPr bwMode="auto">
          <a:xfrm>
            <a:off x="5691188" y="3209925"/>
            <a:ext cx="66675"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30" name="Line 10"/>
          <p:cNvSpPr>
            <a:spLocks noChangeShapeType="1"/>
          </p:cNvSpPr>
          <p:nvPr/>
        </p:nvSpPr>
        <p:spPr bwMode="auto">
          <a:xfrm flipV="1">
            <a:off x="5691188" y="3565525"/>
            <a:ext cx="66675"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31" name="Line 9"/>
          <p:cNvSpPr>
            <a:spLocks noChangeShapeType="1"/>
          </p:cNvSpPr>
          <p:nvPr/>
        </p:nvSpPr>
        <p:spPr bwMode="auto">
          <a:xfrm flipH="1" flipV="1">
            <a:off x="6737350" y="3565525"/>
            <a:ext cx="65088"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32" name="Line 8"/>
          <p:cNvSpPr>
            <a:spLocks noChangeShapeType="1"/>
          </p:cNvSpPr>
          <p:nvPr/>
        </p:nvSpPr>
        <p:spPr bwMode="auto">
          <a:xfrm flipH="1">
            <a:off x="6737350" y="3209925"/>
            <a:ext cx="65088"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33" name="Rectangle 7"/>
          <p:cNvSpPr>
            <a:spLocks noChangeArrowheads="1"/>
          </p:cNvSpPr>
          <p:nvPr/>
        </p:nvSpPr>
        <p:spPr bwMode="auto">
          <a:xfrm>
            <a:off x="5499100" y="3340100"/>
            <a:ext cx="1454150" cy="215900"/>
          </a:xfrm>
          <a:prstGeom prst="rect">
            <a:avLst/>
          </a:prstGeom>
          <a:noFill/>
          <a:ln w="9525">
            <a:noFill/>
            <a:miter lim="800000"/>
            <a:headEnd/>
            <a:tailEnd/>
          </a:ln>
        </p:spPr>
        <p:txBody>
          <a:bodyPr lIns="0" tIns="0" rIns="0" bIns="0"/>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ICP-OES</a:t>
            </a:r>
          </a:p>
        </p:txBody>
      </p:sp>
      <p:cxnSp>
        <p:nvCxnSpPr>
          <p:cNvPr id="45334" name="AutoShape 6"/>
          <p:cNvCxnSpPr>
            <a:cxnSpLocks noChangeShapeType="1"/>
          </p:cNvCxnSpPr>
          <p:nvPr/>
        </p:nvCxnSpPr>
        <p:spPr bwMode="auto">
          <a:xfrm>
            <a:off x="6848475" y="2114550"/>
            <a:ext cx="506413" cy="0"/>
          </a:xfrm>
          <a:prstGeom prst="straightConnector1">
            <a:avLst/>
          </a:prstGeom>
          <a:noFill/>
          <a:ln w="9525">
            <a:solidFill>
              <a:srgbClr val="000000"/>
            </a:solidFill>
            <a:round/>
            <a:headEnd/>
            <a:tailEnd type="triangle" w="med" len="med"/>
          </a:ln>
        </p:spPr>
      </p:cxnSp>
      <p:cxnSp>
        <p:nvCxnSpPr>
          <p:cNvPr id="45335" name="AutoShape 5"/>
          <p:cNvCxnSpPr>
            <a:cxnSpLocks noChangeShapeType="1"/>
          </p:cNvCxnSpPr>
          <p:nvPr/>
        </p:nvCxnSpPr>
        <p:spPr bwMode="auto">
          <a:xfrm>
            <a:off x="6891338" y="3413125"/>
            <a:ext cx="506412" cy="1588"/>
          </a:xfrm>
          <a:prstGeom prst="straightConnector1">
            <a:avLst/>
          </a:prstGeom>
          <a:noFill/>
          <a:ln w="9525">
            <a:solidFill>
              <a:srgbClr val="000000"/>
            </a:solidFill>
            <a:round/>
            <a:headEnd/>
            <a:tailEnd type="triangle" w="med" len="med"/>
          </a:ln>
        </p:spPr>
      </p:cxnSp>
      <p:sp>
        <p:nvSpPr>
          <p:cNvPr id="45336" name="Text Box 4"/>
          <p:cNvSpPr txBox="1">
            <a:spLocks noChangeArrowheads="1"/>
          </p:cNvSpPr>
          <p:nvPr/>
        </p:nvSpPr>
        <p:spPr bwMode="auto">
          <a:xfrm>
            <a:off x="7424738" y="2016125"/>
            <a:ext cx="1066800" cy="355600"/>
          </a:xfrm>
          <a:prstGeom prst="rect">
            <a:avLst/>
          </a:prstGeom>
          <a:solidFill>
            <a:srgbClr val="FFFFFF"/>
          </a:solidFill>
          <a:ln w="9525">
            <a:solidFill>
              <a:srgbClr val="FFFFFF"/>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Times New Roman" pitchFamily="18" charset="0"/>
              </a:rPr>
              <a:t>LsPVA-CB</a:t>
            </a:r>
          </a:p>
        </p:txBody>
      </p:sp>
      <p:cxnSp>
        <p:nvCxnSpPr>
          <p:cNvPr id="45337" name="直接连接符 390"/>
          <p:cNvCxnSpPr>
            <a:cxnSpLocks noChangeShapeType="1"/>
          </p:cNvCxnSpPr>
          <p:nvPr/>
        </p:nvCxnSpPr>
        <p:spPr bwMode="auto">
          <a:xfrm>
            <a:off x="6172200" y="3644900"/>
            <a:ext cx="76200" cy="0"/>
          </a:xfrm>
          <a:prstGeom prst="line">
            <a:avLst/>
          </a:prstGeom>
          <a:noFill/>
          <a:ln w="12700" algn="ctr">
            <a:solidFill>
              <a:schemeClr val="tx1"/>
            </a:solidFill>
            <a:round/>
            <a:headEnd/>
            <a:tailEnd/>
          </a:ln>
        </p:spPr>
      </p:cxnSp>
      <p:sp>
        <p:nvSpPr>
          <p:cNvPr id="45338" name="Text Box 4"/>
          <p:cNvSpPr txBox="1">
            <a:spLocks noChangeArrowheads="1"/>
          </p:cNvSpPr>
          <p:nvPr/>
        </p:nvSpPr>
        <p:spPr bwMode="auto">
          <a:xfrm>
            <a:off x="7210425" y="3235325"/>
            <a:ext cx="1600200" cy="355600"/>
          </a:xfrm>
          <a:prstGeom prst="rect">
            <a:avLst/>
          </a:prstGeom>
          <a:solidFill>
            <a:srgbClr val="FFFFFF"/>
          </a:solidFill>
          <a:ln w="9525">
            <a:solidFill>
              <a:srgbClr val="FFFFFF"/>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Times New Roman" pitchFamily="18" charset="0"/>
              </a:rPr>
              <a:t>PVA-PAA-Fe</a:t>
            </a:r>
            <a:r>
              <a:rPr lang="en-US" altLang="zh-CN" sz="1200" baseline="-25000">
                <a:solidFill>
                  <a:srgbClr val="000000"/>
                </a:solidFill>
                <a:ea typeface="Batang" pitchFamily="18" charset="-127"/>
                <a:cs typeface="Times New Roman" pitchFamily="18" charset="0"/>
              </a:rPr>
              <a:t>3</a:t>
            </a:r>
            <a:r>
              <a:rPr lang="en-US" altLang="zh-CN" sz="1200">
                <a:solidFill>
                  <a:srgbClr val="000000"/>
                </a:solidFill>
                <a:ea typeface="Batang" pitchFamily="18" charset="-127"/>
                <a:cs typeface="Times New Roman" pitchFamily="18" charset="0"/>
              </a:rPr>
              <a:t>O</a:t>
            </a:r>
            <a:r>
              <a:rPr lang="en-US" altLang="zh-CN" sz="1200" baseline="-25000">
                <a:solidFill>
                  <a:srgbClr val="000000"/>
                </a:solidFill>
                <a:ea typeface="Batang" pitchFamily="18" charset="-127"/>
                <a:cs typeface="Times New Roman" pitchFamily="18" charset="0"/>
              </a:rPr>
              <a:t>4</a:t>
            </a:r>
          </a:p>
        </p:txBody>
      </p:sp>
      <p:sp>
        <p:nvSpPr>
          <p:cNvPr id="45339" name="Freeform 202"/>
          <p:cNvSpPr>
            <a:spLocks noEditPoints="1"/>
          </p:cNvSpPr>
          <p:nvPr/>
        </p:nvSpPr>
        <p:spPr bwMode="auto">
          <a:xfrm rot="-5949636">
            <a:off x="4464844" y="4396581"/>
            <a:ext cx="838200" cy="496888"/>
          </a:xfrm>
          <a:custGeom>
            <a:avLst/>
            <a:gdLst>
              <a:gd name="T0" fmla="*/ 2147483647 w 1028"/>
              <a:gd name="T1" fmla="*/ 2147483647 h 802"/>
              <a:gd name="T2" fmla="*/ 2147483647 w 1028"/>
              <a:gd name="T3" fmla="*/ 2147483647 h 802"/>
              <a:gd name="T4" fmla="*/ 2147483647 w 1028"/>
              <a:gd name="T5" fmla="*/ 2147483647 h 802"/>
              <a:gd name="T6" fmla="*/ 2147483647 w 1028"/>
              <a:gd name="T7" fmla="*/ 2147483647 h 802"/>
              <a:gd name="T8" fmla="*/ 2147483647 w 1028"/>
              <a:gd name="T9" fmla="*/ 2147483647 h 802"/>
              <a:gd name="T10" fmla="*/ 2147483647 w 1028"/>
              <a:gd name="T11" fmla="*/ 2147483647 h 802"/>
              <a:gd name="T12" fmla="*/ 2147483647 w 1028"/>
              <a:gd name="T13" fmla="*/ 2147483647 h 802"/>
              <a:gd name="T14" fmla="*/ 2147483647 w 1028"/>
              <a:gd name="T15" fmla="*/ 2147483647 h 802"/>
              <a:gd name="T16" fmla="*/ 2147483647 w 1028"/>
              <a:gd name="T17" fmla="*/ 2147483647 h 802"/>
              <a:gd name="T18" fmla="*/ 2147483647 w 1028"/>
              <a:gd name="T19" fmla="*/ 2147483647 h 802"/>
              <a:gd name="T20" fmla="*/ 2147483647 w 1028"/>
              <a:gd name="T21" fmla="*/ 2147483647 h 802"/>
              <a:gd name="T22" fmla="*/ 2147483647 w 1028"/>
              <a:gd name="T23" fmla="*/ 2147483647 h 802"/>
              <a:gd name="T24" fmla="*/ 2147483647 w 1028"/>
              <a:gd name="T25" fmla="*/ 2147483647 h 802"/>
              <a:gd name="T26" fmla="*/ 2147483647 w 1028"/>
              <a:gd name="T27" fmla="*/ 2147483647 h 802"/>
              <a:gd name="T28" fmla="*/ 2147483647 w 1028"/>
              <a:gd name="T29" fmla="*/ 2147483647 h 802"/>
              <a:gd name="T30" fmla="*/ 2147483647 w 1028"/>
              <a:gd name="T31" fmla="*/ 2147483647 h 802"/>
              <a:gd name="T32" fmla="*/ 2147483647 w 1028"/>
              <a:gd name="T33" fmla="*/ 2147483647 h 802"/>
              <a:gd name="T34" fmla="*/ 2147483647 w 1028"/>
              <a:gd name="T35" fmla="*/ 2147483647 h 802"/>
              <a:gd name="T36" fmla="*/ 2147483647 w 1028"/>
              <a:gd name="T37" fmla="*/ 2147483647 h 802"/>
              <a:gd name="T38" fmla="*/ 2147483647 w 1028"/>
              <a:gd name="T39" fmla="*/ 2147483647 h 802"/>
              <a:gd name="T40" fmla="*/ 2147483647 w 1028"/>
              <a:gd name="T41" fmla="*/ 2147483647 h 802"/>
              <a:gd name="T42" fmla="*/ 2147483647 w 1028"/>
              <a:gd name="T43" fmla="*/ 2147483647 h 802"/>
              <a:gd name="T44" fmla="*/ 2147483647 w 1028"/>
              <a:gd name="T45" fmla="*/ 2147483647 h 802"/>
              <a:gd name="T46" fmla="*/ 2147483647 w 1028"/>
              <a:gd name="T47" fmla="*/ 2147483647 h 802"/>
              <a:gd name="T48" fmla="*/ 2147483647 w 1028"/>
              <a:gd name="T49" fmla="*/ 2147483647 h 802"/>
              <a:gd name="T50" fmla="*/ 2147483647 w 1028"/>
              <a:gd name="T51" fmla="*/ 2147483647 h 802"/>
              <a:gd name="T52" fmla="*/ 2147483647 w 1028"/>
              <a:gd name="T53" fmla="*/ 2147483647 h 802"/>
              <a:gd name="T54" fmla="*/ 2147483647 w 1028"/>
              <a:gd name="T55" fmla="*/ 2147483647 h 802"/>
              <a:gd name="T56" fmla="*/ 2147483647 w 1028"/>
              <a:gd name="T57" fmla="*/ 2147483647 h 802"/>
              <a:gd name="T58" fmla="*/ 2147483647 w 1028"/>
              <a:gd name="T59" fmla="*/ 2147483647 h 802"/>
              <a:gd name="T60" fmla="*/ 2147483647 w 1028"/>
              <a:gd name="T61" fmla="*/ 2147483647 h 802"/>
              <a:gd name="T62" fmla="*/ 2147483647 w 1028"/>
              <a:gd name="T63" fmla="*/ 2147483647 h 802"/>
              <a:gd name="T64" fmla="*/ 2147483647 w 1028"/>
              <a:gd name="T65" fmla="*/ 2147483647 h 802"/>
              <a:gd name="T66" fmla="*/ 2147483647 w 1028"/>
              <a:gd name="T67" fmla="*/ 2147483647 h 802"/>
              <a:gd name="T68" fmla="*/ 2147483647 w 1028"/>
              <a:gd name="T69" fmla="*/ 2147483647 h 802"/>
              <a:gd name="T70" fmla="*/ 2147483647 w 1028"/>
              <a:gd name="T71" fmla="*/ 2147483647 h 802"/>
              <a:gd name="T72" fmla="*/ 2147483647 w 1028"/>
              <a:gd name="T73" fmla="*/ 2147483647 h 802"/>
              <a:gd name="T74" fmla="*/ 2147483647 w 1028"/>
              <a:gd name="T75" fmla="*/ 2147483647 h 802"/>
              <a:gd name="T76" fmla="*/ 2147483647 w 1028"/>
              <a:gd name="T77" fmla="*/ 2147483647 h 802"/>
              <a:gd name="T78" fmla="*/ 2147483647 w 1028"/>
              <a:gd name="T79" fmla="*/ 2147483647 h 802"/>
              <a:gd name="T80" fmla="*/ 2147483647 w 1028"/>
              <a:gd name="T81" fmla="*/ 2147483647 h 802"/>
              <a:gd name="T82" fmla="*/ 2147483647 w 1028"/>
              <a:gd name="T83" fmla="*/ 2147483647 h 802"/>
              <a:gd name="T84" fmla="*/ 2147483647 w 1028"/>
              <a:gd name="T85" fmla="*/ 2147483647 h 802"/>
              <a:gd name="T86" fmla="*/ 2147483647 w 1028"/>
              <a:gd name="T87" fmla="*/ 2147483647 h 802"/>
              <a:gd name="T88" fmla="*/ 2147483647 w 1028"/>
              <a:gd name="T89" fmla="*/ 2147483647 h 802"/>
              <a:gd name="T90" fmla="*/ 2147483647 w 1028"/>
              <a:gd name="T91" fmla="*/ 2147483647 h 802"/>
              <a:gd name="T92" fmla="*/ 2147483647 w 1028"/>
              <a:gd name="T93" fmla="*/ 2147483647 h 802"/>
              <a:gd name="T94" fmla="*/ 2147483647 w 1028"/>
              <a:gd name="T95" fmla="*/ 2147483647 h 802"/>
              <a:gd name="T96" fmla="*/ 2147483647 w 1028"/>
              <a:gd name="T97" fmla="*/ 2147483647 h 802"/>
              <a:gd name="T98" fmla="*/ 2147483647 w 1028"/>
              <a:gd name="T99" fmla="*/ 2147483647 h 802"/>
              <a:gd name="T100" fmla="*/ 2147483647 w 1028"/>
              <a:gd name="T101" fmla="*/ 2147483647 h 802"/>
              <a:gd name="T102" fmla="*/ 2147483647 w 1028"/>
              <a:gd name="T103" fmla="*/ 2147483647 h 802"/>
              <a:gd name="T104" fmla="*/ 2147483647 w 1028"/>
              <a:gd name="T105" fmla="*/ 2147483647 h 802"/>
              <a:gd name="T106" fmla="*/ 2147483647 w 1028"/>
              <a:gd name="T107" fmla="*/ 2147483647 h 802"/>
              <a:gd name="T108" fmla="*/ 2147483647 w 1028"/>
              <a:gd name="T109" fmla="*/ 2147483647 h 802"/>
              <a:gd name="T110" fmla="*/ 2147483647 w 1028"/>
              <a:gd name="T111" fmla="*/ 2147483647 h 802"/>
              <a:gd name="T112" fmla="*/ 2147483647 w 1028"/>
              <a:gd name="T113" fmla="*/ 2147483647 h 802"/>
              <a:gd name="T114" fmla="*/ 2147483647 w 1028"/>
              <a:gd name="T115" fmla="*/ 0 h 8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28"/>
              <a:gd name="T175" fmla="*/ 0 h 802"/>
              <a:gd name="T176" fmla="*/ 1028 w 1028"/>
              <a:gd name="T177" fmla="*/ 802 h 8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28" h="802">
                <a:moveTo>
                  <a:pt x="95" y="740"/>
                </a:moveTo>
                <a:lnTo>
                  <a:pt x="118" y="738"/>
                </a:lnTo>
                <a:lnTo>
                  <a:pt x="136" y="733"/>
                </a:lnTo>
                <a:lnTo>
                  <a:pt x="139" y="733"/>
                </a:lnTo>
                <a:lnTo>
                  <a:pt x="141" y="733"/>
                </a:lnTo>
                <a:lnTo>
                  <a:pt x="143" y="735"/>
                </a:lnTo>
                <a:lnTo>
                  <a:pt x="146" y="738"/>
                </a:lnTo>
                <a:lnTo>
                  <a:pt x="146" y="740"/>
                </a:lnTo>
                <a:lnTo>
                  <a:pt x="143" y="745"/>
                </a:lnTo>
                <a:lnTo>
                  <a:pt x="141" y="745"/>
                </a:lnTo>
                <a:lnTo>
                  <a:pt x="139" y="747"/>
                </a:lnTo>
                <a:lnTo>
                  <a:pt x="120" y="752"/>
                </a:lnTo>
                <a:lnTo>
                  <a:pt x="97" y="754"/>
                </a:lnTo>
                <a:lnTo>
                  <a:pt x="92" y="754"/>
                </a:lnTo>
                <a:lnTo>
                  <a:pt x="90" y="752"/>
                </a:lnTo>
                <a:lnTo>
                  <a:pt x="88" y="752"/>
                </a:lnTo>
                <a:lnTo>
                  <a:pt x="88" y="747"/>
                </a:lnTo>
                <a:lnTo>
                  <a:pt x="88" y="745"/>
                </a:lnTo>
                <a:lnTo>
                  <a:pt x="90" y="742"/>
                </a:lnTo>
                <a:lnTo>
                  <a:pt x="92" y="740"/>
                </a:lnTo>
                <a:lnTo>
                  <a:pt x="95" y="740"/>
                </a:lnTo>
                <a:close/>
                <a:moveTo>
                  <a:pt x="192" y="717"/>
                </a:moveTo>
                <a:lnTo>
                  <a:pt x="229" y="703"/>
                </a:lnTo>
                <a:lnTo>
                  <a:pt x="231" y="703"/>
                </a:lnTo>
                <a:lnTo>
                  <a:pt x="234" y="701"/>
                </a:lnTo>
                <a:lnTo>
                  <a:pt x="236" y="703"/>
                </a:lnTo>
                <a:lnTo>
                  <a:pt x="238" y="703"/>
                </a:lnTo>
                <a:lnTo>
                  <a:pt x="241" y="705"/>
                </a:lnTo>
                <a:lnTo>
                  <a:pt x="241" y="708"/>
                </a:lnTo>
                <a:lnTo>
                  <a:pt x="241" y="712"/>
                </a:lnTo>
                <a:lnTo>
                  <a:pt x="241" y="715"/>
                </a:lnTo>
                <a:lnTo>
                  <a:pt x="238" y="715"/>
                </a:lnTo>
                <a:lnTo>
                  <a:pt x="234" y="717"/>
                </a:lnTo>
                <a:lnTo>
                  <a:pt x="197" y="731"/>
                </a:lnTo>
                <a:lnTo>
                  <a:pt x="194" y="731"/>
                </a:lnTo>
                <a:lnTo>
                  <a:pt x="190" y="731"/>
                </a:lnTo>
                <a:lnTo>
                  <a:pt x="187" y="728"/>
                </a:lnTo>
                <a:lnTo>
                  <a:pt x="187" y="726"/>
                </a:lnTo>
                <a:lnTo>
                  <a:pt x="187" y="724"/>
                </a:lnTo>
                <a:lnTo>
                  <a:pt x="187" y="721"/>
                </a:lnTo>
                <a:lnTo>
                  <a:pt x="190" y="719"/>
                </a:lnTo>
                <a:lnTo>
                  <a:pt x="192" y="717"/>
                </a:lnTo>
                <a:close/>
                <a:moveTo>
                  <a:pt x="282" y="678"/>
                </a:moveTo>
                <a:lnTo>
                  <a:pt x="312" y="664"/>
                </a:lnTo>
                <a:lnTo>
                  <a:pt x="322" y="657"/>
                </a:lnTo>
                <a:lnTo>
                  <a:pt x="324" y="657"/>
                </a:lnTo>
                <a:lnTo>
                  <a:pt x="326" y="657"/>
                </a:lnTo>
                <a:lnTo>
                  <a:pt x="329" y="657"/>
                </a:lnTo>
                <a:lnTo>
                  <a:pt x="331" y="659"/>
                </a:lnTo>
                <a:lnTo>
                  <a:pt x="331" y="661"/>
                </a:lnTo>
                <a:lnTo>
                  <a:pt x="331" y="664"/>
                </a:lnTo>
                <a:lnTo>
                  <a:pt x="331" y="668"/>
                </a:lnTo>
                <a:lnTo>
                  <a:pt x="329" y="668"/>
                </a:lnTo>
                <a:lnTo>
                  <a:pt x="319" y="675"/>
                </a:lnTo>
                <a:lnTo>
                  <a:pt x="289" y="691"/>
                </a:lnTo>
                <a:lnTo>
                  <a:pt x="287" y="691"/>
                </a:lnTo>
                <a:lnTo>
                  <a:pt x="285" y="691"/>
                </a:lnTo>
                <a:lnTo>
                  <a:pt x="282" y="689"/>
                </a:lnTo>
                <a:lnTo>
                  <a:pt x="280" y="687"/>
                </a:lnTo>
                <a:lnTo>
                  <a:pt x="280" y="684"/>
                </a:lnTo>
                <a:lnTo>
                  <a:pt x="280" y="682"/>
                </a:lnTo>
                <a:lnTo>
                  <a:pt x="280" y="680"/>
                </a:lnTo>
                <a:lnTo>
                  <a:pt x="282" y="678"/>
                </a:lnTo>
                <a:close/>
                <a:moveTo>
                  <a:pt x="368" y="624"/>
                </a:moveTo>
                <a:lnTo>
                  <a:pt x="382" y="613"/>
                </a:lnTo>
                <a:lnTo>
                  <a:pt x="398" y="601"/>
                </a:lnTo>
                <a:lnTo>
                  <a:pt x="400" y="599"/>
                </a:lnTo>
                <a:lnTo>
                  <a:pt x="403" y="597"/>
                </a:lnTo>
                <a:lnTo>
                  <a:pt x="405" y="597"/>
                </a:lnTo>
                <a:lnTo>
                  <a:pt x="410" y="597"/>
                </a:lnTo>
                <a:lnTo>
                  <a:pt x="412" y="599"/>
                </a:lnTo>
                <a:lnTo>
                  <a:pt x="412" y="601"/>
                </a:lnTo>
                <a:lnTo>
                  <a:pt x="412" y="604"/>
                </a:lnTo>
                <a:lnTo>
                  <a:pt x="412" y="606"/>
                </a:lnTo>
                <a:lnTo>
                  <a:pt x="410" y="608"/>
                </a:lnTo>
                <a:lnTo>
                  <a:pt x="407" y="610"/>
                </a:lnTo>
                <a:lnTo>
                  <a:pt x="391" y="624"/>
                </a:lnTo>
                <a:lnTo>
                  <a:pt x="377" y="636"/>
                </a:lnTo>
                <a:lnTo>
                  <a:pt x="375" y="638"/>
                </a:lnTo>
                <a:lnTo>
                  <a:pt x="370" y="638"/>
                </a:lnTo>
                <a:lnTo>
                  <a:pt x="368" y="636"/>
                </a:lnTo>
                <a:lnTo>
                  <a:pt x="366" y="636"/>
                </a:lnTo>
                <a:lnTo>
                  <a:pt x="366" y="631"/>
                </a:lnTo>
                <a:lnTo>
                  <a:pt x="366" y="629"/>
                </a:lnTo>
                <a:lnTo>
                  <a:pt x="366" y="627"/>
                </a:lnTo>
                <a:lnTo>
                  <a:pt x="368" y="624"/>
                </a:lnTo>
                <a:close/>
                <a:moveTo>
                  <a:pt x="440" y="557"/>
                </a:moveTo>
                <a:lnTo>
                  <a:pt x="451" y="543"/>
                </a:lnTo>
                <a:lnTo>
                  <a:pt x="463" y="527"/>
                </a:lnTo>
                <a:lnTo>
                  <a:pt x="465" y="523"/>
                </a:lnTo>
                <a:lnTo>
                  <a:pt x="468" y="520"/>
                </a:lnTo>
                <a:lnTo>
                  <a:pt x="470" y="520"/>
                </a:lnTo>
                <a:lnTo>
                  <a:pt x="472" y="520"/>
                </a:lnTo>
                <a:lnTo>
                  <a:pt x="477" y="520"/>
                </a:lnTo>
                <a:lnTo>
                  <a:pt x="477" y="523"/>
                </a:lnTo>
                <a:lnTo>
                  <a:pt x="479" y="525"/>
                </a:lnTo>
                <a:lnTo>
                  <a:pt x="479" y="527"/>
                </a:lnTo>
                <a:lnTo>
                  <a:pt x="479" y="532"/>
                </a:lnTo>
                <a:lnTo>
                  <a:pt x="475" y="536"/>
                </a:lnTo>
                <a:lnTo>
                  <a:pt x="463" y="553"/>
                </a:lnTo>
                <a:lnTo>
                  <a:pt x="451" y="567"/>
                </a:lnTo>
                <a:lnTo>
                  <a:pt x="449" y="569"/>
                </a:lnTo>
                <a:lnTo>
                  <a:pt x="447" y="569"/>
                </a:lnTo>
                <a:lnTo>
                  <a:pt x="444" y="569"/>
                </a:lnTo>
                <a:lnTo>
                  <a:pt x="442" y="567"/>
                </a:lnTo>
                <a:lnTo>
                  <a:pt x="440" y="564"/>
                </a:lnTo>
                <a:lnTo>
                  <a:pt x="440" y="562"/>
                </a:lnTo>
                <a:lnTo>
                  <a:pt x="440" y="560"/>
                </a:lnTo>
                <a:lnTo>
                  <a:pt x="440" y="557"/>
                </a:lnTo>
                <a:close/>
                <a:moveTo>
                  <a:pt x="491" y="474"/>
                </a:moveTo>
                <a:lnTo>
                  <a:pt x="495" y="465"/>
                </a:lnTo>
                <a:lnTo>
                  <a:pt x="500" y="449"/>
                </a:lnTo>
                <a:lnTo>
                  <a:pt x="502" y="432"/>
                </a:lnTo>
                <a:lnTo>
                  <a:pt x="505" y="430"/>
                </a:lnTo>
                <a:lnTo>
                  <a:pt x="505" y="428"/>
                </a:lnTo>
                <a:lnTo>
                  <a:pt x="509" y="428"/>
                </a:lnTo>
                <a:lnTo>
                  <a:pt x="512" y="428"/>
                </a:lnTo>
                <a:lnTo>
                  <a:pt x="514" y="428"/>
                </a:lnTo>
                <a:lnTo>
                  <a:pt x="516" y="430"/>
                </a:lnTo>
                <a:lnTo>
                  <a:pt x="516" y="432"/>
                </a:lnTo>
                <a:lnTo>
                  <a:pt x="516" y="435"/>
                </a:lnTo>
                <a:lnTo>
                  <a:pt x="516" y="437"/>
                </a:lnTo>
                <a:lnTo>
                  <a:pt x="514" y="453"/>
                </a:lnTo>
                <a:lnTo>
                  <a:pt x="509" y="469"/>
                </a:lnTo>
                <a:lnTo>
                  <a:pt x="505" y="479"/>
                </a:lnTo>
                <a:lnTo>
                  <a:pt x="502" y="481"/>
                </a:lnTo>
                <a:lnTo>
                  <a:pt x="498" y="483"/>
                </a:lnTo>
                <a:lnTo>
                  <a:pt x="495" y="483"/>
                </a:lnTo>
                <a:lnTo>
                  <a:pt x="493" y="481"/>
                </a:lnTo>
                <a:lnTo>
                  <a:pt x="491" y="479"/>
                </a:lnTo>
                <a:lnTo>
                  <a:pt x="491" y="476"/>
                </a:lnTo>
                <a:lnTo>
                  <a:pt x="491" y="474"/>
                </a:lnTo>
                <a:close/>
                <a:moveTo>
                  <a:pt x="507" y="375"/>
                </a:moveTo>
                <a:lnTo>
                  <a:pt x="509" y="368"/>
                </a:lnTo>
                <a:lnTo>
                  <a:pt x="512" y="349"/>
                </a:lnTo>
                <a:lnTo>
                  <a:pt x="519" y="333"/>
                </a:lnTo>
                <a:lnTo>
                  <a:pt x="519" y="331"/>
                </a:lnTo>
                <a:lnTo>
                  <a:pt x="519" y="328"/>
                </a:lnTo>
                <a:lnTo>
                  <a:pt x="521" y="328"/>
                </a:lnTo>
                <a:lnTo>
                  <a:pt x="526" y="326"/>
                </a:lnTo>
                <a:lnTo>
                  <a:pt x="528" y="328"/>
                </a:lnTo>
                <a:lnTo>
                  <a:pt x="530" y="328"/>
                </a:lnTo>
                <a:lnTo>
                  <a:pt x="533" y="331"/>
                </a:lnTo>
                <a:lnTo>
                  <a:pt x="533" y="333"/>
                </a:lnTo>
                <a:lnTo>
                  <a:pt x="533" y="338"/>
                </a:lnTo>
                <a:lnTo>
                  <a:pt x="528" y="354"/>
                </a:lnTo>
                <a:lnTo>
                  <a:pt x="523" y="370"/>
                </a:lnTo>
                <a:lnTo>
                  <a:pt x="523" y="377"/>
                </a:lnTo>
                <a:lnTo>
                  <a:pt x="521" y="379"/>
                </a:lnTo>
                <a:lnTo>
                  <a:pt x="519" y="382"/>
                </a:lnTo>
                <a:lnTo>
                  <a:pt x="516" y="384"/>
                </a:lnTo>
                <a:lnTo>
                  <a:pt x="514" y="384"/>
                </a:lnTo>
                <a:lnTo>
                  <a:pt x="512" y="382"/>
                </a:lnTo>
                <a:lnTo>
                  <a:pt x="509" y="382"/>
                </a:lnTo>
                <a:lnTo>
                  <a:pt x="507" y="379"/>
                </a:lnTo>
                <a:lnTo>
                  <a:pt x="507" y="375"/>
                </a:lnTo>
                <a:close/>
                <a:moveTo>
                  <a:pt x="544" y="277"/>
                </a:moveTo>
                <a:lnTo>
                  <a:pt x="551" y="266"/>
                </a:lnTo>
                <a:lnTo>
                  <a:pt x="563" y="252"/>
                </a:lnTo>
                <a:lnTo>
                  <a:pt x="570" y="243"/>
                </a:lnTo>
                <a:lnTo>
                  <a:pt x="572" y="240"/>
                </a:lnTo>
                <a:lnTo>
                  <a:pt x="574" y="240"/>
                </a:lnTo>
                <a:lnTo>
                  <a:pt x="577" y="240"/>
                </a:lnTo>
                <a:lnTo>
                  <a:pt x="579" y="240"/>
                </a:lnTo>
                <a:lnTo>
                  <a:pt x="581" y="243"/>
                </a:lnTo>
                <a:lnTo>
                  <a:pt x="584" y="245"/>
                </a:lnTo>
                <a:lnTo>
                  <a:pt x="581" y="250"/>
                </a:lnTo>
                <a:lnTo>
                  <a:pt x="581" y="252"/>
                </a:lnTo>
                <a:lnTo>
                  <a:pt x="574" y="259"/>
                </a:lnTo>
                <a:lnTo>
                  <a:pt x="563" y="275"/>
                </a:lnTo>
                <a:lnTo>
                  <a:pt x="556" y="287"/>
                </a:lnTo>
                <a:lnTo>
                  <a:pt x="553" y="289"/>
                </a:lnTo>
                <a:lnTo>
                  <a:pt x="551" y="289"/>
                </a:lnTo>
                <a:lnTo>
                  <a:pt x="549" y="289"/>
                </a:lnTo>
                <a:lnTo>
                  <a:pt x="546" y="289"/>
                </a:lnTo>
                <a:lnTo>
                  <a:pt x="544" y="287"/>
                </a:lnTo>
                <a:lnTo>
                  <a:pt x="544" y="284"/>
                </a:lnTo>
                <a:lnTo>
                  <a:pt x="542" y="282"/>
                </a:lnTo>
                <a:lnTo>
                  <a:pt x="544" y="277"/>
                </a:lnTo>
                <a:close/>
                <a:moveTo>
                  <a:pt x="609" y="199"/>
                </a:moveTo>
                <a:lnTo>
                  <a:pt x="618" y="192"/>
                </a:lnTo>
                <a:lnTo>
                  <a:pt x="635" y="178"/>
                </a:lnTo>
                <a:lnTo>
                  <a:pt x="644" y="171"/>
                </a:lnTo>
                <a:lnTo>
                  <a:pt x="646" y="169"/>
                </a:lnTo>
                <a:lnTo>
                  <a:pt x="648" y="169"/>
                </a:lnTo>
                <a:lnTo>
                  <a:pt x="651" y="171"/>
                </a:lnTo>
                <a:lnTo>
                  <a:pt x="653" y="173"/>
                </a:lnTo>
                <a:lnTo>
                  <a:pt x="655" y="176"/>
                </a:lnTo>
                <a:lnTo>
                  <a:pt x="655" y="178"/>
                </a:lnTo>
                <a:lnTo>
                  <a:pt x="653" y="180"/>
                </a:lnTo>
                <a:lnTo>
                  <a:pt x="653" y="183"/>
                </a:lnTo>
                <a:lnTo>
                  <a:pt x="644" y="187"/>
                </a:lnTo>
                <a:lnTo>
                  <a:pt x="628" y="201"/>
                </a:lnTo>
                <a:lnTo>
                  <a:pt x="621" y="210"/>
                </a:lnTo>
                <a:lnTo>
                  <a:pt x="618" y="210"/>
                </a:lnTo>
                <a:lnTo>
                  <a:pt x="614" y="213"/>
                </a:lnTo>
                <a:lnTo>
                  <a:pt x="611" y="210"/>
                </a:lnTo>
                <a:lnTo>
                  <a:pt x="609" y="210"/>
                </a:lnTo>
                <a:lnTo>
                  <a:pt x="609" y="208"/>
                </a:lnTo>
                <a:lnTo>
                  <a:pt x="607" y="203"/>
                </a:lnTo>
                <a:lnTo>
                  <a:pt x="609" y="201"/>
                </a:lnTo>
                <a:lnTo>
                  <a:pt x="609" y="199"/>
                </a:lnTo>
                <a:close/>
                <a:moveTo>
                  <a:pt x="692" y="139"/>
                </a:moveTo>
                <a:lnTo>
                  <a:pt x="709" y="127"/>
                </a:lnTo>
                <a:lnTo>
                  <a:pt x="730" y="116"/>
                </a:lnTo>
                <a:lnTo>
                  <a:pt x="732" y="116"/>
                </a:lnTo>
                <a:lnTo>
                  <a:pt x="734" y="116"/>
                </a:lnTo>
                <a:lnTo>
                  <a:pt x="736" y="116"/>
                </a:lnTo>
                <a:lnTo>
                  <a:pt x="739" y="118"/>
                </a:lnTo>
                <a:lnTo>
                  <a:pt x="741" y="120"/>
                </a:lnTo>
                <a:lnTo>
                  <a:pt x="739" y="125"/>
                </a:lnTo>
                <a:lnTo>
                  <a:pt x="739" y="127"/>
                </a:lnTo>
                <a:lnTo>
                  <a:pt x="736" y="129"/>
                </a:lnTo>
                <a:lnTo>
                  <a:pt x="716" y="139"/>
                </a:lnTo>
                <a:lnTo>
                  <a:pt x="699" y="150"/>
                </a:lnTo>
                <a:lnTo>
                  <a:pt x="697" y="150"/>
                </a:lnTo>
                <a:lnTo>
                  <a:pt x="695" y="150"/>
                </a:lnTo>
                <a:lnTo>
                  <a:pt x="690" y="150"/>
                </a:lnTo>
                <a:lnTo>
                  <a:pt x="690" y="148"/>
                </a:lnTo>
                <a:lnTo>
                  <a:pt x="688" y="146"/>
                </a:lnTo>
                <a:lnTo>
                  <a:pt x="688" y="141"/>
                </a:lnTo>
                <a:lnTo>
                  <a:pt x="690" y="139"/>
                </a:lnTo>
                <a:lnTo>
                  <a:pt x="692" y="139"/>
                </a:lnTo>
                <a:close/>
                <a:moveTo>
                  <a:pt x="783" y="90"/>
                </a:moveTo>
                <a:lnTo>
                  <a:pt x="792" y="86"/>
                </a:lnTo>
                <a:lnTo>
                  <a:pt x="825" y="74"/>
                </a:lnTo>
                <a:lnTo>
                  <a:pt x="827" y="74"/>
                </a:lnTo>
                <a:lnTo>
                  <a:pt x="829" y="74"/>
                </a:lnTo>
                <a:lnTo>
                  <a:pt x="832" y="76"/>
                </a:lnTo>
                <a:lnTo>
                  <a:pt x="834" y="79"/>
                </a:lnTo>
                <a:lnTo>
                  <a:pt x="834" y="81"/>
                </a:lnTo>
                <a:lnTo>
                  <a:pt x="832" y="86"/>
                </a:lnTo>
                <a:lnTo>
                  <a:pt x="829" y="88"/>
                </a:lnTo>
                <a:lnTo>
                  <a:pt x="799" y="99"/>
                </a:lnTo>
                <a:lnTo>
                  <a:pt x="787" y="104"/>
                </a:lnTo>
                <a:lnTo>
                  <a:pt x="785" y="104"/>
                </a:lnTo>
                <a:lnTo>
                  <a:pt x="783" y="104"/>
                </a:lnTo>
                <a:lnTo>
                  <a:pt x="781" y="102"/>
                </a:lnTo>
                <a:lnTo>
                  <a:pt x="778" y="99"/>
                </a:lnTo>
                <a:lnTo>
                  <a:pt x="778" y="97"/>
                </a:lnTo>
                <a:lnTo>
                  <a:pt x="778" y="95"/>
                </a:lnTo>
                <a:lnTo>
                  <a:pt x="781" y="92"/>
                </a:lnTo>
                <a:lnTo>
                  <a:pt x="783" y="90"/>
                </a:lnTo>
                <a:close/>
                <a:moveTo>
                  <a:pt x="880" y="58"/>
                </a:moveTo>
                <a:lnTo>
                  <a:pt x="885" y="55"/>
                </a:lnTo>
                <a:lnTo>
                  <a:pt x="908" y="51"/>
                </a:lnTo>
                <a:lnTo>
                  <a:pt x="924" y="49"/>
                </a:lnTo>
                <a:lnTo>
                  <a:pt x="927" y="49"/>
                </a:lnTo>
                <a:lnTo>
                  <a:pt x="929" y="51"/>
                </a:lnTo>
                <a:lnTo>
                  <a:pt x="931" y="53"/>
                </a:lnTo>
                <a:lnTo>
                  <a:pt x="931" y="55"/>
                </a:lnTo>
                <a:lnTo>
                  <a:pt x="931" y="58"/>
                </a:lnTo>
                <a:lnTo>
                  <a:pt x="929" y="60"/>
                </a:lnTo>
                <a:lnTo>
                  <a:pt x="927" y="62"/>
                </a:lnTo>
                <a:lnTo>
                  <a:pt x="924" y="65"/>
                </a:lnTo>
                <a:lnTo>
                  <a:pt x="910" y="65"/>
                </a:lnTo>
                <a:lnTo>
                  <a:pt x="887" y="69"/>
                </a:lnTo>
                <a:lnTo>
                  <a:pt x="882" y="72"/>
                </a:lnTo>
                <a:lnTo>
                  <a:pt x="880" y="72"/>
                </a:lnTo>
                <a:lnTo>
                  <a:pt x="878" y="72"/>
                </a:lnTo>
                <a:lnTo>
                  <a:pt x="876" y="69"/>
                </a:lnTo>
                <a:lnTo>
                  <a:pt x="873" y="67"/>
                </a:lnTo>
                <a:lnTo>
                  <a:pt x="873" y="65"/>
                </a:lnTo>
                <a:lnTo>
                  <a:pt x="876" y="60"/>
                </a:lnTo>
                <a:lnTo>
                  <a:pt x="878" y="60"/>
                </a:lnTo>
                <a:lnTo>
                  <a:pt x="880" y="58"/>
                </a:lnTo>
                <a:close/>
                <a:moveTo>
                  <a:pt x="120" y="802"/>
                </a:moveTo>
                <a:lnTo>
                  <a:pt x="0" y="756"/>
                </a:lnTo>
                <a:lnTo>
                  <a:pt x="108" y="687"/>
                </a:lnTo>
                <a:lnTo>
                  <a:pt x="120" y="802"/>
                </a:lnTo>
                <a:close/>
                <a:moveTo>
                  <a:pt x="908" y="0"/>
                </a:moveTo>
                <a:lnTo>
                  <a:pt x="1028" y="46"/>
                </a:lnTo>
                <a:lnTo>
                  <a:pt x="920" y="116"/>
                </a:lnTo>
                <a:lnTo>
                  <a:pt x="908" y="0"/>
                </a:lnTo>
                <a:close/>
              </a:path>
            </a:pathLst>
          </a:custGeom>
          <a:solidFill>
            <a:srgbClr val="000000"/>
          </a:solidFill>
          <a:ln w="127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40" name="Freeform 201"/>
          <p:cNvSpPr>
            <a:spLocks/>
          </p:cNvSpPr>
          <p:nvPr/>
        </p:nvSpPr>
        <p:spPr bwMode="auto">
          <a:xfrm>
            <a:off x="5478463" y="5694363"/>
            <a:ext cx="1249362" cy="201612"/>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41" name="Freeform 200"/>
          <p:cNvSpPr>
            <a:spLocks/>
          </p:cNvSpPr>
          <p:nvPr/>
        </p:nvSpPr>
        <p:spPr bwMode="auto">
          <a:xfrm>
            <a:off x="5478463" y="5694363"/>
            <a:ext cx="1249362" cy="201612"/>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42" name="Rectangle 199"/>
          <p:cNvSpPr>
            <a:spLocks noChangeArrowheads="1"/>
          </p:cNvSpPr>
          <p:nvPr/>
        </p:nvSpPr>
        <p:spPr bwMode="auto">
          <a:xfrm>
            <a:off x="5924550" y="5591175"/>
            <a:ext cx="295275" cy="103188"/>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43" name="Rectangle 198"/>
          <p:cNvSpPr>
            <a:spLocks noChangeArrowheads="1"/>
          </p:cNvSpPr>
          <p:nvPr/>
        </p:nvSpPr>
        <p:spPr bwMode="auto">
          <a:xfrm>
            <a:off x="5924550" y="5591175"/>
            <a:ext cx="295275" cy="1031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44" name="Rectangle 197"/>
          <p:cNvSpPr>
            <a:spLocks noChangeArrowheads="1"/>
          </p:cNvSpPr>
          <p:nvPr/>
        </p:nvSpPr>
        <p:spPr bwMode="auto">
          <a:xfrm>
            <a:off x="5527675" y="5216525"/>
            <a:ext cx="1111250" cy="409575"/>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45" name="Freeform 196"/>
          <p:cNvSpPr>
            <a:spLocks/>
          </p:cNvSpPr>
          <p:nvPr/>
        </p:nvSpPr>
        <p:spPr bwMode="auto">
          <a:xfrm>
            <a:off x="5527675" y="5216525"/>
            <a:ext cx="1111250" cy="52388"/>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46" name="Freeform 195"/>
          <p:cNvSpPr>
            <a:spLocks/>
          </p:cNvSpPr>
          <p:nvPr/>
        </p:nvSpPr>
        <p:spPr bwMode="auto">
          <a:xfrm>
            <a:off x="5527675" y="5216525"/>
            <a:ext cx="66675" cy="409575"/>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47" name="Freeform 194"/>
          <p:cNvSpPr>
            <a:spLocks/>
          </p:cNvSpPr>
          <p:nvPr/>
        </p:nvSpPr>
        <p:spPr bwMode="auto">
          <a:xfrm>
            <a:off x="5527675" y="5573713"/>
            <a:ext cx="1111250" cy="52387"/>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48" name="Freeform 193"/>
          <p:cNvSpPr>
            <a:spLocks/>
          </p:cNvSpPr>
          <p:nvPr/>
        </p:nvSpPr>
        <p:spPr bwMode="auto">
          <a:xfrm>
            <a:off x="6572250" y="5216525"/>
            <a:ext cx="66675" cy="409575"/>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49" name="Rectangle 192"/>
          <p:cNvSpPr>
            <a:spLocks noChangeArrowheads="1"/>
          </p:cNvSpPr>
          <p:nvPr/>
        </p:nvSpPr>
        <p:spPr bwMode="auto">
          <a:xfrm>
            <a:off x="5527675" y="5216525"/>
            <a:ext cx="1111250" cy="409575"/>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50" name="Rectangle 191"/>
          <p:cNvSpPr>
            <a:spLocks noChangeArrowheads="1"/>
          </p:cNvSpPr>
          <p:nvPr/>
        </p:nvSpPr>
        <p:spPr bwMode="auto">
          <a:xfrm>
            <a:off x="5594350" y="5268913"/>
            <a:ext cx="977900" cy="30480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51" name="Line 190"/>
          <p:cNvSpPr>
            <a:spLocks noChangeShapeType="1"/>
          </p:cNvSpPr>
          <p:nvPr/>
        </p:nvSpPr>
        <p:spPr bwMode="auto">
          <a:xfrm>
            <a:off x="5527675" y="5216525"/>
            <a:ext cx="66675"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52" name="Line 189"/>
          <p:cNvSpPr>
            <a:spLocks noChangeShapeType="1"/>
          </p:cNvSpPr>
          <p:nvPr/>
        </p:nvSpPr>
        <p:spPr bwMode="auto">
          <a:xfrm flipV="1">
            <a:off x="5527675" y="5573713"/>
            <a:ext cx="66675"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53" name="Line 188"/>
          <p:cNvSpPr>
            <a:spLocks noChangeShapeType="1"/>
          </p:cNvSpPr>
          <p:nvPr/>
        </p:nvSpPr>
        <p:spPr bwMode="auto">
          <a:xfrm flipH="1" flipV="1">
            <a:off x="6572250" y="5573713"/>
            <a:ext cx="66675"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54" name="Line 187"/>
          <p:cNvSpPr>
            <a:spLocks noChangeShapeType="1"/>
          </p:cNvSpPr>
          <p:nvPr/>
        </p:nvSpPr>
        <p:spPr bwMode="auto">
          <a:xfrm flipH="1">
            <a:off x="6572250" y="5216525"/>
            <a:ext cx="66675"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55" name="TextBox 342"/>
          <p:cNvSpPr txBox="1">
            <a:spLocks noChangeArrowheads="1"/>
          </p:cNvSpPr>
          <p:nvPr/>
        </p:nvSpPr>
        <p:spPr bwMode="auto">
          <a:xfrm>
            <a:off x="5562600" y="4495800"/>
            <a:ext cx="990600" cy="276225"/>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ESI-MS</a:t>
            </a:r>
          </a:p>
        </p:txBody>
      </p:sp>
      <p:sp>
        <p:nvSpPr>
          <p:cNvPr id="45356" name="Freeform 30"/>
          <p:cNvSpPr>
            <a:spLocks/>
          </p:cNvSpPr>
          <p:nvPr/>
        </p:nvSpPr>
        <p:spPr bwMode="auto">
          <a:xfrm>
            <a:off x="6575425" y="5246688"/>
            <a:ext cx="66675" cy="407987"/>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57" name="Line 25"/>
          <p:cNvSpPr>
            <a:spLocks noChangeShapeType="1"/>
          </p:cNvSpPr>
          <p:nvPr/>
        </p:nvSpPr>
        <p:spPr bwMode="auto">
          <a:xfrm flipH="1" flipV="1">
            <a:off x="6575425" y="5602288"/>
            <a:ext cx="66675"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58" name="Line 24"/>
          <p:cNvSpPr>
            <a:spLocks noChangeShapeType="1"/>
          </p:cNvSpPr>
          <p:nvPr/>
        </p:nvSpPr>
        <p:spPr bwMode="auto">
          <a:xfrm flipH="1">
            <a:off x="6575425" y="5246688"/>
            <a:ext cx="66675"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59" name="Freeform 14"/>
          <p:cNvSpPr>
            <a:spLocks/>
          </p:cNvSpPr>
          <p:nvPr/>
        </p:nvSpPr>
        <p:spPr bwMode="auto">
          <a:xfrm>
            <a:off x="6575425" y="5246688"/>
            <a:ext cx="66675" cy="407987"/>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60" name="Line 9"/>
          <p:cNvSpPr>
            <a:spLocks noChangeShapeType="1"/>
          </p:cNvSpPr>
          <p:nvPr/>
        </p:nvSpPr>
        <p:spPr bwMode="auto">
          <a:xfrm flipH="1" flipV="1">
            <a:off x="6575425" y="5602288"/>
            <a:ext cx="66675"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61" name="Line 8"/>
          <p:cNvSpPr>
            <a:spLocks noChangeShapeType="1"/>
          </p:cNvSpPr>
          <p:nvPr/>
        </p:nvSpPr>
        <p:spPr bwMode="auto">
          <a:xfrm flipH="1">
            <a:off x="6575425" y="5246688"/>
            <a:ext cx="66675"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cxnSp>
        <p:nvCxnSpPr>
          <p:cNvPr id="45362" name="AutoShape 5"/>
          <p:cNvCxnSpPr>
            <a:cxnSpLocks noChangeShapeType="1"/>
          </p:cNvCxnSpPr>
          <p:nvPr/>
        </p:nvCxnSpPr>
        <p:spPr bwMode="auto">
          <a:xfrm>
            <a:off x="6731000" y="5449888"/>
            <a:ext cx="506413" cy="0"/>
          </a:xfrm>
          <a:prstGeom prst="straightConnector1">
            <a:avLst/>
          </a:prstGeom>
          <a:noFill/>
          <a:ln w="9525">
            <a:solidFill>
              <a:srgbClr val="000000"/>
            </a:solidFill>
            <a:round/>
            <a:headEnd/>
            <a:tailEnd type="triangle" w="med" len="med"/>
          </a:ln>
        </p:spPr>
      </p:cxnSp>
      <p:sp>
        <p:nvSpPr>
          <p:cNvPr id="45363" name="Text Box 4"/>
          <p:cNvSpPr txBox="1">
            <a:spLocks noChangeArrowheads="1"/>
          </p:cNvSpPr>
          <p:nvPr/>
        </p:nvSpPr>
        <p:spPr bwMode="auto">
          <a:xfrm>
            <a:off x="7239000" y="5334000"/>
            <a:ext cx="1676400" cy="355600"/>
          </a:xfrm>
          <a:prstGeom prst="rect">
            <a:avLst/>
          </a:prstGeom>
          <a:solidFill>
            <a:srgbClr val="FFFFFF"/>
          </a:solidFill>
          <a:ln w="9525">
            <a:solidFill>
              <a:srgbClr val="FFFFFF"/>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r>
              <a:rPr lang="en-US" altLang="zh-CN" sz="1200" baseline="30000">
                <a:solidFill>
                  <a:srgbClr val="000000"/>
                </a:solidFill>
                <a:ea typeface="Batang" pitchFamily="18" charset="-127"/>
                <a:cs typeface="Times New Roman" pitchFamily="18" charset="0"/>
              </a:rPr>
              <a:t>14</a:t>
            </a:r>
            <a:r>
              <a:rPr lang="en-US" altLang="zh-CN" sz="1200">
                <a:solidFill>
                  <a:srgbClr val="000000"/>
                </a:solidFill>
                <a:ea typeface="Batang" pitchFamily="18" charset="-127"/>
                <a:cs typeface="Times New Roman" pitchFamily="18" charset="0"/>
              </a:rPr>
              <a:t>C-TPA</a:t>
            </a:r>
          </a:p>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Times New Roman" pitchFamily="18" charset="0"/>
              </a:rPr>
              <a:t>(Triphenylamine)</a:t>
            </a:r>
          </a:p>
        </p:txBody>
      </p:sp>
      <p:pic>
        <p:nvPicPr>
          <p:cNvPr id="45364" name="Picture 2"/>
          <p:cNvPicPr>
            <a:picLocks noChangeAspect="1" noChangeArrowheads="1"/>
          </p:cNvPicPr>
          <p:nvPr/>
        </p:nvPicPr>
        <p:blipFill>
          <a:blip r:embed="rId5" cstate="print"/>
          <a:srcRect l="35715" t="31683" r="26666" b="61980"/>
          <a:stretch>
            <a:fillRect/>
          </a:stretch>
        </p:blipFill>
        <p:spPr bwMode="auto">
          <a:xfrm>
            <a:off x="152400" y="863600"/>
            <a:ext cx="6019800" cy="609600"/>
          </a:xfrm>
          <a:prstGeom prst="rect">
            <a:avLst/>
          </a:prstGeom>
          <a:noFill/>
          <a:ln w="9525">
            <a:noFill/>
            <a:miter lim="800000"/>
            <a:headEnd/>
            <a:tailEnd/>
          </a:ln>
        </p:spPr>
      </p:pic>
      <p:pic>
        <p:nvPicPr>
          <p:cNvPr id="45365" name="Picture 2"/>
          <p:cNvPicPr>
            <a:picLocks noChangeAspect="1" noChangeArrowheads="1"/>
          </p:cNvPicPr>
          <p:nvPr/>
        </p:nvPicPr>
        <p:blipFill>
          <a:blip r:embed="rId5" cstate="print"/>
          <a:srcRect l="35715" t="24554" r="29048" b="69901"/>
          <a:stretch>
            <a:fillRect/>
          </a:stretch>
        </p:blipFill>
        <p:spPr bwMode="auto">
          <a:xfrm>
            <a:off x="152400" y="1397000"/>
            <a:ext cx="5638800" cy="533400"/>
          </a:xfrm>
          <a:prstGeom prst="rect">
            <a:avLst/>
          </a:prstGeom>
          <a:noFill/>
          <a:ln w="9525">
            <a:noFill/>
            <a:miter lim="800000"/>
            <a:headEnd/>
            <a:tailEnd/>
          </a:ln>
        </p:spPr>
      </p:pic>
      <p:sp>
        <p:nvSpPr>
          <p:cNvPr id="45366" name="Freeform 75"/>
          <p:cNvSpPr>
            <a:spLocks noEditPoints="1"/>
          </p:cNvSpPr>
          <p:nvPr/>
        </p:nvSpPr>
        <p:spPr bwMode="auto">
          <a:xfrm rot="-5400000">
            <a:off x="2819400" y="2133600"/>
            <a:ext cx="762000" cy="838200"/>
          </a:xfrm>
          <a:custGeom>
            <a:avLst/>
            <a:gdLst>
              <a:gd name="T0" fmla="*/ 2147483647 w 1028"/>
              <a:gd name="T1" fmla="*/ 2147483647 h 802"/>
              <a:gd name="T2" fmla="*/ 2147483647 w 1028"/>
              <a:gd name="T3" fmla="*/ 2147483647 h 802"/>
              <a:gd name="T4" fmla="*/ 2147483647 w 1028"/>
              <a:gd name="T5" fmla="*/ 2147483647 h 802"/>
              <a:gd name="T6" fmla="*/ 2147483647 w 1028"/>
              <a:gd name="T7" fmla="*/ 2147483647 h 802"/>
              <a:gd name="T8" fmla="*/ 2147483647 w 1028"/>
              <a:gd name="T9" fmla="*/ 2147483647 h 802"/>
              <a:gd name="T10" fmla="*/ 2147483647 w 1028"/>
              <a:gd name="T11" fmla="*/ 2147483647 h 802"/>
              <a:gd name="T12" fmla="*/ 2147483647 w 1028"/>
              <a:gd name="T13" fmla="*/ 2147483647 h 802"/>
              <a:gd name="T14" fmla="*/ 2147483647 w 1028"/>
              <a:gd name="T15" fmla="*/ 2147483647 h 802"/>
              <a:gd name="T16" fmla="*/ 2147483647 w 1028"/>
              <a:gd name="T17" fmla="*/ 2147483647 h 802"/>
              <a:gd name="T18" fmla="*/ 2147483647 w 1028"/>
              <a:gd name="T19" fmla="*/ 2147483647 h 802"/>
              <a:gd name="T20" fmla="*/ 2147483647 w 1028"/>
              <a:gd name="T21" fmla="*/ 2147483647 h 802"/>
              <a:gd name="T22" fmla="*/ 2147483647 w 1028"/>
              <a:gd name="T23" fmla="*/ 2147483647 h 802"/>
              <a:gd name="T24" fmla="*/ 2147483647 w 1028"/>
              <a:gd name="T25" fmla="*/ 2147483647 h 802"/>
              <a:gd name="T26" fmla="*/ 2147483647 w 1028"/>
              <a:gd name="T27" fmla="*/ 2147483647 h 802"/>
              <a:gd name="T28" fmla="*/ 2147483647 w 1028"/>
              <a:gd name="T29" fmla="*/ 2147483647 h 802"/>
              <a:gd name="T30" fmla="*/ 2147483647 w 1028"/>
              <a:gd name="T31" fmla="*/ 2147483647 h 802"/>
              <a:gd name="T32" fmla="*/ 2147483647 w 1028"/>
              <a:gd name="T33" fmla="*/ 2147483647 h 802"/>
              <a:gd name="T34" fmla="*/ 2147483647 w 1028"/>
              <a:gd name="T35" fmla="*/ 2147483647 h 802"/>
              <a:gd name="T36" fmla="*/ 2147483647 w 1028"/>
              <a:gd name="T37" fmla="*/ 2147483647 h 802"/>
              <a:gd name="T38" fmla="*/ 2147483647 w 1028"/>
              <a:gd name="T39" fmla="*/ 2147483647 h 802"/>
              <a:gd name="T40" fmla="*/ 2147483647 w 1028"/>
              <a:gd name="T41" fmla="*/ 2147483647 h 802"/>
              <a:gd name="T42" fmla="*/ 2147483647 w 1028"/>
              <a:gd name="T43" fmla="*/ 2147483647 h 802"/>
              <a:gd name="T44" fmla="*/ 2147483647 w 1028"/>
              <a:gd name="T45" fmla="*/ 2147483647 h 802"/>
              <a:gd name="T46" fmla="*/ 2147483647 w 1028"/>
              <a:gd name="T47" fmla="*/ 2147483647 h 802"/>
              <a:gd name="T48" fmla="*/ 2147483647 w 1028"/>
              <a:gd name="T49" fmla="*/ 2147483647 h 802"/>
              <a:gd name="T50" fmla="*/ 2147483647 w 1028"/>
              <a:gd name="T51" fmla="*/ 2147483647 h 802"/>
              <a:gd name="T52" fmla="*/ 2147483647 w 1028"/>
              <a:gd name="T53" fmla="*/ 2147483647 h 802"/>
              <a:gd name="T54" fmla="*/ 2147483647 w 1028"/>
              <a:gd name="T55" fmla="*/ 2147483647 h 802"/>
              <a:gd name="T56" fmla="*/ 2147483647 w 1028"/>
              <a:gd name="T57" fmla="*/ 2147483647 h 802"/>
              <a:gd name="T58" fmla="*/ 2147483647 w 1028"/>
              <a:gd name="T59" fmla="*/ 2147483647 h 802"/>
              <a:gd name="T60" fmla="*/ 2147483647 w 1028"/>
              <a:gd name="T61" fmla="*/ 2147483647 h 802"/>
              <a:gd name="T62" fmla="*/ 2147483647 w 1028"/>
              <a:gd name="T63" fmla="*/ 2147483647 h 802"/>
              <a:gd name="T64" fmla="*/ 2147483647 w 1028"/>
              <a:gd name="T65" fmla="*/ 2147483647 h 802"/>
              <a:gd name="T66" fmla="*/ 2147483647 w 1028"/>
              <a:gd name="T67" fmla="*/ 2147483647 h 802"/>
              <a:gd name="T68" fmla="*/ 2147483647 w 1028"/>
              <a:gd name="T69" fmla="*/ 2147483647 h 802"/>
              <a:gd name="T70" fmla="*/ 2147483647 w 1028"/>
              <a:gd name="T71" fmla="*/ 2147483647 h 802"/>
              <a:gd name="T72" fmla="*/ 2147483647 w 1028"/>
              <a:gd name="T73" fmla="*/ 2147483647 h 802"/>
              <a:gd name="T74" fmla="*/ 2147483647 w 1028"/>
              <a:gd name="T75" fmla="*/ 2147483647 h 802"/>
              <a:gd name="T76" fmla="*/ 2147483647 w 1028"/>
              <a:gd name="T77" fmla="*/ 2147483647 h 802"/>
              <a:gd name="T78" fmla="*/ 2147483647 w 1028"/>
              <a:gd name="T79" fmla="*/ 2147483647 h 802"/>
              <a:gd name="T80" fmla="*/ 2147483647 w 1028"/>
              <a:gd name="T81" fmla="*/ 2147483647 h 802"/>
              <a:gd name="T82" fmla="*/ 2147483647 w 1028"/>
              <a:gd name="T83" fmla="*/ 2147483647 h 802"/>
              <a:gd name="T84" fmla="*/ 2147483647 w 1028"/>
              <a:gd name="T85" fmla="*/ 2147483647 h 802"/>
              <a:gd name="T86" fmla="*/ 2147483647 w 1028"/>
              <a:gd name="T87" fmla="*/ 2147483647 h 802"/>
              <a:gd name="T88" fmla="*/ 2147483647 w 1028"/>
              <a:gd name="T89" fmla="*/ 2147483647 h 802"/>
              <a:gd name="T90" fmla="*/ 2147483647 w 1028"/>
              <a:gd name="T91" fmla="*/ 2147483647 h 802"/>
              <a:gd name="T92" fmla="*/ 2147483647 w 1028"/>
              <a:gd name="T93" fmla="*/ 2147483647 h 802"/>
              <a:gd name="T94" fmla="*/ 2147483647 w 1028"/>
              <a:gd name="T95" fmla="*/ 2147483647 h 802"/>
              <a:gd name="T96" fmla="*/ 2147483647 w 1028"/>
              <a:gd name="T97" fmla="*/ 2147483647 h 802"/>
              <a:gd name="T98" fmla="*/ 2147483647 w 1028"/>
              <a:gd name="T99" fmla="*/ 2147483647 h 802"/>
              <a:gd name="T100" fmla="*/ 2147483647 w 1028"/>
              <a:gd name="T101" fmla="*/ 2147483647 h 802"/>
              <a:gd name="T102" fmla="*/ 2147483647 w 1028"/>
              <a:gd name="T103" fmla="*/ 2147483647 h 802"/>
              <a:gd name="T104" fmla="*/ 2147483647 w 1028"/>
              <a:gd name="T105" fmla="*/ 2147483647 h 802"/>
              <a:gd name="T106" fmla="*/ 2147483647 w 1028"/>
              <a:gd name="T107" fmla="*/ 2147483647 h 802"/>
              <a:gd name="T108" fmla="*/ 2147483647 w 1028"/>
              <a:gd name="T109" fmla="*/ 2147483647 h 802"/>
              <a:gd name="T110" fmla="*/ 2147483647 w 1028"/>
              <a:gd name="T111" fmla="*/ 2147483647 h 802"/>
              <a:gd name="T112" fmla="*/ 2147483647 w 1028"/>
              <a:gd name="T113" fmla="*/ 2147483647 h 802"/>
              <a:gd name="T114" fmla="*/ 2147483647 w 1028"/>
              <a:gd name="T115" fmla="*/ 0 h 8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28"/>
              <a:gd name="T175" fmla="*/ 0 h 802"/>
              <a:gd name="T176" fmla="*/ 1028 w 1028"/>
              <a:gd name="T177" fmla="*/ 802 h 8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28" h="802">
                <a:moveTo>
                  <a:pt x="95" y="740"/>
                </a:moveTo>
                <a:lnTo>
                  <a:pt x="118" y="738"/>
                </a:lnTo>
                <a:lnTo>
                  <a:pt x="136" y="733"/>
                </a:lnTo>
                <a:lnTo>
                  <a:pt x="139" y="733"/>
                </a:lnTo>
                <a:lnTo>
                  <a:pt x="141" y="733"/>
                </a:lnTo>
                <a:lnTo>
                  <a:pt x="143" y="735"/>
                </a:lnTo>
                <a:lnTo>
                  <a:pt x="146" y="738"/>
                </a:lnTo>
                <a:lnTo>
                  <a:pt x="146" y="740"/>
                </a:lnTo>
                <a:lnTo>
                  <a:pt x="143" y="745"/>
                </a:lnTo>
                <a:lnTo>
                  <a:pt x="141" y="745"/>
                </a:lnTo>
                <a:lnTo>
                  <a:pt x="139" y="747"/>
                </a:lnTo>
                <a:lnTo>
                  <a:pt x="120" y="752"/>
                </a:lnTo>
                <a:lnTo>
                  <a:pt x="97" y="754"/>
                </a:lnTo>
                <a:lnTo>
                  <a:pt x="92" y="754"/>
                </a:lnTo>
                <a:lnTo>
                  <a:pt x="90" y="752"/>
                </a:lnTo>
                <a:lnTo>
                  <a:pt x="88" y="752"/>
                </a:lnTo>
                <a:lnTo>
                  <a:pt x="88" y="747"/>
                </a:lnTo>
                <a:lnTo>
                  <a:pt x="88" y="745"/>
                </a:lnTo>
                <a:lnTo>
                  <a:pt x="90" y="742"/>
                </a:lnTo>
                <a:lnTo>
                  <a:pt x="92" y="740"/>
                </a:lnTo>
                <a:lnTo>
                  <a:pt x="95" y="740"/>
                </a:lnTo>
                <a:close/>
                <a:moveTo>
                  <a:pt x="192" y="717"/>
                </a:moveTo>
                <a:lnTo>
                  <a:pt x="229" y="703"/>
                </a:lnTo>
                <a:lnTo>
                  <a:pt x="231" y="703"/>
                </a:lnTo>
                <a:lnTo>
                  <a:pt x="234" y="701"/>
                </a:lnTo>
                <a:lnTo>
                  <a:pt x="236" y="703"/>
                </a:lnTo>
                <a:lnTo>
                  <a:pt x="238" y="703"/>
                </a:lnTo>
                <a:lnTo>
                  <a:pt x="241" y="705"/>
                </a:lnTo>
                <a:lnTo>
                  <a:pt x="241" y="708"/>
                </a:lnTo>
                <a:lnTo>
                  <a:pt x="241" y="712"/>
                </a:lnTo>
                <a:lnTo>
                  <a:pt x="241" y="715"/>
                </a:lnTo>
                <a:lnTo>
                  <a:pt x="238" y="715"/>
                </a:lnTo>
                <a:lnTo>
                  <a:pt x="234" y="717"/>
                </a:lnTo>
                <a:lnTo>
                  <a:pt x="197" y="731"/>
                </a:lnTo>
                <a:lnTo>
                  <a:pt x="194" y="731"/>
                </a:lnTo>
                <a:lnTo>
                  <a:pt x="190" y="731"/>
                </a:lnTo>
                <a:lnTo>
                  <a:pt x="187" y="728"/>
                </a:lnTo>
                <a:lnTo>
                  <a:pt x="187" y="726"/>
                </a:lnTo>
                <a:lnTo>
                  <a:pt x="187" y="724"/>
                </a:lnTo>
                <a:lnTo>
                  <a:pt x="187" y="721"/>
                </a:lnTo>
                <a:lnTo>
                  <a:pt x="190" y="719"/>
                </a:lnTo>
                <a:lnTo>
                  <a:pt x="192" y="717"/>
                </a:lnTo>
                <a:close/>
                <a:moveTo>
                  <a:pt x="282" y="678"/>
                </a:moveTo>
                <a:lnTo>
                  <a:pt x="312" y="664"/>
                </a:lnTo>
                <a:lnTo>
                  <a:pt x="322" y="657"/>
                </a:lnTo>
                <a:lnTo>
                  <a:pt x="324" y="657"/>
                </a:lnTo>
                <a:lnTo>
                  <a:pt x="326" y="657"/>
                </a:lnTo>
                <a:lnTo>
                  <a:pt x="329" y="657"/>
                </a:lnTo>
                <a:lnTo>
                  <a:pt x="331" y="659"/>
                </a:lnTo>
                <a:lnTo>
                  <a:pt x="331" y="661"/>
                </a:lnTo>
                <a:lnTo>
                  <a:pt x="331" y="664"/>
                </a:lnTo>
                <a:lnTo>
                  <a:pt x="331" y="668"/>
                </a:lnTo>
                <a:lnTo>
                  <a:pt x="329" y="668"/>
                </a:lnTo>
                <a:lnTo>
                  <a:pt x="319" y="675"/>
                </a:lnTo>
                <a:lnTo>
                  <a:pt x="289" y="691"/>
                </a:lnTo>
                <a:lnTo>
                  <a:pt x="287" y="691"/>
                </a:lnTo>
                <a:lnTo>
                  <a:pt x="285" y="691"/>
                </a:lnTo>
                <a:lnTo>
                  <a:pt x="282" y="689"/>
                </a:lnTo>
                <a:lnTo>
                  <a:pt x="280" y="687"/>
                </a:lnTo>
                <a:lnTo>
                  <a:pt x="280" y="684"/>
                </a:lnTo>
                <a:lnTo>
                  <a:pt x="280" y="682"/>
                </a:lnTo>
                <a:lnTo>
                  <a:pt x="280" y="680"/>
                </a:lnTo>
                <a:lnTo>
                  <a:pt x="282" y="678"/>
                </a:lnTo>
                <a:close/>
                <a:moveTo>
                  <a:pt x="368" y="624"/>
                </a:moveTo>
                <a:lnTo>
                  <a:pt x="382" y="613"/>
                </a:lnTo>
                <a:lnTo>
                  <a:pt x="398" y="601"/>
                </a:lnTo>
                <a:lnTo>
                  <a:pt x="400" y="599"/>
                </a:lnTo>
                <a:lnTo>
                  <a:pt x="403" y="597"/>
                </a:lnTo>
                <a:lnTo>
                  <a:pt x="405" y="597"/>
                </a:lnTo>
                <a:lnTo>
                  <a:pt x="410" y="597"/>
                </a:lnTo>
                <a:lnTo>
                  <a:pt x="412" y="599"/>
                </a:lnTo>
                <a:lnTo>
                  <a:pt x="412" y="601"/>
                </a:lnTo>
                <a:lnTo>
                  <a:pt x="412" y="604"/>
                </a:lnTo>
                <a:lnTo>
                  <a:pt x="412" y="606"/>
                </a:lnTo>
                <a:lnTo>
                  <a:pt x="410" y="608"/>
                </a:lnTo>
                <a:lnTo>
                  <a:pt x="407" y="610"/>
                </a:lnTo>
                <a:lnTo>
                  <a:pt x="391" y="624"/>
                </a:lnTo>
                <a:lnTo>
                  <a:pt x="377" y="636"/>
                </a:lnTo>
                <a:lnTo>
                  <a:pt x="375" y="638"/>
                </a:lnTo>
                <a:lnTo>
                  <a:pt x="370" y="638"/>
                </a:lnTo>
                <a:lnTo>
                  <a:pt x="368" y="636"/>
                </a:lnTo>
                <a:lnTo>
                  <a:pt x="366" y="636"/>
                </a:lnTo>
                <a:lnTo>
                  <a:pt x="366" y="631"/>
                </a:lnTo>
                <a:lnTo>
                  <a:pt x="366" y="629"/>
                </a:lnTo>
                <a:lnTo>
                  <a:pt x="366" y="627"/>
                </a:lnTo>
                <a:lnTo>
                  <a:pt x="368" y="624"/>
                </a:lnTo>
                <a:close/>
                <a:moveTo>
                  <a:pt x="440" y="557"/>
                </a:moveTo>
                <a:lnTo>
                  <a:pt x="451" y="543"/>
                </a:lnTo>
                <a:lnTo>
                  <a:pt x="463" y="527"/>
                </a:lnTo>
                <a:lnTo>
                  <a:pt x="465" y="523"/>
                </a:lnTo>
                <a:lnTo>
                  <a:pt x="468" y="520"/>
                </a:lnTo>
                <a:lnTo>
                  <a:pt x="470" y="520"/>
                </a:lnTo>
                <a:lnTo>
                  <a:pt x="472" y="520"/>
                </a:lnTo>
                <a:lnTo>
                  <a:pt x="477" y="520"/>
                </a:lnTo>
                <a:lnTo>
                  <a:pt x="477" y="523"/>
                </a:lnTo>
                <a:lnTo>
                  <a:pt x="479" y="525"/>
                </a:lnTo>
                <a:lnTo>
                  <a:pt x="479" y="527"/>
                </a:lnTo>
                <a:lnTo>
                  <a:pt x="479" y="532"/>
                </a:lnTo>
                <a:lnTo>
                  <a:pt x="475" y="536"/>
                </a:lnTo>
                <a:lnTo>
                  <a:pt x="463" y="553"/>
                </a:lnTo>
                <a:lnTo>
                  <a:pt x="451" y="567"/>
                </a:lnTo>
                <a:lnTo>
                  <a:pt x="449" y="569"/>
                </a:lnTo>
                <a:lnTo>
                  <a:pt x="447" y="569"/>
                </a:lnTo>
                <a:lnTo>
                  <a:pt x="444" y="569"/>
                </a:lnTo>
                <a:lnTo>
                  <a:pt x="442" y="567"/>
                </a:lnTo>
                <a:lnTo>
                  <a:pt x="440" y="564"/>
                </a:lnTo>
                <a:lnTo>
                  <a:pt x="440" y="562"/>
                </a:lnTo>
                <a:lnTo>
                  <a:pt x="440" y="560"/>
                </a:lnTo>
                <a:lnTo>
                  <a:pt x="440" y="557"/>
                </a:lnTo>
                <a:close/>
                <a:moveTo>
                  <a:pt x="491" y="474"/>
                </a:moveTo>
                <a:lnTo>
                  <a:pt x="495" y="465"/>
                </a:lnTo>
                <a:lnTo>
                  <a:pt x="500" y="449"/>
                </a:lnTo>
                <a:lnTo>
                  <a:pt x="502" y="432"/>
                </a:lnTo>
                <a:lnTo>
                  <a:pt x="505" y="430"/>
                </a:lnTo>
                <a:lnTo>
                  <a:pt x="505" y="428"/>
                </a:lnTo>
                <a:lnTo>
                  <a:pt x="509" y="428"/>
                </a:lnTo>
                <a:lnTo>
                  <a:pt x="512" y="428"/>
                </a:lnTo>
                <a:lnTo>
                  <a:pt x="514" y="428"/>
                </a:lnTo>
                <a:lnTo>
                  <a:pt x="516" y="430"/>
                </a:lnTo>
                <a:lnTo>
                  <a:pt x="516" y="432"/>
                </a:lnTo>
                <a:lnTo>
                  <a:pt x="516" y="435"/>
                </a:lnTo>
                <a:lnTo>
                  <a:pt x="516" y="437"/>
                </a:lnTo>
                <a:lnTo>
                  <a:pt x="514" y="453"/>
                </a:lnTo>
                <a:lnTo>
                  <a:pt x="509" y="469"/>
                </a:lnTo>
                <a:lnTo>
                  <a:pt x="505" y="479"/>
                </a:lnTo>
                <a:lnTo>
                  <a:pt x="502" y="481"/>
                </a:lnTo>
                <a:lnTo>
                  <a:pt x="498" y="483"/>
                </a:lnTo>
                <a:lnTo>
                  <a:pt x="495" y="483"/>
                </a:lnTo>
                <a:lnTo>
                  <a:pt x="493" y="481"/>
                </a:lnTo>
                <a:lnTo>
                  <a:pt x="491" y="479"/>
                </a:lnTo>
                <a:lnTo>
                  <a:pt x="491" y="476"/>
                </a:lnTo>
                <a:lnTo>
                  <a:pt x="491" y="474"/>
                </a:lnTo>
                <a:close/>
                <a:moveTo>
                  <a:pt x="507" y="375"/>
                </a:moveTo>
                <a:lnTo>
                  <a:pt x="509" y="368"/>
                </a:lnTo>
                <a:lnTo>
                  <a:pt x="512" y="349"/>
                </a:lnTo>
                <a:lnTo>
                  <a:pt x="519" y="333"/>
                </a:lnTo>
                <a:lnTo>
                  <a:pt x="519" y="331"/>
                </a:lnTo>
                <a:lnTo>
                  <a:pt x="519" y="328"/>
                </a:lnTo>
                <a:lnTo>
                  <a:pt x="521" y="328"/>
                </a:lnTo>
                <a:lnTo>
                  <a:pt x="526" y="326"/>
                </a:lnTo>
                <a:lnTo>
                  <a:pt x="528" y="328"/>
                </a:lnTo>
                <a:lnTo>
                  <a:pt x="530" y="328"/>
                </a:lnTo>
                <a:lnTo>
                  <a:pt x="533" y="331"/>
                </a:lnTo>
                <a:lnTo>
                  <a:pt x="533" y="333"/>
                </a:lnTo>
                <a:lnTo>
                  <a:pt x="533" y="338"/>
                </a:lnTo>
                <a:lnTo>
                  <a:pt x="528" y="354"/>
                </a:lnTo>
                <a:lnTo>
                  <a:pt x="523" y="370"/>
                </a:lnTo>
                <a:lnTo>
                  <a:pt x="523" y="377"/>
                </a:lnTo>
                <a:lnTo>
                  <a:pt x="521" y="379"/>
                </a:lnTo>
                <a:lnTo>
                  <a:pt x="519" y="382"/>
                </a:lnTo>
                <a:lnTo>
                  <a:pt x="516" y="384"/>
                </a:lnTo>
                <a:lnTo>
                  <a:pt x="514" y="384"/>
                </a:lnTo>
                <a:lnTo>
                  <a:pt x="512" y="382"/>
                </a:lnTo>
                <a:lnTo>
                  <a:pt x="509" y="382"/>
                </a:lnTo>
                <a:lnTo>
                  <a:pt x="507" y="379"/>
                </a:lnTo>
                <a:lnTo>
                  <a:pt x="507" y="375"/>
                </a:lnTo>
                <a:close/>
                <a:moveTo>
                  <a:pt x="544" y="277"/>
                </a:moveTo>
                <a:lnTo>
                  <a:pt x="551" y="266"/>
                </a:lnTo>
                <a:lnTo>
                  <a:pt x="563" y="252"/>
                </a:lnTo>
                <a:lnTo>
                  <a:pt x="570" y="243"/>
                </a:lnTo>
                <a:lnTo>
                  <a:pt x="572" y="240"/>
                </a:lnTo>
                <a:lnTo>
                  <a:pt x="574" y="240"/>
                </a:lnTo>
                <a:lnTo>
                  <a:pt x="577" y="240"/>
                </a:lnTo>
                <a:lnTo>
                  <a:pt x="579" y="240"/>
                </a:lnTo>
                <a:lnTo>
                  <a:pt x="581" y="243"/>
                </a:lnTo>
                <a:lnTo>
                  <a:pt x="584" y="245"/>
                </a:lnTo>
                <a:lnTo>
                  <a:pt x="581" y="250"/>
                </a:lnTo>
                <a:lnTo>
                  <a:pt x="581" y="252"/>
                </a:lnTo>
                <a:lnTo>
                  <a:pt x="574" y="259"/>
                </a:lnTo>
                <a:lnTo>
                  <a:pt x="563" y="275"/>
                </a:lnTo>
                <a:lnTo>
                  <a:pt x="556" y="287"/>
                </a:lnTo>
                <a:lnTo>
                  <a:pt x="553" y="289"/>
                </a:lnTo>
                <a:lnTo>
                  <a:pt x="551" y="289"/>
                </a:lnTo>
                <a:lnTo>
                  <a:pt x="549" y="289"/>
                </a:lnTo>
                <a:lnTo>
                  <a:pt x="546" y="289"/>
                </a:lnTo>
                <a:lnTo>
                  <a:pt x="544" y="287"/>
                </a:lnTo>
                <a:lnTo>
                  <a:pt x="544" y="284"/>
                </a:lnTo>
                <a:lnTo>
                  <a:pt x="542" y="282"/>
                </a:lnTo>
                <a:lnTo>
                  <a:pt x="544" y="277"/>
                </a:lnTo>
                <a:close/>
                <a:moveTo>
                  <a:pt x="609" y="199"/>
                </a:moveTo>
                <a:lnTo>
                  <a:pt x="618" y="192"/>
                </a:lnTo>
                <a:lnTo>
                  <a:pt x="635" y="178"/>
                </a:lnTo>
                <a:lnTo>
                  <a:pt x="644" y="171"/>
                </a:lnTo>
                <a:lnTo>
                  <a:pt x="646" y="169"/>
                </a:lnTo>
                <a:lnTo>
                  <a:pt x="648" y="169"/>
                </a:lnTo>
                <a:lnTo>
                  <a:pt x="651" y="171"/>
                </a:lnTo>
                <a:lnTo>
                  <a:pt x="653" y="173"/>
                </a:lnTo>
                <a:lnTo>
                  <a:pt x="655" y="176"/>
                </a:lnTo>
                <a:lnTo>
                  <a:pt x="655" y="178"/>
                </a:lnTo>
                <a:lnTo>
                  <a:pt x="653" y="180"/>
                </a:lnTo>
                <a:lnTo>
                  <a:pt x="653" y="183"/>
                </a:lnTo>
                <a:lnTo>
                  <a:pt x="644" y="187"/>
                </a:lnTo>
                <a:lnTo>
                  <a:pt x="628" y="201"/>
                </a:lnTo>
                <a:lnTo>
                  <a:pt x="621" y="210"/>
                </a:lnTo>
                <a:lnTo>
                  <a:pt x="618" y="210"/>
                </a:lnTo>
                <a:lnTo>
                  <a:pt x="614" y="213"/>
                </a:lnTo>
                <a:lnTo>
                  <a:pt x="611" y="210"/>
                </a:lnTo>
                <a:lnTo>
                  <a:pt x="609" y="210"/>
                </a:lnTo>
                <a:lnTo>
                  <a:pt x="609" y="208"/>
                </a:lnTo>
                <a:lnTo>
                  <a:pt x="607" y="203"/>
                </a:lnTo>
                <a:lnTo>
                  <a:pt x="609" y="201"/>
                </a:lnTo>
                <a:lnTo>
                  <a:pt x="609" y="199"/>
                </a:lnTo>
                <a:close/>
                <a:moveTo>
                  <a:pt x="692" y="139"/>
                </a:moveTo>
                <a:lnTo>
                  <a:pt x="709" y="127"/>
                </a:lnTo>
                <a:lnTo>
                  <a:pt x="730" y="116"/>
                </a:lnTo>
                <a:lnTo>
                  <a:pt x="732" y="116"/>
                </a:lnTo>
                <a:lnTo>
                  <a:pt x="734" y="116"/>
                </a:lnTo>
                <a:lnTo>
                  <a:pt x="736" y="116"/>
                </a:lnTo>
                <a:lnTo>
                  <a:pt x="739" y="118"/>
                </a:lnTo>
                <a:lnTo>
                  <a:pt x="741" y="120"/>
                </a:lnTo>
                <a:lnTo>
                  <a:pt x="739" y="125"/>
                </a:lnTo>
                <a:lnTo>
                  <a:pt x="739" y="127"/>
                </a:lnTo>
                <a:lnTo>
                  <a:pt x="736" y="129"/>
                </a:lnTo>
                <a:lnTo>
                  <a:pt x="716" y="139"/>
                </a:lnTo>
                <a:lnTo>
                  <a:pt x="699" y="150"/>
                </a:lnTo>
                <a:lnTo>
                  <a:pt x="697" y="150"/>
                </a:lnTo>
                <a:lnTo>
                  <a:pt x="695" y="150"/>
                </a:lnTo>
                <a:lnTo>
                  <a:pt x="690" y="150"/>
                </a:lnTo>
                <a:lnTo>
                  <a:pt x="690" y="148"/>
                </a:lnTo>
                <a:lnTo>
                  <a:pt x="688" y="146"/>
                </a:lnTo>
                <a:lnTo>
                  <a:pt x="688" y="141"/>
                </a:lnTo>
                <a:lnTo>
                  <a:pt x="690" y="139"/>
                </a:lnTo>
                <a:lnTo>
                  <a:pt x="692" y="139"/>
                </a:lnTo>
                <a:close/>
                <a:moveTo>
                  <a:pt x="783" y="90"/>
                </a:moveTo>
                <a:lnTo>
                  <a:pt x="792" y="86"/>
                </a:lnTo>
                <a:lnTo>
                  <a:pt x="825" y="74"/>
                </a:lnTo>
                <a:lnTo>
                  <a:pt x="827" y="74"/>
                </a:lnTo>
                <a:lnTo>
                  <a:pt x="829" y="74"/>
                </a:lnTo>
                <a:lnTo>
                  <a:pt x="832" y="76"/>
                </a:lnTo>
                <a:lnTo>
                  <a:pt x="834" y="79"/>
                </a:lnTo>
                <a:lnTo>
                  <a:pt x="834" y="81"/>
                </a:lnTo>
                <a:lnTo>
                  <a:pt x="832" y="86"/>
                </a:lnTo>
                <a:lnTo>
                  <a:pt x="829" y="88"/>
                </a:lnTo>
                <a:lnTo>
                  <a:pt x="799" y="99"/>
                </a:lnTo>
                <a:lnTo>
                  <a:pt x="787" y="104"/>
                </a:lnTo>
                <a:lnTo>
                  <a:pt x="785" y="104"/>
                </a:lnTo>
                <a:lnTo>
                  <a:pt x="783" y="104"/>
                </a:lnTo>
                <a:lnTo>
                  <a:pt x="781" y="102"/>
                </a:lnTo>
                <a:lnTo>
                  <a:pt x="778" y="99"/>
                </a:lnTo>
                <a:lnTo>
                  <a:pt x="778" y="97"/>
                </a:lnTo>
                <a:lnTo>
                  <a:pt x="778" y="95"/>
                </a:lnTo>
                <a:lnTo>
                  <a:pt x="781" y="92"/>
                </a:lnTo>
                <a:lnTo>
                  <a:pt x="783" y="90"/>
                </a:lnTo>
                <a:close/>
                <a:moveTo>
                  <a:pt x="880" y="58"/>
                </a:moveTo>
                <a:lnTo>
                  <a:pt x="885" y="55"/>
                </a:lnTo>
                <a:lnTo>
                  <a:pt x="908" y="51"/>
                </a:lnTo>
                <a:lnTo>
                  <a:pt x="924" y="49"/>
                </a:lnTo>
                <a:lnTo>
                  <a:pt x="927" y="49"/>
                </a:lnTo>
                <a:lnTo>
                  <a:pt x="929" y="51"/>
                </a:lnTo>
                <a:lnTo>
                  <a:pt x="931" y="53"/>
                </a:lnTo>
                <a:lnTo>
                  <a:pt x="931" y="55"/>
                </a:lnTo>
                <a:lnTo>
                  <a:pt x="931" y="58"/>
                </a:lnTo>
                <a:lnTo>
                  <a:pt x="929" y="60"/>
                </a:lnTo>
                <a:lnTo>
                  <a:pt x="927" y="62"/>
                </a:lnTo>
                <a:lnTo>
                  <a:pt x="924" y="65"/>
                </a:lnTo>
                <a:lnTo>
                  <a:pt x="910" y="65"/>
                </a:lnTo>
                <a:lnTo>
                  <a:pt x="887" y="69"/>
                </a:lnTo>
                <a:lnTo>
                  <a:pt x="882" y="72"/>
                </a:lnTo>
                <a:lnTo>
                  <a:pt x="880" y="72"/>
                </a:lnTo>
                <a:lnTo>
                  <a:pt x="878" y="72"/>
                </a:lnTo>
                <a:lnTo>
                  <a:pt x="876" y="69"/>
                </a:lnTo>
                <a:lnTo>
                  <a:pt x="873" y="67"/>
                </a:lnTo>
                <a:lnTo>
                  <a:pt x="873" y="65"/>
                </a:lnTo>
                <a:lnTo>
                  <a:pt x="876" y="60"/>
                </a:lnTo>
                <a:lnTo>
                  <a:pt x="878" y="60"/>
                </a:lnTo>
                <a:lnTo>
                  <a:pt x="880" y="58"/>
                </a:lnTo>
                <a:close/>
                <a:moveTo>
                  <a:pt x="120" y="802"/>
                </a:moveTo>
                <a:lnTo>
                  <a:pt x="0" y="756"/>
                </a:lnTo>
                <a:lnTo>
                  <a:pt x="108" y="687"/>
                </a:lnTo>
                <a:lnTo>
                  <a:pt x="120" y="802"/>
                </a:lnTo>
                <a:close/>
                <a:moveTo>
                  <a:pt x="908" y="0"/>
                </a:moveTo>
                <a:lnTo>
                  <a:pt x="1028" y="46"/>
                </a:lnTo>
                <a:lnTo>
                  <a:pt x="920" y="116"/>
                </a:lnTo>
                <a:lnTo>
                  <a:pt x="908" y="0"/>
                </a:lnTo>
                <a:close/>
              </a:path>
            </a:pathLst>
          </a:custGeom>
          <a:solidFill>
            <a:srgbClr val="000000"/>
          </a:solidFill>
          <a:ln w="127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67" name="Freeform 202"/>
          <p:cNvSpPr>
            <a:spLocks noEditPoints="1"/>
          </p:cNvSpPr>
          <p:nvPr/>
        </p:nvSpPr>
        <p:spPr bwMode="auto">
          <a:xfrm rot="-3466217">
            <a:off x="3443288" y="4583113"/>
            <a:ext cx="838200" cy="495300"/>
          </a:xfrm>
          <a:custGeom>
            <a:avLst/>
            <a:gdLst>
              <a:gd name="T0" fmla="*/ 2147483647 w 1028"/>
              <a:gd name="T1" fmla="*/ 2147483647 h 802"/>
              <a:gd name="T2" fmla="*/ 2147483647 w 1028"/>
              <a:gd name="T3" fmla="*/ 2147483647 h 802"/>
              <a:gd name="T4" fmla="*/ 2147483647 w 1028"/>
              <a:gd name="T5" fmla="*/ 2147483647 h 802"/>
              <a:gd name="T6" fmla="*/ 2147483647 w 1028"/>
              <a:gd name="T7" fmla="*/ 2147483647 h 802"/>
              <a:gd name="T8" fmla="*/ 2147483647 w 1028"/>
              <a:gd name="T9" fmla="*/ 2147483647 h 802"/>
              <a:gd name="T10" fmla="*/ 2147483647 w 1028"/>
              <a:gd name="T11" fmla="*/ 2147483647 h 802"/>
              <a:gd name="T12" fmla="*/ 2147483647 w 1028"/>
              <a:gd name="T13" fmla="*/ 2147483647 h 802"/>
              <a:gd name="T14" fmla="*/ 2147483647 w 1028"/>
              <a:gd name="T15" fmla="*/ 2147483647 h 802"/>
              <a:gd name="T16" fmla="*/ 2147483647 w 1028"/>
              <a:gd name="T17" fmla="*/ 2147483647 h 802"/>
              <a:gd name="T18" fmla="*/ 2147483647 w 1028"/>
              <a:gd name="T19" fmla="*/ 2147483647 h 802"/>
              <a:gd name="T20" fmla="*/ 2147483647 w 1028"/>
              <a:gd name="T21" fmla="*/ 2147483647 h 802"/>
              <a:gd name="T22" fmla="*/ 2147483647 w 1028"/>
              <a:gd name="T23" fmla="*/ 2147483647 h 802"/>
              <a:gd name="T24" fmla="*/ 2147483647 w 1028"/>
              <a:gd name="T25" fmla="*/ 2147483647 h 802"/>
              <a:gd name="T26" fmla="*/ 2147483647 w 1028"/>
              <a:gd name="T27" fmla="*/ 2147483647 h 802"/>
              <a:gd name="T28" fmla="*/ 2147483647 w 1028"/>
              <a:gd name="T29" fmla="*/ 2147483647 h 802"/>
              <a:gd name="T30" fmla="*/ 2147483647 w 1028"/>
              <a:gd name="T31" fmla="*/ 2147483647 h 802"/>
              <a:gd name="T32" fmla="*/ 2147483647 w 1028"/>
              <a:gd name="T33" fmla="*/ 2147483647 h 802"/>
              <a:gd name="T34" fmla="*/ 2147483647 w 1028"/>
              <a:gd name="T35" fmla="*/ 2147483647 h 802"/>
              <a:gd name="T36" fmla="*/ 2147483647 w 1028"/>
              <a:gd name="T37" fmla="*/ 2147483647 h 802"/>
              <a:gd name="T38" fmla="*/ 2147483647 w 1028"/>
              <a:gd name="T39" fmla="*/ 2147483647 h 802"/>
              <a:gd name="T40" fmla="*/ 2147483647 w 1028"/>
              <a:gd name="T41" fmla="*/ 2147483647 h 802"/>
              <a:gd name="T42" fmla="*/ 2147483647 w 1028"/>
              <a:gd name="T43" fmla="*/ 2147483647 h 802"/>
              <a:gd name="T44" fmla="*/ 2147483647 w 1028"/>
              <a:gd name="T45" fmla="*/ 2147483647 h 802"/>
              <a:gd name="T46" fmla="*/ 2147483647 w 1028"/>
              <a:gd name="T47" fmla="*/ 2147483647 h 802"/>
              <a:gd name="T48" fmla="*/ 2147483647 w 1028"/>
              <a:gd name="T49" fmla="*/ 2147483647 h 802"/>
              <a:gd name="T50" fmla="*/ 2147483647 w 1028"/>
              <a:gd name="T51" fmla="*/ 2147483647 h 802"/>
              <a:gd name="T52" fmla="*/ 2147483647 w 1028"/>
              <a:gd name="T53" fmla="*/ 2147483647 h 802"/>
              <a:gd name="T54" fmla="*/ 2147483647 w 1028"/>
              <a:gd name="T55" fmla="*/ 2147483647 h 802"/>
              <a:gd name="T56" fmla="*/ 2147483647 w 1028"/>
              <a:gd name="T57" fmla="*/ 2147483647 h 802"/>
              <a:gd name="T58" fmla="*/ 2147483647 w 1028"/>
              <a:gd name="T59" fmla="*/ 2147483647 h 802"/>
              <a:gd name="T60" fmla="*/ 2147483647 w 1028"/>
              <a:gd name="T61" fmla="*/ 2147483647 h 802"/>
              <a:gd name="T62" fmla="*/ 2147483647 w 1028"/>
              <a:gd name="T63" fmla="*/ 2147483647 h 802"/>
              <a:gd name="T64" fmla="*/ 2147483647 w 1028"/>
              <a:gd name="T65" fmla="*/ 2147483647 h 802"/>
              <a:gd name="T66" fmla="*/ 2147483647 w 1028"/>
              <a:gd name="T67" fmla="*/ 2147483647 h 802"/>
              <a:gd name="T68" fmla="*/ 2147483647 w 1028"/>
              <a:gd name="T69" fmla="*/ 2147483647 h 802"/>
              <a:gd name="T70" fmla="*/ 2147483647 w 1028"/>
              <a:gd name="T71" fmla="*/ 2147483647 h 802"/>
              <a:gd name="T72" fmla="*/ 2147483647 w 1028"/>
              <a:gd name="T73" fmla="*/ 2147483647 h 802"/>
              <a:gd name="T74" fmla="*/ 2147483647 w 1028"/>
              <a:gd name="T75" fmla="*/ 2147483647 h 802"/>
              <a:gd name="T76" fmla="*/ 2147483647 w 1028"/>
              <a:gd name="T77" fmla="*/ 2147483647 h 802"/>
              <a:gd name="T78" fmla="*/ 2147483647 w 1028"/>
              <a:gd name="T79" fmla="*/ 2147483647 h 802"/>
              <a:gd name="T80" fmla="*/ 2147483647 w 1028"/>
              <a:gd name="T81" fmla="*/ 2147483647 h 802"/>
              <a:gd name="T82" fmla="*/ 2147483647 w 1028"/>
              <a:gd name="T83" fmla="*/ 2147483647 h 802"/>
              <a:gd name="T84" fmla="*/ 2147483647 w 1028"/>
              <a:gd name="T85" fmla="*/ 2147483647 h 802"/>
              <a:gd name="T86" fmla="*/ 2147483647 w 1028"/>
              <a:gd name="T87" fmla="*/ 2147483647 h 802"/>
              <a:gd name="T88" fmla="*/ 2147483647 w 1028"/>
              <a:gd name="T89" fmla="*/ 2147483647 h 802"/>
              <a:gd name="T90" fmla="*/ 2147483647 w 1028"/>
              <a:gd name="T91" fmla="*/ 2147483647 h 802"/>
              <a:gd name="T92" fmla="*/ 2147483647 w 1028"/>
              <a:gd name="T93" fmla="*/ 2147483647 h 802"/>
              <a:gd name="T94" fmla="*/ 2147483647 w 1028"/>
              <a:gd name="T95" fmla="*/ 2147483647 h 802"/>
              <a:gd name="T96" fmla="*/ 2147483647 w 1028"/>
              <a:gd name="T97" fmla="*/ 2147483647 h 802"/>
              <a:gd name="T98" fmla="*/ 2147483647 w 1028"/>
              <a:gd name="T99" fmla="*/ 2147483647 h 802"/>
              <a:gd name="T100" fmla="*/ 2147483647 w 1028"/>
              <a:gd name="T101" fmla="*/ 2147483647 h 802"/>
              <a:gd name="T102" fmla="*/ 2147483647 w 1028"/>
              <a:gd name="T103" fmla="*/ 2147483647 h 802"/>
              <a:gd name="T104" fmla="*/ 2147483647 w 1028"/>
              <a:gd name="T105" fmla="*/ 2147483647 h 802"/>
              <a:gd name="T106" fmla="*/ 2147483647 w 1028"/>
              <a:gd name="T107" fmla="*/ 2147483647 h 802"/>
              <a:gd name="T108" fmla="*/ 2147483647 w 1028"/>
              <a:gd name="T109" fmla="*/ 2147483647 h 802"/>
              <a:gd name="T110" fmla="*/ 2147483647 w 1028"/>
              <a:gd name="T111" fmla="*/ 2147483647 h 802"/>
              <a:gd name="T112" fmla="*/ 2147483647 w 1028"/>
              <a:gd name="T113" fmla="*/ 2147483647 h 802"/>
              <a:gd name="T114" fmla="*/ 2147483647 w 1028"/>
              <a:gd name="T115" fmla="*/ 0 h 8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28"/>
              <a:gd name="T175" fmla="*/ 0 h 802"/>
              <a:gd name="T176" fmla="*/ 1028 w 1028"/>
              <a:gd name="T177" fmla="*/ 802 h 8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28" h="802">
                <a:moveTo>
                  <a:pt x="95" y="740"/>
                </a:moveTo>
                <a:lnTo>
                  <a:pt x="118" y="738"/>
                </a:lnTo>
                <a:lnTo>
                  <a:pt x="136" y="733"/>
                </a:lnTo>
                <a:lnTo>
                  <a:pt x="139" y="733"/>
                </a:lnTo>
                <a:lnTo>
                  <a:pt x="141" y="733"/>
                </a:lnTo>
                <a:lnTo>
                  <a:pt x="143" y="735"/>
                </a:lnTo>
                <a:lnTo>
                  <a:pt x="146" y="738"/>
                </a:lnTo>
                <a:lnTo>
                  <a:pt x="146" y="740"/>
                </a:lnTo>
                <a:lnTo>
                  <a:pt x="143" y="745"/>
                </a:lnTo>
                <a:lnTo>
                  <a:pt x="141" y="745"/>
                </a:lnTo>
                <a:lnTo>
                  <a:pt x="139" y="747"/>
                </a:lnTo>
                <a:lnTo>
                  <a:pt x="120" y="752"/>
                </a:lnTo>
                <a:lnTo>
                  <a:pt x="97" y="754"/>
                </a:lnTo>
                <a:lnTo>
                  <a:pt x="92" y="754"/>
                </a:lnTo>
                <a:lnTo>
                  <a:pt x="90" y="752"/>
                </a:lnTo>
                <a:lnTo>
                  <a:pt x="88" y="752"/>
                </a:lnTo>
                <a:lnTo>
                  <a:pt x="88" y="747"/>
                </a:lnTo>
                <a:lnTo>
                  <a:pt x="88" y="745"/>
                </a:lnTo>
                <a:lnTo>
                  <a:pt x="90" y="742"/>
                </a:lnTo>
                <a:lnTo>
                  <a:pt x="92" y="740"/>
                </a:lnTo>
                <a:lnTo>
                  <a:pt x="95" y="740"/>
                </a:lnTo>
                <a:close/>
                <a:moveTo>
                  <a:pt x="192" y="717"/>
                </a:moveTo>
                <a:lnTo>
                  <a:pt x="229" y="703"/>
                </a:lnTo>
                <a:lnTo>
                  <a:pt x="231" y="703"/>
                </a:lnTo>
                <a:lnTo>
                  <a:pt x="234" y="701"/>
                </a:lnTo>
                <a:lnTo>
                  <a:pt x="236" y="703"/>
                </a:lnTo>
                <a:lnTo>
                  <a:pt x="238" y="703"/>
                </a:lnTo>
                <a:lnTo>
                  <a:pt x="241" y="705"/>
                </a:lnTo>
                <a:lnTo>
                  <a:pt x="241" y="708"/>
                </a:lnTo>
                <a:lnTo>
                  <a:pt x="241" y="712"/>
                </a:lnTo>
                <a:lnTo>
                  <a:pt x="241" y="715"/>
                </a:lnTo>
                <a:lnTo>
                  <a:pt x="238" y="715"/>
                </a:lnTo>
                <a:lnTo>
                  <a:pt x="234" y="717"/>
                </a:lnTo>
                <a:lnTo>
                  <a:pt x="197" y="731"/>
                </a:lnTo>
                <a:lnTo>
                  <a:pt x="194" y="731"/>
                </a:lnTo>
                <a:lnTo>
                  <a:pt x="190" y="731"/>
                </a:lnTo>
                <a:lnTo>
                  <a:pt x="187" y="728"/>
                </a:lnTo>
                <a:lnTo>
                  <a:pt x="187" y="726"/>
                </a:lnTo>
                <a:lnTo>
                  <a:pt x="187" y="724"/>
                </a:lnTo>
                <a:lnTo>
                  <a:pt x="187" y="721"/>
                </a:lnTo>
                <a:lnTo>
                  <a:pt x="190" y="719"/>
                </a:lnTo>
                <a:lnTo>
                  <a:pt x="192" y="717"/>
                </a:lnTo>
                <a:close/>
                <a:moveTo>
                  <a:pt x="282" y="678"/>
                </a:moveTo>
                <a:lnTo>
                  <a:pt x="312" y="664"/>
                </a:lnTo>
                <a:lnTo>
                  <a:pt x="322" y="657"/>
                </a:lnTo>
                <a:lnTo>
                  <a:pt x="324" y="657"/>
                </a:lnTo>
                <a:lnTo>
                  <a:pt x="326" y="657"/>
                </a:lnTo>
                <a:lnTo>
                  <a:pt x="329" y="657"/>
                </a:lnTo>
                <a:lnTo>
                  <a:pt x="331" y="659"/>
                </a:lnTo>
                <a:lnTo>
                  <a:pt x="331" y="661"/>
                </a:lnTo>
                <a:lnTo>
                  <a:pt x="331" y="664"/>
                </a:lnTo>
                <a:lnTo>
                  <a:pt x="331" y="668"/>
                </a:lnTo>
                <a:lnTo>
                  <a:pt x="329" y="668"/>
                </a:lnTo>
                <a:lnTo>
                  <a:pt x="319" y="675"/>
                </a:lnTo>
                <a:lnTo>
                  <a:pt x="289" y="691"/>
                </a:lnTo>
                <a:lnTo>
                  <a:pt x="287" y="691"/>
                </a:lnTo>
                <a:lnTo>
                  <a:pt x="285" y="691"/>
                </a:lnTo>
                <a:lnTo>
                  <a:pt x="282" y="689"/>
                </a:lnTo>
                <a:lnTo>
                  <a:pt x="280" y="687"/>
                </a:lnTo>
                <a:lnTo>
                  <a:pt x="280" y="684"/>
                </a:lnTo>
                <a:lnTo>
                  <a:pt x="280" y="682"/>
                </a:lnTo>
                <a:lnTo>
                  <a:pt x="280" y="680"/>
                </a:lnTo>
                <a:lnTo>
                  <a:pt x="282" y="678"/>
                </a:lnTo>
                <a:close/>
                <a:moveTo>
                  <a:pt x="368" y="624"/>
                </a:moveTo>
                <a:lnTo>
                  <a:pt x="382" y="613"/>
                </a:lnTo>
                <a:lnTo>
                  <a:pt x="398" y="601"/>
                </a:lnTo>
                <a:lnTo>
                  <a:pt x="400" y="599"/>
                </a:lnTo>
                <a:lnTo>
                  <a:pt x="403" y="597"/>
                </a:lnTo>
                <a:lnTo>
                  <a:pt x="405" y="597"/>
                </a:lnTo>
                <a:lnTo>
                  <a:pt x="410" y="597"/>
                </a:lnTo>
                <a:lnTo>
                  <a:pt x="412" y="599"/>
                </a:lnTo>
                <a:lnTo>
                  <a:pt x="412" y="601"/>
                </a:lnTo>
                <a:lnTo>
                  <a:pt x="412" y="604"/>
                </a:lnTo>
                <a:lnTo>
                  <a:pt x="412" y="606"/>
                </a:lnTo>
                <a:lnTo>
                  <a:pt x="410" y="608"/>
                </a:lnTo>
                <a:lnTo>
                  <a:pt x="407" y="610"/>
                </a:lnTo>
                <a:lnTo>
                  <a:pt x="391" y="624"/>
                </a:lnTo>
                <a:lnTo>
                  <a:pt x="377" y="636"/>
                </a:lnTo>
                <a:lnTo>
                  <a:pt x="375" y="638"/>
                </a:lnTo>
                <a:lnTo>
                  <a:pt x="370" y="638"/>
                </a:lnTo>
                <a:lnTo>
                  <a:pt x="368" y="636"/>
                </a:lnTo>
                <a:lnTo>
                  <a:pt x="366" y="636"/>
                </a:lnTo>
                <a:lnTo>
                  <a:pt x="366" y="631"/>
                </a:lnTo>
                <a:lnTo>
                  <a:pt x="366" y="629"/>
                </a:lnTo>
                <a:lnTo>
                  <a:pt x="366" y="627"/>
                </a:lnTo>
                <a:lnTo>
                  <a:pt x="368" y="624"/>
                </a:lnTo>
                <a:close/>
                <a:moveTo>
                  <a:pt x="440" y="557"/>
                </a:moveTo>
                <a:lnTo>
                  <a:pt x="451" y="543"/>
                </a:lnTo>
                <a:lnTo>
                  <a:pt x="463" y="527"/>
                </a:lnTo>
                <a:lnTo>
                  <a:pt x="465" y="523"/>
                </a:lnTo>
                <a:lnTo>
                  <a:pt x="468" y="520"/>
                </a:lnTo>
                <a:lnTo>
                  <a:pt x="470" y="520"/>
                </a:lnTo>
                <a:lnTo>
                  <a:pt x="472" y="520"/>
                </a:lnTo>
                <a:lnTo>
                  <a:pt x="477" y="520"/>
                </a:lnTo>
                <a:lnTo>
                  <a:pt x="477" y="523"/>
                </a:lnTo>
                <a:lnTo>
                  <a:pt x="479" y="525"/>
                </a:lnTo>
                <a:lnTo>
                  <a:pt x="479" y="527"/>
                </a:lnTo>
                <a:lnTo>
                  <a:pt x="479" y="532"/>
                </a:lnTo>
                <a:lnTo>
                  <a:pt x="475" y="536"/>
                </a:lnTo>
                <a:lnTo>
                  <a:pt x="463" y="553"/>
                </a:lnTo>
                <a:lnTo>
                  <a:pt x="451" y="567"/>
                </a:lnTo>
                <a:lnTo>
                  <a:pt x="449" y="569"/>
                </a:lnTo>
                <a:lnTo>
                  <a:pt x="447" y="569"/>
                </a:lnTo>
                <a:lnTo>
                  <a:pt x="444" y="569"/>
                </a:lnTo>
                <a:lnTo>
                  <a:pt x="442" y="567"/>
                </a:lnTo>
                <a:lnTo>
                  <a:pt x="440" y="564"/>
                </a:lnTo>
                <a:lnTo>
                  <a:pt x="440" y="562"/>
                </a:lnTo>
                <a:lnTo>
                  <a:pt x="440" y="560"/>
                </a:lnTo>
                <a:lnTo>
                  <a:pt x="440" y="557"/>
                </a:lnTo>
                <a:close/>
                <a:moveTo>
                  <a:pt x="491" y="474"/>
                </a:moveTo>
                <a:lnTo>
                  <a:pt x="495" y="465"/>
                </a:lnTo>
                <a:lnTo>
                  <a:pt x="500" y="449"/>
                </a:lnTo>
                <a:lnTo>
                  <a:pt x="502" y="432"/>
                </a:lnTo>
                <a:lnTo>
                  <a:pt x="505" y="430"/>
                </a:lnTo>
                <a:lnTo>
                  <a:pt x="505" y="428"/>
                </a:lnTo>
                <a:lnTo>
                  <a:pt x="509" y="428"/>
                </a:lnTo>
                <a:lnTo>
                  <a:pt x="512" y="428"/>
                </a:lnTo>
                <a:lnTo>
                  <a:pt x="514" y="428"/>
                </a:lnTo>
                <a:lnTo>
                  <a:pt x="516" y="430"/>
                </a:lnTo>
                <a:lnTo>
                  <a:pt x="516" y="432"/>
                </a:lnTo>
                <a:lnTo>
                  <a:pt x="516" y="435"/>
                </a:lnTo>
                <a:lnTo>
                  <a:pt x="516" y="437"/>
                </a:lnTo>
                <a:lnTo>
                  <a:pt x="514" y="453"/>
                </a:lnTo>
                <a:lnTo>
                  <a:pt x="509" y="469"/>
                </a:lnTo>
                <a:lnTo>
                  <a:pt x="505" y="479"/>
                </a:lnTo>
                <a:lnTo>
                  <a:pt x="502" y="481"/>
                </a:lnTo>
                <a:lnTo>
                  <a:pt x="498" y="483"/>
                </a:lnTo>
                <a:lnTo>
                  <a:pt x="495" y="483"/>
                </a:lnTo>
                <a:lnTo>
                  <a:pt x="493" y="481"/>
                </a:lnTo>
                <a:lnTo>
                  <a:pt x="491" y="479"/>
                </a:lnTo>
                <a:lnTo>
                  <a:pt x="491" y="476"/>
                </a:lnTo>
                <a:lnTo>
                  <a:pt x="491" y="474"/>
                </a:lnTo>
                <a:close/>
                <a:moveTo>
                  <a:pt x="507" y="375"/>
                </a:moveTo>
                <a:lnTo>
                  <a:pt x="509" y="368"/>
                </a:lnTo>
                <a:lnTo>
                  <a:pt x="512" y="349"/>
                </a:lnTo>
                <a:lnTo>
                  <a:pt x="519" y="333"/>
                </a:lnTo>
                <a:lnTo>
                  <a:pt x="519" y="331"/>
                </a:lnTo>
                <a:lnTo>
                  <a:pt x="519" y="328"/>
                </a:lnTo>
                <a:lnTo>
                  <a:pt x="521" y="328"/>
                </a:lnTo>
                <a:lnTo>
                  <a:pt x="526" y="326"/>
                </a:lnTo>
                <a:lnTo>
                  <a:pt x="528" y="328"/>
                </a:lnTo>
                <a:lnTo>
                  <a:pt x="530" y="328"/>
                </a:lnTo>
                <a:lnTo>
                  <a:pt x="533" y="331"/>
                </a:lnTo>
                <a:lnTo>
                  <a:pt x="533" y="333"/>
                </a:lnTo>
                <a:lnTo>
                  <a:pt x="533" y="338"/>
                </a:lnTo>
                <a:lnTo>
                  <a:pt x="528" y="354"/>
                </a:lnTo>
                <a:lnTo>
                  <a:pt x="523" y="370"/>
                </a:lnTo>
                <a:lnTo>
                  <a:pt x="523" y="377"/>
                </a:lnTo>
                <a:lnTo>
                  <a:pt x="521" y="379"/>
                </a:lnTo>
                <a:lnTo>
                  <a:pt x="519" y="382"/>
                </a:lnTo>
                <a:lnTo>
                  <a:pt x="516" y="384"/>
                </a:lnTo>
                <a:lnTo>
                  <a:pt x="514" y="384"/>
                </a:lnTo>
                <a:lnTo>
                  <a:pt x="512" y="382"/>
                </a:lnTo>
                <a:lnTo>
                  <a:pt x="509" y="382"/>
                </a:lnTo>
                <a:lnTo>
                  <a:pt x="507" y="379"/>
                </a:lnTo>
                <a:lnTo>
                  <a:pt x="507" y="375"/>
                </a:lnTo>
                <a:close/>
                <a:moveTo>
                  <a:pt x="544" y="277"/>
                </a:moveTo>
                <a:lnTo>
                  <a:pt x="551" y="266"/>
                </a:lnTo>
                <a:lnTo>
                  <a:pt x="563" y="252"/>
                </a:lnTo>
                <a:lnTo>
                  <a:pt x="570" y="243"/>
                </a:lnTo>
                <a:lnTo>
                  <a:pt x="572" y="240"/>
                </a:lnTo>
                <a:lnTo>
                  <a:pt x="574" y="240"/>
                </a:lnTo>
                <a:lnTo>
                  <a:pt x="577" y="240"/>
                </a:lnTo>
                <a:lnTo>
                  <a:pt x="579" y="240"/>
                </a:lnTo>
                <a:lnTo>
                  <a:pt x="581" y="243"/>
                </a:lnTo>
                <a:lnTo>
                  <a:pt x="584" y="245"/>
                </a:lnTo>
                <a:lnTo>
                  <a:pt x="581" y="250"/>
                </a:lnTo>
                <a:lnTo>
                  <a:pt x="581" y="252"/>
                </a:lnTo>
                <a:lnTo>
                  <a:pt x="574" y="259"/>
                </a:lnTo>
                <a:lnTo>
                  <a:pt x="563" y="275"/>
                </a:lnTo>
                <a:lnTo>
                  <a:pt x="556" y="287"/>
                </a:lnTo>
                <a:lnTo>
                  <a:pt x="553" y="289"/>
                </a:lnTo>
                <a:lnTo>
                  <a:pt x="551" y="289"/>
                </a:lnTo>
                <a:lnTo>
                  <a:pt x="549" y="289"/>
                </a:lnTo>
                <a:lnTo>
                  <a:pt x="546" y="289"/>
                </a:lnTo>
                <a:lnTo>
                  <a:pt x="544" y="287"/>
                </a:lnTo>
                <a:lnTo>
                  <a:pt x="544" y="284"/>
                </a:lnTo>
                <a:lnTo>
                  <a:pt x="542" y="282"/>
                </a:lnTo>
                <a:lnTo>
                  <a:pt x="544" y="277"/>
                </a:lnTo>
                <a:close/>
                <a:moveTo>
                  <a:pt x="609" y="199"/>
                </a:moveTo>
                <a:lnTo>
                  <a:pt x="618" y="192"/>
                </a:lnTo>
                <a:lnTo>
                  <a:pt x="635" y="178"/>
                </a:lnTo>
                <a:lnTo>
                  <a:pt x="644" y="171"/>
                </a:lnTo>
                <a:lnTo>
                  <a:pt x="646" y="169"/>
                </a:lnTo>
                <a:lnTo>
                  <a:pt x="648" y="169"/>
                </a:lnTo>
                <a:lnTo>
                  <a:pt x="651" y="171"/>
                </a:lnTo>
                <a:lnTo>
                  <a:pt x="653" y="173"/>
                </a:lnTo>
                <a:lnTo>
                  <a:pt x="655" y="176"/>
                </a:lnTo>
                <a:lnTo>
                  <a:pt x="655" y="178"/>
                </a:lnTo>
                <a:lnTo>
                  <a:pt x="653" y="180"/>
                </a:lnTo>
                <a:lnTo>
                  <a:pt x="653" y="183"/>
                </a:lnTo>
                <a:lnTo>
                  <a:pt x="644" y="187"/>
                </a:lnTo>
                <a:lnTo>
                  <a:pt x="628" y="201"/>
                </a:lnTo>
                <a:lnTo>
                  <a:pt x="621" y="210"/>
                </a:lnTo>
                <a:lnTo>
                  <a:pt x="618" y="210"/>
                </a:lnTo>
                <a:lnTo>
                  <a:pt x="614" y="213"/>
                </a:lnTo>
                <a:lnTo>
                  <a:pt x="611" y="210"/>
                </a:lnTo>
                <a:lnTo>
                  <a:pt x="609" y="210"/>
                </a:lnTo>
                <a:lnTo>
                  <a:pt x="609" y="208"/>
                </a:lnTo>
                <a:lnTo>
                  <a:pt x="607" y="203"/>
                </a:lnTo>
                <a:lnTo>
                  <a:pt x="609" y="201"/>
                </a:lnTo>
                <a:lnTo>
                  <a:pt x="609" y="199"/>
                </a:lnTo>
                <a:close/>
                <a:moveTo>
                  <a:pt x="692" y="139"/>
                </a:moveTo>
                <a:lnTo>
                  <a:pt x="709" y="127"/>
                </a:lnTo>
                <a:lnTo>
                  <a:pt x="730" y="116"/>
                </a:lnTo>
                <a:lnTo>
                  <a:pt x="732" y="116"/>
                </a:lnTo>
                <a:lnTo>
                  <a:pt x="734" y="116"/>
                </a:lnTo>
                <a:lnTo>
                  <a:pt x="736" y="116"/>
                </a:lnTo>
                <a:lnTo>
                  <a:pt x="739" y="118"/>
                </a:lnTo>
                <a:lnTo>
                  <a:pt x="741" y="120"/>
                </a:lnTo>
                <a:lnTo>
                  <a:pt x="739" y="125"/>
                </a:lnTo>
                <a:lnTo>
                  <a:pt x="739" y="127"/>
                </a:lnTo>
                <a:lnTo>
                  <a:pt x="736" y="129"/>
                </a:lnTo>
                <a:lnTo>
                  <a:pt x="716" y="139"/>
                </a:lnTo>
                <a:lnTo>
                  <a:pt x="699" y="150"/>
                </a:lnTo>
                <a:lnTo>
                  <a:pt x="697" y="150"/>
                </a:lnTo>
                <a:lnTo>
                  <a:pt x="695" y="150"/>
                </a:lnTo>
                <a:lnTo>
                  <a:pt x="690" y="150"/>
                </a:lnTo>
                <a:lnTo>
                  <a:pt x="690" y="148"/>
                </a:lnTo>
                <a:lnTo>
                  <a:pt x="688" y="146"/>
                </a:lnTo>
                <a:lnTo>
                  <a:pt x="688" y="141"/>
                </a:lnTo>
                <a:lnTo>
                  <a:pt x="690" y="139"/>
                </a:lnTo>
                <a:lnTo>
                  <a:pt x="692" y="139"/>
                </a:lnTo>
                <a:close/>
                <a:moveTo>
                  <a:pt x="783" y="90"/>
                </a:moveTo>
                <a:lnTo>
                  <a:pt x="792" y="86"/>
                </a:lnTo>
                <a:lnTo>
                  <a:pt x="825" y="74"/>
                </a:lnTo>
                <a:lnTo>
                  <a:pt x="827" y="74"/>
                </a:lnTo>
                <a:lnTo>
                  <a:pt x="829" y="74"/>
                </a:lnTo>
                <a:lnTo>
                  <a:pt x="832" y="76"/>
                </a:lnTo>
                <a:lnTo>
                  <a:pt x="834" y="79"/>
                </a:lnTo>
                <a:lnTo>
                  <a:pt x="834" y="81"/>
                </a:lnTo>
                <a:lnTo>
                  <a:pt x="832" y="86"/>
                </a:lnTo>
                <a:lnTo>
                  <a:pt x="829" y="88"/>
                </a:lnTo>
                <a:lnTo>
                  <a:pt x="799" y="99"/>
                </a:lnTo>
                <a:lnTo>
                  <a:pt x="787" y="104"/>
                </a:lnTo>
                <a:lnTo>
                  <a:pt x="785" y="104"/>
                </a:lnTo>
                <a:lnTo>
                  <a:pt x="783" y="104"/>
                </a:lnTo>
                <a:lnTo>
                  <a:pt x="781" y="102"/>
                </a:lnTo>
                <a:lnTo>
                  <a:pt x="778" y="99"/>
                </a:lnTo>
                <a:lnTo>
                  <a:pt x="778" y="97"/>
                </a:lnTo>
                <a:lnTo>
                  <a:pt x="778" y="95"/>
                </a:lnTo>
                <a:lnTo>
                  <a:pt x="781" y="92"/>
                </a:lnTo>
                <a:lnTo>
                  <a:pt x="783" y="90"/>
                </a:lnTo>
                <a:close/>
                <a:moveTo>
                  <a:pt x="880" y="58"/>
                </a:moveTo>
                <a:lnTo>
                  <a:pt x="885" y="55"/>
                </a:lnTo>
                <a:lnTo>
                  <a:pt x="908" y="51"/>
                </a:lnTo>
                <a:lnTo>
                  <a:pt x="924" y="49"/>
                </a:lnTo>
                <a:lnTo>
                  <a:pt x="927" y="49"/>
                </a:lnTo>
                <a:lnTo>
                  <a:pt x="929" y="51"/>
                </a:lnTo>
                <a:lnTo>
                  <a:pt x="931" y="53"/>
                </a:lnTo>
                <a:lnTo>
                  <a:pt x="931" y="55"/>
                </a:lnTo>
                <a:lnTo>
                  <a:pt x="931" y="58"/>
                </a:lnTo>
                <a:lnTo>
                  <a:pt x="929" y="60"/>
                </a:lnTo>
                <a:lnTo>
                  <a:pt x="927" y="62"/>
                </a:lnTo>
                <a:lnTo>
                  <a:pt x="924" y="65"/>
                </a:lnTo>
                <a:lnTo>
                  <a:pt x="910" y="65"/>
                </a:lnTo>
                <a:lnTo>
                  <a:pt x="887" y="69"/>
                </a:lnTo>
                <a:lnTo>
                  <a:pt x="882" y="72"/>
                </a:lnTo>
                <a:lnTo>
                  <a:pt x="880" y="72"/>
                </a:lnTo>
                <a:lnTo>
                  <a:pt x="878" y="72"/>
                </a:lnTo>
                <a:lnTo>
                  <a:pt x="876" y="69"/>
                </a:lnTo>
                <a:lnTo>
                  <a:pt x="873" y="67"/>
                </a:lnTo>
                <a:lnTo>
                  <a:pt x="873" y="65"/>
                </a:lnTo>
                <a:lnTo>
                  <a:pt x="876" y="60"/>
                </a:lnTo>
                <a:lnTo>
                  <a:pt x="878" y="60"/>
                </a:lnTo>
                <a:lnTo>
                  <a:pt x="880" y="58"/>
                </a:lnTo>
                <a:close/>
                <a:moveTo>
                  <a:pt x="120" y="802"/>
                </a:moveTo>
                <a:lnTo>
                  <a:pt x="0" y="756"/>
                </a:lnTo>
                <a:lnTo>
                  <a:pt x="108" y="687"/>
                </a:lnTo>
                <a:lnTo>
                  <a:pt x="120" y="802"/>
                </a:lnTo>
                <a:close/>
                <a:moveTo>
                  <a:pt x="908" y="0"/>
                </a:moveTo>
                <a:lnTo>
                  <a:pt x="1028" y="46"/>
                </a:lnTo>
                <a:lnTo>
                  <a:pt x="920" y="116"/>
                </a:lnTo>
                <a:lnTo>
                  <a:pt x="908" y="0"/>
                </a:lnTo>
                <a:close/>
              </a:path>
            </a:pathLst>
          </a:custGeom>
          <a:solidFill>
            <a:srgbClr val="000000"/>
          </a:solidFill>
          <a:ln w="127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68" name="TextBox 359"/>
          <p:cNvSpPr txBox="1">
            <a:spLocks noChangeArrowheads="1"/>
          </p:cNvSpPr>
          <p:nvPr/>
        </p:nvSpPr>
        <p:spPr bwMode="auto">
          <a:xfrm>
            <a:off x="2209800" y="5562600"/>
            <a:ext cx="3124200" cy="658813"/>
          </a:xfrm>
          <a:prstGeom prst="rect">
            <a:avLst/>
          </a:prstGeom>
          <a:noFill/>
          <a:ln w="9525">
            <a:noFill/>
            <a:miter lim="800000"/>
            <a:headEnd/>
            <a:tailEnd/>
          </a:ln>
        </p:spPr>
        <p:txBody>
          <a:bodyPr>
            <a:spAutoFit/>
          </a:bodyPr>
          <a:lstStyle/>
          <a:p>
            <a:pP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Gound core material (106-250 </a:t>
            </a:r>
            <a:r>
              <a:rPr lang="el-GR" altLang="zh-CN" sz="1200">
                <a:solidFill>
                  <a:srgbClr val="000000"/>
                </a:solidFill>
                <a:latin typeface="Times New Roman" pitchFamily="18" charset="0"/>
                <a:ea typeface="Batang" pitchFamily="18" charset="-127"/>
                <a:cs typeface="Arial" pitchFamily="34" charset="0"/>
              </a:rPr>
              <a:t>μ</a:t>
            </a:r>
            <a:r>
              <a:rPr lang="en-US" altLang="zh-CN" sz="1200">
                <a:solidFill>
                  <a:srgbClr val="000000"/>
                </a:solidFill>
                <a:latin typeface="Times New Roman" pitchFamily="18" charset="0"/>
                <a:ea typeface="Batang" pitchFamily="18" charset="-127"/>
                <a:cs typeface="Arial" pitchFamily="34" charset="0"/>
              </a:rPr>
              <a:t>m</a:t>
            </a:r>
            <a:r>
              <a:rPr lang="en-US" altLang="zh-CN" sz="1200">
                <a:solidFill>
                  <a:srgbClr val="000000"/>
                </a:solidFill>
                <a:ea typeface="Batang" pitchFamily="18" charset="-127"/>
              </a:rPr>
              <a:t>)</a:t>
            </a:r>
          </a:p>
          <a:p>
            <a:pPr fontAlgn="base">
              <a:spcBef>
                <a:spcPct val="0"/>
              </a:spcBef>
              <a:spcAft>
                <a:spcPct val="5000"/>
              </a:spcAft>
              <a:buClr>
                <a:srgbClr val="FF9900"/>
              </a:buClr>
              <a:buSzPct val="100000"/>
              <a:buFont typeface="Times New Roman" pitchFamily="18" charset="0"/>
              <a:buChar char="─"/>
            </a:pPr>
            <a:r>
              <a:rPr lang="en-US" altLang="zh-CN" sz="1200">
                <a:solidFill>
                  <a:srgbClr val="000000"/>
                </a:solidFill>
                <a:ea typeface="Batang" pitchFamily="18" charset="-127"/>
              </a:rPr>
              <a:t> Berea sandstone</a:t>
            </a:r>
          </a:p>
          <a:p>
            <a:pPr fontAlgn="base">
              <a:spcBef>
                <a:spcPct val="0"/>
              </a:spcBef>
              <a:spcAft>
                <a:spcPct val="5000"/>
              </a:spcAft>
              <a:buClr>
                <a:srgbClr val="FF9900"/>
              </a:buClr>
              <a:buSzPct val="100000"/>
              <a:buFont typeface="Times New Roman" pitchFamily="18" charset="0"/>
              <a:buChar char="─"/>
            </a:pPr>
            <a:r>
              <a:rPr lang="en-US" altLang="zh-CN" sz="1200">
                <a:solidFill>
                  <a:srgbClr val="000000"/>
                </a:solidFill>
                <a:ea typeface="Batang" pitchFamily="18" charset="-127"/>
              </a:rPr>
              <a:t> Calcite</a:t>
            </a:r>
          </a:p>
        </p:txBody>
      </p:sp>
      <p:sp>
        <p:nvSpPr>
          <p:cNvPr id="45369" name="Freeform 201"/>
          <p:cNvSpPr>
            <a:spLocks/>
          </p:cNvSpPr>
          <p:nvPr/>
        </p:nvSpPr>
        <p:spPr bwMode="auto">
          <a:xfrm>
            <a:off x="5522913" y="4768850"/>
            <a:ext cx="1249362"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70" name="Freeform 200"/>
          <p:cNvSpPr>
            <a:spLocks/>
          </p:cNvSpPr>
          <p:nvPr/>
        </p:nvSpPr>
        <p:spPr bwMode="auto">
          <a:xfrm>
            <a:off x="5522913" y="4768850"/>
            <a:ext cx="1249362" cy="201613"/>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71" name="Rectangle 199"/>
          <p:cNvSpPr>
            <a:spLocks noChangeArrowheads="1"/>
          </p:cNvSpPr>
          <p:nvPr/>
        </p:nvSpPr>
        <p:spPr bwMode="auto">
          <a:xfrm>
            <a:off x="5969000" y="4665663"/>
            <a:ext cx="295275" cy="103187"/>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72" name="Rectangle 198"/>
          <p:cNvSpPr>
            <a:spLocks noChangeArrowheads="1"/>
          </p:cNvSpPr>
          <p:nvPr/>
        </p:nvSpPr>
        <p:spPr bwMode="auto">
          <a:xfrm>
            <a:off x="5969000" y="4665663"/>
            <a:ext cx="295275" cy="10318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73" name="Rectangle 197"/>
          <p:cNvSpPr>
            <a:spLocks noChangeArrowheads="1"/>
          </p:cNvSpPr>
          <p:nvPr/>
        </p:nvSpPr>
        <p:spPr bwMode="auto">
          <a:xfrm>
            <a:off x="5572125" y="4291013"/>
            <a:ext cx="1111250" cy="407987"/>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74" name="Freeform 196"/>
          <p:cNvSpPr>
            <a:spLocks/>
          </p:cNvSpPr>
          <p:nvPr/>
        </p:nvSpPr>
        <p:spPr bwMode="auto">
          <a:xfrm>
            <a:off x="5572125" y="4291013"/>
            <a:ext cx="1111250" cy="52387"/>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75" name="Freeform 195"/>
          <p:cNvSpPr>
            <a:spLocks/>
          </p:cNvSpPr>
          <p:nvPr/>
        </p:nvSpPr>
        <p:spPr bwMode="auto">
          <a:xfrm>
            <a:off x="5572125" y="4291013"/>
            <a:ext cx="66675" cy="407987"/>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76" name="Freeform 194"/>
          <p:cNvSpPr>
            <a:spLocks/>
          </p:cNvSpPr>
          <p:nvPr/>
        </p:nvSpPr>
        <p:spPr bwMode="auto">
          <a:xfrm>
            <a:off x="5572125" y="4648200"/>
            <a:ext cx="1111250" cy="50800"/>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77" name="Freeform 193"/>
          <p:cNvSpPr>
            <a:spLocks/>
          </p:cNvSpPr>
          <p:nvPr/>
        </p:nvSpPr>
        <p:spPr bwMode="auto">
          <a:xfrm>
            <a:off x="6618288" y="4291013"/>
            <a:ext cx="65087" cy="407987"/>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78" name="Rectangle 192"/>
          <p:cNvSpPr>
            <a:spLocks noChangeArrowheads="1"/>
          </p:cNvSpPr>
          <p:nvPr/>
        </p:nvSpPr>
        <p:spPr bwMode="auto">
          <a:xfrm>
            <a:off x="5572125" y="4291013"/>
            <a:ext cx="1111250" cy="40798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79" name="Rectangle 191"/>
          <p:cNvSpPr>
            <a:spLocks noChangeArrowheads="1"/>
          </p:cNvSpPr>
          <p:nvPr/>
        </p:nvSpPr>
        <p:spPr bwMode="auto">
          <a:xfrm>
            <a:off x="5638800" y="4343400"/>
            <a:ext cx="979488" cy="30480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45380" name="Line 190"/>
          <p:cNvSpPr>
            <a:spLocks noChangeShapeType="1"/>
          </p:cNvSpPr>
          <p:nvPr/>
        </p:nvSpPr>
        <p:spPr bwMode="auto">
          <a:xfrm>
            <a:off x="5572125" y="4291013"/>
            <a:ext cx="66675"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81" name="Line 189"/>
          <p:cNvSpPr>
            <a:spLocks noChangeShapeType="1"/>
          </p:cNvSpPr>
          <p:nvPr/>
        </p:nvSpPr>
        <p:spPr bwMode="auto">
          <a:xfrm flipV="1">
            <a:off x="5572125" y="4648200"/>
            <a:ext cx="66675"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82" name="Line 188"/>
          <p:cNvSpPr>
            <a:spLocks noChangeShapeType="1"/>
          </p:cNvSpPr>
          <p:nvPr/>
        </p:nvSpPr>
        <p:spPr bwMode="auto">
          <a:xfrm flipH="1" flipV="1">
            <a:off x="6618288" y="4648200"/>
            <a:ext cx="65087"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83" name="Line 187"/>
          <p:cNvSpPr>
            <a:spLocks noChangeShapeType="1"/>
          </p:cNvSpPr>
          <p:nvPr/>
        </p:nvSpPr>
        <p:spPr bwMode="auto">
          <a:xfrm flipH="1">
            <a:off x="6618288" y="4291013"/>
            <a:ext cx="65087" cy="5238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84" name="TextBox 375"/>
          <p:cNvSpPr txBox="1">
            <a:spLocks noChangeArrowheads="1"/>
          </p:cNvSpPr>
          <p:nvPr/>
        </p:nvSpPr>
        <p:spPr bwMode="auto">
          <a:xfrm>
            <a:off x="5599113" y="4359275"/>
            <a:ext cx="990600" cy="276225"/>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ESI-MS</a:t>
            </a:r>
          </a:p>
        </p:txBody>
      </p:sp>
      <p:sp>
        <p:nvSpPr>
          <p:cNvPr id="45385" name="Freeform 30"/>
          <p:cNvSpPr>
            <a:spLocks/>
          </p:cNvSpPr>
          <p:nvPr/>
        </p:nvSpPr>
        <p:spPr bwMode="auto">
          <a:xfrm>
            <a:off x="6621463" y="4321175"/>
            <a:ext cx="65087" cy="407988"/>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86" name="Line 25"/>
          <p:cNvSpPr>
            <a:spLocks noChangeShapeType="1"/>
          </p:cNvSpPr>
          <p:nvPr/>
        </p:nvSpPr>
        <p:spPr bwMode="auto">
          <a:xfrm flipH="1" flipV="1">
            <a:off x="6621463" y="4676775"/>
            <a:ext cx="65087"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87" name="Line 24"/>
          <p:cNvSpPr>
            <a:spLocks noChangeShapeType="1"/>
          </p:cNvSpPr>
          <p:nvPr/>
        </p:nvSpPr>
        <p:spPr bwMode="auto">
          <a:xfrm flipH="1">
            <a:off x="6621463" y="4321175"/>
            <a:ext cx="65087"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88" name="Freeform 14"/>
          <p:cNvSpPr>
            <a:spLocks/>
          </p:cNvSpPr>
          <p:nvPr/>
        </p:nvSpPr>
        <p:spPr bwMode="auto">
          <a:xfrm>
            <a:off x="6621463" y="4321175"/>
            <a:ext cx="65087" cy="407988"/>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89" name="Line 9"/>
          <p:cNvSpPr>
            <a:spLocks noChangeShapeType="1"/>
          </p:cNvSpPr>
          <p:nvPr/>
        </p:nvSpPr>
        <p:spPr bwMode="auto">
          <a:xfrm flipH="1" flipV="1">
            <a:off x="6621463" y="4676775"/>
            <a:ext cx="65087" cy="5238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90" name="Line 8"/>
          <p:cNvSpPr>
            <a:spLocks noChangeShapeType="1"/>
          </p:cNvSpPr>
          <p:nvPr/>
        </p:nvSpPr>
        <p:spPr bwMode="auto">
          <a:xfrm flipH="1">
            <a:off x="6621463" y="4321175"/>
            <a:ext cx="65087" cy="5080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cxnSp>
        <p:nvCxnSpPr>
          <p:cNvPr id="45391" name="AutoShape 5"/>
          <p:cNvCxnSpPr>
            <a:cxnSpLocks noChangeShapeType="1"/>
          </p:cNvCxnSpPr>
          <p:nvPr/>
        </p:nvCxnSpPr>
        <p:spPr bwMode="auto">
          <a:xfrm>
            <a:off x="6775450" y="4524375"/>
            <a:ext cx="506413" cy="0"/>
          </a:xfrm>
          <a:prstGeom prst="straightConnector1">
            <a:avLst/>
          </a:prstGeom>
          <a:noFill/>
          <a:ln w="9525">
            <a:solidFill>
              <a:srgbClr val="000000"/>
            </a:solidFill>
            <a:round/>
            <a:headEnd/>
            <a:tailEnd type="triangle" w="med" len="med"/>
          </a:ln>
        </p:spPr>
      </p:cxnSp>
      <p:sp>
        <p:nvSpPr>
          <p:cNvPr id="45392" name="Text Box 4"/>
          <p:cNvSpPr txBox="1">
            <a:spLocks noChangeArrowheads="1"/>
          </p:cNvSpPr>
          <p:nvPr/>
        </p:nvSpPr>
        <p:spPr bwMode="auto">
          <a:xfrm>
            <a:off x="7315200" y="4375150"/>
            <a:ext cx="1733550" cy="355600"/>
          </a:xfrm>
          <a:prstGeom prst="rect">
            <a:avLst/>
          </a:prstGeom>
          <a:solidFill>
            <a:srgbClr val="FFFFFF"/>
          </a:solidFill>
          <a:ln w="9525">
            <a:solidFill>
              <a:srgbClr val="FFFFFF"/>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Times New Roman" pitchFamily="18" charset="0"/>
              </a:rPr>
              <a:t>THA (Triheptylamine)</a:t>
            </a:r>
          </a:p>
        </p:txBody>
      </p:sp>
      <p:sp>
        <p:nvSpPr>
          <p:cNvPr id="45393" name="Freeform 202"/>
          <p:cNvSpPr>
            <a:spLocks noEditPoints="1"/>
          </p:cNvSpPr>
          <p:nvPr/>
        </p:nvSpPr>
        <p:spPr bwMode="auto">
          <a:xfrm rot="-7117345">
            <a:off x="4693444" y="4167981"/>
            <a:ext cx="838200" cy="496888"/>
          </a:xfrm>
          <a:custGeom>
            <a:avLst/>
            <a:gdLst>
              <a:gd name="T0" fmla="*/ 2147483647 w 1028"/>
              <a:gd name="T1" fmla="*/ 2147483647 h 802"/>
              <a:gd name="T2" fmla="*/ 2147483647 w 1028"/>
              <a:gd name="T3" fmla="*/ 2147483647 h 802"/>
              <a:gd name="T4" fmla="*/ 2147483647 w 1028"/>
              <a:gd name="T5" fmla="*/ 2147483647 h 802"/>
              <a:gd name="T6" fmla="*/ 2147483647 w 1028"/>
              <a:gd name="T7" fmla="*/ 2147483647 h 802"/>
              <a:gd name="T8" fmla="*/ 2147483647 w 1028"/>
              <a:gd name="T9" fmla="*/ 2147483647 h 802"/>
              <a:gd name="T10" fmla="*/ 2147483647 w 1028"/>
              <a:gd name="T11" fmla="*/ 2147483647 h 802"/>
              <a:gd name="T12" fmla="*/ 2147483647 w 1028"/>
              <a:gd name="T13" fmla="*/ 2147483647 h 802"/>
              <a:gd name="T14" fmla="*/ 2147483647 w 1028"/>
              <a:gd name="T15" fmla="*/ 2147483647 h 802"/>
              <a:gd name="T16" fmla="*/ 2147483647 w 1028"/>
              <a:gd name="T17" fmla="*/ 2147483647 h 802"/>
              <a:gd name="T18" fmla="*/ 2147483647 w 1028"/>
              <a:gd name="T19" fmla="*/ 2147483647 h 802"/>
              <a:gd name="T20" fmla="*/ 2147483647 w 1028"/>
              <a:gd name="T21" fmla="*/ 2147483647 h 802"/>
              <a:gd name="T22" fmla="*/ 2147483647 w 1028"/>
              <a:gd name="T23" fmla="*/ 2147483647 h 802"/>
              <a:gd name="T24" fmla="*/ 2147483647 w 1028"/>
              <a:gd name="T25" fmla="*/ 2147483647 h 802"/>
              <a:gd name="T26" fmla="*/ 2147483647 w 1028"/>
              <a:gd name="T27" fmla="*/ 2147483647 h 802"/>
              <a:gd name="T28" fmla="*/ 2147483647 w 1028"/>
              <a:gd name="T29" fmla="*/ 2147483647 h 802"/>
              <a:gd name="T30" fmla="*/ 2147483647 w 1028"/>
              <a:gd name="T31" fmla="*/ 2147483647 h 802"/>
              <a:gd name="T32" fmla="*/ 2147483647 w 1028"/>
              <a:gd name="T33" fmla="*/ 2147483647 h 802"/>
              <a:gd name="T34" fmla="*/ 2147483647 w 1028"/>
              <a:gd name="T35" fmla="*/ 2147483647 h 802"/>
              <a:gd name="T36" fmla="*/ 2147483647 w 1028"/>
              <a:gd name="T37" fmla="*/ 2147483647 h 802"/>
              <a:gd name="T38" fmla="*/ 2147483647 w 1028"/>
              <a:gd name="T39" fmla="*/ 2147483647 h 802"/>
              <a:gd name="T40" fmla="*/ 2147483647 w 1028"/>
              <a:gd name="T41" fmla="*/ 2147483647 h 802"/>
              <a:gd name="T42" fmla="*/ 2147483647 w 1028"/>
              <a:gd name="T43" fmla="*/ 2147483647 h 802"/>
              <a:gd name="T44" fmla="*/ 2147483647 w 1028"/>
              <a:gd name="T45" fmla="*/ 2147483647 h 802"/>
              <a:gd name="T46" fmla="*/ 2147483647 w 1028"/>
              <a:gd name="T47" fmla="*/ 2147483647 h 802"/>
              <a:gd name="T48" fmla="*/ 2147483647 w 1028"/>
              <a:gd name="T49" fmla="*/ 2147483647 h 802"/>
              <a:gd name="T50" fmla="*/ 2147483647 w 1028"/>
              <a:gd name="T51" fmla="*/ 2147483647 h 802"/>
              <a:gd name="T52" fmla="*/ 2147483647 w 1028"/>
              <a:gd name="T53" fmla="*/ 2147483647 h 802"/>
              <a:gd name="T54" fmla="*/ 2147483647 w 1028"/>
              <a:gd name="T55" fmla="*/ 2147483647 h 802"/>
              <a:gd name="T56" fmla="*/ 2147483647 w 1028"/>
              <a:gd name="T57" fmla="*/ 2147483647 h 802"/>
              <a:gd name="T58" fmla="*/ 2147483647 w 1028"/>
              <a:gd name="T59" fmla="*/ 2147483647 h 802"/>
              <a:gd name="T60" fmla="*/ 2147483647 w 1028"/>
              <a:gd name="T61" fmla="*/ 2147483647 h 802"/>
              <a:gd name="T62" fmla="*/ 2147483647 w 1028"/>
              <a:gd name="T63" fmla="*/ 2147483647 h 802"/>
              <a:gd name="T64" fmla="*/ 2147483647 w 1028"/>
              <a:gd name="T65" fmla="*/ 2147483647 h 802"/>
              <a:gd name="T66" fmla="*/ 2147483647 w 1028"/>
              <a:gd name="T67" fmla="*/ 2147483647 h 802"/>
              <a:gd name="T68" fmla="*/ 2147483647 w 1028"/>
              <a:gd name="T69" fmla="*/ 2147483647 h 802"/>
              <a:gd name="T70" fmla="*/ 2147483647 w 1028"/>
              <a:gd name="T71" fmla="*/ 2147483647 h 802"/>
              <a:gd name="T72" fmla="*/ 2147483647 w 1028"/>
              <a:gd name="T73" fmla="*/ 2147483647 h 802"/>
              <a:gd name="T74" fmla="*/ 2147483647 w 1028"/>
              <a:gd name="T75" fmla="*/ 2147483647 h 802"/>
              <a:gd name="T76" fmla="*/ 2147483647 w 1028"/>
              <a:gd name="T77" fmla="*/ 2147483647 h 802"/>
              <a:gd name="T78" fmla="*/ 2147483647 w 1028"/>
              <a:gd name="T79" fmla="*/ 2147483647 h 802"/>
              <a:gd name="T80" fmla="*/ 2147483647 w 1028"/>
              <a:gd name="T81" fmla="*/ 2147483647 h 802"/>
              <a:gd name="T82" fmla="*/ 2147483647 w 1028"/>
              <a:gd name="T83" fmla="*/ 2147483647 h 802"/>
              <a:gd name="T84" fmla="*/ 2147483647 w 1028"/>
              <a:gd name="T85" fmla="*/ 2147483647 h 802"/>
              <a:gd name="T86" fmla="*/ 2147483647 w 1028"/>
              <a:gd name="T87" fmla="*/ 2147483647 h 802"/>
              <a:gd name="T88" fmla="*/ 2147483647 w 1028"/>
              <a:gd name="T89" fmla="*/ 2147483647 h 802"/>
              <a:gd name="T90" fmla="*/ 2147483647 w 1028"/>
              <a:gd name="T91" fmla="*/ 2147483647 h 802"/>
              <a:gd name="T92" fmla="*/ 2147483647 w 1028"/>
              <a:gd name="T93" fmla="*/ 2147483647 h 802"/>
              <a:gd name="T94" fmla="*/ 2147483647 w 1028"/>
              <a:gd name="T95" fmla="*/ 2147483647 h 802"/>
              <a:gd name="T96" fmla="*/ 2147483647 w 1028"/>
              <a:gd name="T97" fmla="*/ 2147483647 h 802"/>
              <a:gd name="T98" fmla="*/ 2147483647 w 1028"/>
              <a:gd name="T99" fmla="*/ 2147483647 h 802"/>
              <a:gd name="T100" fmla="*/ 2147483647 w 1028"/>
              <a:gd name="T101" fmla="*/ 2147483647 h 802"/>
              <a:gd name="T102" fmla="*/ 2147483647 w 1028"/>
              <a:gd name="T103" fmla="*/ 2147483647 h 802"/>
              <a:gd name="T104" fmla="*/ 2147483647 w 1028"/>
              <a:gd name="T105" fmla="*/ 2147483647 h 802"/>
              <a:gd name="T106" fmla="*/ 2147483647 w 1028"/>
              <a:gd name="T107" fmla="*/ 2147483647 h 802"/>
              <a:gd name="T108" fmla="*/ 2147483647 w 1028"/>
              <a:gd name="T109" fmla="*/ 2147483647 h 802"/>
              <a:gd name="T110" fmla="*/ 2147483647 w 1028"/>
              <a:gd name="T111" fmla="*/ 2147483647 h 802"/>
              <a:gd name="T112" fmla="*/ 2147483647 w 1028"/>
              <a:gd name="T113" fmla="*/ 2147483647 h 802"/>
              <a:gd name="T114" fmla="*/ 2147483647 w 1028"/>
              <a:gd name="T115" fmla="*/ 0 h 8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28"/>
              <a:gd name="T175" fmla="*/ 0 h 802"/>
              <a:gd name="T176" fmla="*/ 1028 w 1028"/>
              <a:gd name="T177" fmla="*/ 802 h 8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28" h="802">
                <a:moveTo>
                  <a:pt x="95" y="740"/>
                </a:moveTo>
                <a:lnTo>
                  <a:pt x="118" y="738"/>
                </a:lnTo>
                <a:lnTo>
                  <a:pt x="136" y="733"/>
                </a:lnTo>
                <a:lnTo>
                  <a:pt x="139" y="733"/>
                </a:lnTo>
                <a:lnTo>
                  <a:pt x="141" y="733"/>
                </a:lnTo>
                <a:lnTo>
                  <a:pt x="143" y="735"/>
                </a:lnTo>
                <a:lnTo>
                  <a:pt x="146" y="738"/>
                </a:lnTo>
                <a:lnTo>
                  <a:pt x="146" y="740"/>
                </a:lnTo>
                <a:lnTo>
                  <a:pt x="143" y="745"/>
                </a:lnTo>
                <a:lnTo>
                  <a:pt x="141" y="745"/>
                </a:lnTo>
                <a:lnTo>
                  <a:pt x="139" y="747"/>
                </a:lnTo>
                <a:lnTo>
                  <a:pt x="120" y="752"/>
                </a:lnTo>
                <a:lnTo>
                  <a:pt x="97" y="754"/>
                </a:lnTo>
                <a:lnTo>
                  <a:pt x="92" y="754"/>
                </a:lnTo>
                <a:lnTo>
                  <a:pt x="90" y="752"/>
                </a:lnTo>
                <a:lnTo>
                  <a:pt x="88" y="752"/>
                </a:lnTo>
                <a:lnTo>
                  <a:pt x="88" y="747"/>
                </a:lnTo>
                <a:lnTo>
                  <a:pt x="88" y="745"/>
                </a:lnTo>
                <a:lnTo>
                  <a:pt x="90" y="742"/>
                </a:lnTo>
                <a:lnTo>
                  <a:pt x="92" y="740"/>
                </a:lnTo>
                <a:lnTo>
                  <a:pt x="95" y="740"/>
                </a:lnTo>
                <a:close/>
                <a:moveTo>
                  <a:pt x="192" y="717"/>
                </a:moveTo>
                <a:lnTo>
                  <a:pt x="229" y="703"/>
                </a:lnTo>
                <a:lnTo>
                  <a:pt x="231" y="703"/>
                </a:lnTo>
                <a:lnTo>
                  <a:pt x="234" y="701"/>
                </a:lnTo>
                <a:lnTo>
                  <a:pt x="236" y="703"/>
                </a:lnTo>
                <a:lnTo>
                  <a:pt x="238" y="703"/>
                </a:lnTo>
                <a:lnTo>
                  <a:pt x="241" y="705"/>
                </a:lnTo>
                <a:lnTo>
                  <a:pt x="241" y="708"/>
                </a:lnTo>
                <a:lnTo>
                  <a:pt x="241" y="712"/>
                </a:lnTo>
                <a:lnTo>
                  <a:pt x="241" y="715"/>
                </a:lnTo>
                <a:lnTo>
                  <a:pt x="238" y="715"/>
                </a:lnTo>
                <a:lnTo>
                  <a:pt x="234" y="717"/>
                </a:lnTo>
                <a:lnTo>
                  <a:pt x="197" y="731"/>
                </a:lnTo>
                <a:lnTo>
                  <a:pt x="194" y="731"/>
                </a:lnTo>
                <a:lnTo>
                  <a:pt x="190" y="731"/>
                </a:lnTo>
                <a:lnTo>
                  <a:pt x="187" y="728"/>
                </a:lnTo>
                <a:lnTo>
                  <a:pt x="187" y="726"/>
                </a:lnTo>
                <a:lnTo>
                  <a:pt x="187" y="724"/>
                </a:lnTo>
                <a:lnTo>
                  <a:pt x="187" y="721"/>
                </a:lnTo>
                <a:lnTo>
                  <a:pt x="190" y="719"/>
                </a:lnTo>
                <a:lnTo>
                  <a:pt x="192" y="717"/>
                </a:lnTo>
                <a:close/>
                <a:moveTo>
                  <a:pt x="282" y="678"/>
                </a:moveTo>
                <a:lnTo>
                  <a:pt x="312" y="664"/>
                </a:lnTo>
                <a:lnTo>
                  <a:pt x="322" y="657"/>
                </a:lnTo>
                <a:lnTo>
                  <a:pt x="324" y="657"/>
                </a:lnTo>
                <a:lnTo>
                  <a:pt x="326" y="657"/>
                </a:lnTo>
                <a:lnTo>
                  <a:pt x="329" y="657"/>
                </a:lnTo>
                <a:lnTo>
                  <a:pt x="331" y="659"/>
                </a:lnTo>
                <a:lnTo>
                  <a:pt x="331" y="661"/>
                </a:lnTo>
                <a:lnTo>
                  <a:pt x="331" y="664"/>
                </a:lnTo>
                <a:lnTo>
                  <a:pt x="331" y="668"/>
                </a:lnTo>
                <a:lnTo>
                  <a:pt x="329" y="668"/>
                </a:lnTo>
                <a:lnTo>
                  <a:pt x="319" y="675"/>
                </a:lnTo>
                <a:lnTo>
                  <a:pt x="289" y="691"/>
                </a:lnTo>
                <a:lnTo>
                  <a:pt x="287" y="691"/>
                </a:lnTo>
                <a:lnTo>
                  <a:pt x="285" y="691"/>
                </a:lnTo>
                <a:lnTo>
                  <a:pt x="282" y="689"/>
                </a:lnTo>
                <a:lnTo>
                  <a:pt x="280" y="687"/>
                </a:lnTo>
                <a:lnTo>
                  <a:pt x="280" y="684"/>
                </a:lnTo>
                <a:lnTo>
                  <a:pt x="280" y="682"/>
                </a:lnTo>
                <a:lnTo>
                  <a:pt x="280" y="680"/>
                </a:lnTo>
                <a:lnTo>
                  <a:pt x="282" y="678"/>
                </a:lnTo>
                <a:close/>
                <a:moveTo>
                  <a:pt x="368" y="624"/>
                </a:moveTo>
                <a:lnTo>
                  <a:pt x="382" y="613"/>
                </a:lnTo>
                <a:lnTo>
                  <a:pt x="398" y="601"/>
                </a:lnTo>
                <a:lnTo>
                  <a:pt x="400" y="599"/>
                </a:lnTo>
                <a:lnTo>
                  <a:pt x="403" y="597"/>
                </a:lnTo>
                <a:lnTo>
                  <a:pt x="405" y="597"/>
                </a:lnTo>
                <a:lnTo>
                  <a:pt x="410" y="597"/>
                </a:lnTo>
                <a:lnTo>
                  <a:pt x="412" y="599"/>
                </a:lnTo>
                <a:lnTo>
                  <a:pt x="412" y="601"/>
                </a:lnTo>
                <a:lnTo>
                  <a:pt x="412" y="604"/>
                </a:lnTo>
                <a:lnTo>
                  <a:pt x="412" y="606"/>
                </a:lnTo>
                <a:lnTo>
                  <a:pt x="410" y="608"/>
                </a:lnTo>
                <a:lnTo>
                  <a:pt x="407" y="610"/>
                </a:lnTo>
                <a:lnTo>
                  <a:pt x="391" y="624"/>
                </a:lnTo>
                <a:lnTo>
                  <a:pt x="377" y="636"/>
                </a:lnTo>
                <a:lnTo>
                  <a:pt x="375" y="638"/>
                </a:lnTo>
                <a:lnTo>
                  <a:pt x="370" y="638"/>
                </a:lnTo>
                <a:lnTo>
                  <a:pt x="368" y="636"/>
                </a:lnTo>
                <a:lnTo>
                  <a:pt x="366" y="636"/>
                </a:lnTo>
                <a:lnTo>
                  <a:pt x="366" y="631"/>
                </a:lnTo>
                <a:lnTo>
                  <a:pt x="366" y="629"/>
                </a:lnTo>
                <a:lnTo>
                  <a:pt x="366" y="627"/>
                </a:lnTo>
                <a:lnTo>
                  <a:pt x="368" y="624"/>
                </a:lnTo>
                <a:close/>
                <a:moveTo>
                  <a:pt x="440" y="557"/>
                </a:moveTo>
                <a:lnTo>
                  <a:pt x="451" y="543"/>
                </a:lnTo>
                <a:lnTo>
                  <a:pt x="463" y="527"/>
                </a:lnTo>
                <a:lnTo>
                  <a:pt x="465" y="523"/>
                </a:lnTo>
                <a:lnTo>
                  <a:pt x="468" y="520"/>
                </a:lnTo>
                <a:lnTo>
                  <a:pt x="470" y="520"/>
                </a:lnTo>
                <a:lnTo>
                  <a:pt x="472" y="520"/>
                </a:lnTo>
                <a:lnTo>
                  <a:pt x="477" y="520"/>
                </a:lnTo>
                <a:lnTo>
                  <a:pt x="477" y="523"/>
                </a:lnTo>
                <a:lnTo>
                  <a:pt x="479" y="525"/>
                </a:lnTo>
                <a:lnTo>
                  <a:pt x="479" y="527"/>
                </a:lnTo>
                <a:lnTo>
                  <a:pt x="479" y="532"/>
                </a:lnTo>
                <a:lnTo>
                  <a:pt x="475" y="536"/>
                </a:lnTo>
                <a:lnTo>
                  <a:pt x="463" y="553"/>
                </a:lnTo>
                <a:lnTo>
                  <a:pt x="451" y="567"/>
                </a:lnTo>
                <a:lnTo>
                  <a:pt x="449" y="569"/>
                </a:lnTo>
                <a:lnTo>
                  <a:pt x="447" y="569"/>
                </a:lnTo>
                <a:lnTo>
                  <a:pt x="444" y="569"/>
                </a:lnTo>
                <a:lnTo>
                  <a:pt x="442" y="567"/>
                </a:lnTo>
                <a:lnTo>
                  <a:pt x="440" y="564"/>
                </a:lnTo>
                <a:lnTo>
                  <a:pt x="440" y="562"/>
                </a:lnTo>
                <a:lnTo>
                  <a:pt x="440" y="560"/>
                </a:lnTo>
                <a:lnTo>
                  <a:pt x="440" y="557"/>
                </a:lnTo>
                <a:close/>
                <a:moveTo>
                  <a:pt x="491" y="474"/>
                </a:moveTo>
                <a:lnTo>
                  <a:pt x="495" y="465"/>
                </a:lnTo>
                <a:lnTo>
                  <a:pt x="500" y="449"/>
                </a:lnTo>
                <a:lnTo>
                  <a:pt x="502" y="432"/>
                </a:lnTo>
                <a:lnTo>
                  <a:pt x="505" y="430"/>
                </a:lnTo>
                <a:lnTo>
                  <a:pt x="505" y="428"/>
                </a:lnTo>
                <a:lnTo>
                  <a:pt x="509" y="428"/>
                </a:lnTo>
                <a:lnTo>
                  <a:pt x="512" y="428"/>
                </a:lnTo>
                <a:lnTo>
                  <a:pt x="514" y="428"/>
                </a:lnTo>
                <a:lnTo>
                  <a:pt x="516" y="430"/>
                </a:lnTo>
                <a:lnTo>
                  <a:pt x="516" y="432"/>
                </a:lnTo>
                <a:lnTo>
                  <a:pt x="516" y="435"/>
                </a:lnTo>
                <a:lnTo>
                  <a:pt x="516" y="437"/>
                </a:lnTo>
                <a:lnTo>
                  <a:pt x="514" y="453"/>
                </a:lnTo>
                <a:lnTo>
                  <a:pt x="509" y="469"/>
                </a:lnTo>
                <a:lnTo>
                  <a:pt x="505" y="479"/>
                </a:lnTo>
                <a:lnTo>
                  <a:pt x="502" y="481"/>
                </a:lnTo>
                <a:lnTo>
                  <a:pt x="498" y="483"/>
                </a:lnTo>
                <a:lnTo>
                  <a:pt x="495" y="483"/>
                </a:lnTo>
                <a:lnTo>
                  <a:pt x="493" y="481"/>
                </a:lnTo>
                <a:lnTo>
                  <a:pt x="491" y="479"/>
                </a:lnTo>
                <a:lnTo>
                  <a:pt x="491" y="476"/>
                </a:lnTo>
                <a:lnTo>
                  <a:pt x="491" y="474"/>
                </a:lnTo>
                <a:close/>
                <a:moveTo>
                  <a:pt x="507" y="375"/>
                </a:moveTo>
                <a:lnTo>
                  <a:pt x="509" y="368"/>
                </a:lnTo>
                <a:lnTo>
                  <a:pt x="512" y="349"/>
                </a:lnTo>
                <a:lnTo>
                  <a:pt x="519" y="333"/>
                </a:lnTo>
                <a:lnTo>
                  <a:pt x="519" y="331"/>
                </a:lnTo>
                <a:lnTo>
                  <a:pt x="519" y="328"/>
                </a:lnTo>
                <a:lnTo>
                  <a:pt x="521" y="328"/>
                </a:lnTo>
                <a:lnTo>
                  <a:pt x="526" y="326"/>
                </a:lnTo>
                <a:lnTo>
                  <a:pt x="528" y="328"/>
                </a:lnTo>
                <a:lnTo>
                  <a:pt x="530" y="328"/>
                </a:lnTo>
                <a:lnTo>
                  <a:pt x="533" y="331"/>
                </a:lnTo>
                <a:lnTo>
                  <a:pt x="533" y="333"/>
                </a:lnTo>
                <a:lnTo>
                  <a:pt x="533" y="338"/>
                </a:lnTo>
                <a:lnTo>
                  <a:pt x="528" y="354"/>
                </a:lnTo>
                <a:lnTo>
                  <a:pt x="523" y="370"/>
                </a:lnTo>
                <a:lnTo>
                  <a:pt x="523" y="377"/>
                </a:lnTo>
                <a:lnTo>
                  <a:pt x="521" y="379"/>
                </a:lnTo>
                <a:lnTo>
                  <a:pt x="519" y="382"/>
                </a:lnTo>
                <a:lnTo>
                  <a:pt x="516" y="384"/>
                </a:lnTo>
                <a:lnTo>
                  <a:pt x="514" y="384"/>
                </a:lnTo>
                <a:lnTo>
                  <a:pt x="512" y="382"/>
                </a:lnTo>
                <a:lnTo>
                  <a:pt x="509" y="382"/>
                </a:lnTo>
                <a:lnTo>
                  <a:pt x="507" y="379"/>
                </a:lnTo>
                <a:lnTo>
                  <a:pt x="507" y="375"/>
                </a:lnTo>
                <a:close/>
                <a:moveTo>
                  <a:pt x="544" y="277"/>
                </a:moveTo>
                <a:lnTo>
                  <a:pt x="551" y="266"/>
                </a:lnTo>
                <a:lnTo>
                  <a:pt x="563" y="252"/>
                </a:lnTo>
                <a:lnTo>
                  <a:pt x="570" y="243"/>
                </a:lnTo>
                <a:lnTo>
                  <a:pt x="572" y="240"/>
                </a:lnTo>
                <a:lnTo>
                  <a:pt x="574" y="240"/>
                </a:lnTo>
                <a:lnTo>
                  <a:pt x="577" y="240"/>
                </a:lnTo>
                <a:lnTo>
                  <a:pt x="579" y="240"/>
                </a:lnTo>
                <a:lnTo>
                  <a:pt x="581" y="243"/>
                </a:lnTo>
                <a:lnTo>
                  <a:pt x="584" y="245"/>
                </a:lnTo>
                <a:lnTo>
                  <a:pt x="581" y="250"/>
                </a:lnTo>
                <a:lnTo>
                  <a:pt x="581" y="252"/>
                </a:lnTo>
                <a:lnTo>
                  <a:pt x="574" y="259"/>
                </a:lnTo>
                <a:lnTo>
                  <a:pt x="563" y="275"/>
                </a:lnTo>
                <a:lnTo>
                  <a:pt x="556" y="287"/>
                </a:lnTo>
                <a:lnTo>
                  <a:pt x="553" y="289"/>
                </a:lnTo>
                <a:lnTo>
                  <a:pt x="551" y="289"/>
                </a:lnTo>
                <a:lnTo>
                  <a:pt x="549" y="289"/>
                </a:lnTo>
                <a:lnTo>
                  <a:pt x="546" y="289"/>
                </a:lnTo>
                <a:lnTo>
                  <a:pt x="544" y="287"/>
                </a:lnTo>
                <a:lnTo>
                  <a:pt x="544" y="284"/>
                </a:lnTo>
                <a:lnTo>
                  <a:pt x="542" y="282"/>
                </a:lnTo>
                <a:lnTo>
                  <a:pt x="544" y="277"/>
                </a:lnTo>
                <a:close/>
                <a:moveTo>
                  <a:pt x="609" y="199"/>
                </a:moveTo>
                <a:lnTo>
                  <a:pt x="618" y="192"/>
                </a:lnTo>
                <a:lnTo>
                  <a:pt x="635" y="178"/>
                </a:lnTo>
                <a:lnTo>
                  <a:pt x="644" y="171"/>
                </a:lnTo>
                <a:lnTo>
                  <a:pt x="646" y="169"/>
                </a:lnTo>
                <a:lnTo>
                  <a:pt x="648" y="169"/>
                </a:lnTo>
                <a:lnTo>
                  <a:pt x="651" y="171"/>
                </a:lnTo>
                <a:lnTo>
                  <a:pt x="653" y="173"/>
                </a:lnTo>
                <a:lnTo>
                  <a:pt x="655" y="176"/>
                </a:lnTo>
                <a:lnTo>
                  <a:pt x="655" y="178"/>
                </a:lnTo>
                <a:lnTo>
                  <a:pt x="653" y="180"/>
                </a:lnTo>
                <a:lnTo>
                  <a:pt x="653" y="183"/>
                </a:lnTo>
                <a:lnTo>
                  <a:pt x="644" y="187"/>
                </a:lnTo>
                <a:lnTo>
                  <a:pt x="628" y="201"/>
                </a:lnTo>
                <a:lnTo>
                  <a:pt x="621" y="210"/>
                </a:lnTo>
                <a:lnTo>
                  <a:pt x="618" y="210"/>
                </a:lnTo>
                <a:lnTo>
                  <a:pt x="614" y="213"/>
                </a:lnTo>
                <a:lnTo>
                  <a:pt x="611" y="210"/>
                </a:lnTo>
                <a:lnTo>
                  <a:pt x="609" y="210"/>
                </a:lnTo>
                <a:lnTo>
                  <a:pt x="609" y="208"/>
                </a:lnTo>
                <a:lnTo>
                  <a:pt x="607" y="203"/>
                </a:lnTo>
                <a:lnTo>
                  <a:pt x="609" y="201"/>
                </a:lnTo>
                <a:lnTo>
                  <a:pt x="609" y="199"/>
                </a:lnTo>
                <a:close/>
                <a:moveTo>
                  <a:pt x="692" y="139"/>
                </a:moveTo>
                <a:lnTo>
                  <a:pt x="709" y="127"/>
                </a:lnTo>
                <a:lnTo>
                  <a:pt x="730" y="116"/>
                </a:lnTo>
                <a:lnTo>
                  <a:pt x="732" y="116"/>
                </a:lnTo>
                <a:lnTo>
                  <a:pt x="734" y="116"/>
                </a:lnTo>
                <a:lnTo>
                  <a:pt x="736" y="116"/>
                </a:lnTo>
                <a:lnTo>
                  <a:pt x="739" y="118"/>
                </a:lnTo>
                <a:lnTo>
                  <a:pt x="741" y="120"/>
                </a:lnTo>
                <a:lnTo>
                  <a:pt x="739" y="125"/>
                </a:lnTo>
                <a:lnTo>
                  <a:pt x="739" y="127"/>
                </a:lnTo>
                <a:lnTo>
                  <a:pt x="736" y="129"/>
                </a:lnTo>
                <a:lnTo>
                  <a:pt x="716" y="139"/>
                </a:lnTo>
                <a:lnTo>
                  <a:pt x="699" y="150"/>
                </a:lnTo>
                <a:lnTo>
                  <a:pt x="697" y="150"/>
                </a:lnTo>
                <a:lnTo>
                  <a:pt x="695" y="150"/>
                </a:lnTo>
                <a:lnTo>
                  <a:pt x="690" y="150"/>
                </a:lnTo>
                <a:lnTo>
                  <a:pt x="690" y="148"/>
                </a:lnTo>
                <a:lnTo>
                  <a:pt x="688" y="146"/>
                </a:lnTo>
                <a:lnTo>
                  <a:pt x="688" y="141"/>
                </a:lnTo>
                <a:lnTo>
                  <a:pt x="690" y="139"/>
                </a:lnTo>
                <a:lnTo>
                  <a:pt x="692" y="139"/>
                </a:lnTo>
                <a:close/>
                <a:moveTo>
                  <a:pt x="783" y="90"/>
                </a:moveTo>
                <a:lnTo>
                  <a:pt x="792" y="86"/>
                </a:lnTo>
                <a:lnTo>
                  <a:pt x="825" y="74"/>
                </a:lnTo>
                <a:lnTo>
                  <a:pt x="827" y="74"/>
                </a:lnTo>
                <a:lnTo>
                  <a:pt x="829" y="74"/>
                </a:lnTo>
                <a:lnTo>
                  <a:pt x="832" y="76"/>
                </a:lnTo>
                <a:lnTo>
                  <a:pt x="834" y="79"/>
                </a:lnTo>
                <a:lnTo>
                  <a:pt x="834" y="81"/>
                </a:lnTo>
                <a:lnTo>
                  <a:pt x="832" y="86"/>
                </a:lnTo>
                <a:lnTo>
                  <a:pt x="829" y="88"/>
                </a:lnTo>
                <a:lnTo>
                  <a:pt x="799" y="99"/>
                </a:lnTo>
                <a:lnTo>
                  <a:pt x="787" y="104"/>
                </a:lnTo>
                <a:lnTo>
                  <a:pt x="785" y="104"/>
                </a:lnTo>
                <a:lnTo>
                  <a:pt x="783" y="104"/>
                </a:lnTo>
                <a:lnTo>
                  <a:pt x="781" y="102"/>
                </a:lnTo>
                <a:lnTo>
                  <a:pt x="778" y="99"/>
                </a:lnTo>
                <a:lnTo>
                  <a:pt x="778" y="97"/>
                </a:lnTo>
                <a:lnTo>
                  <a:pt x="778" y="95"/>
                </a:lnTo>
                <a:lnTo>
                  <a:pt x="781" y="92"/>
                </a:lnTo>
                <a:lnTo>
                  <a:pt x="783" y="90"/>
                </a:lnTo>
                <a:close/>
                <a:moveTo>
                  <a:pt x="880" y="58"/>
                </a:moveTo>
                <a:lnTo>
                  <a:pt x="885" y="55"/>
                </a:lnTo>
                <a:lnTo>
                  <a:pt x="908" y="51"/>
                </a:lnTo>
                <a:lnTo>
                  <a:pt x="924" y="49"/>
                </a:lnTo>
                <a:lnTo>
                  <a:pt x="927" y="49"/>
                </a:lnTo>
                <a:lnTo>
                  <a:pt x="929" y="51"/>
                </a:lnTo>
                <a:lnTo>
                  <a:pt x="931" y="53"/>
                </a:lnTo>
                <a:lnTo>
                  <a:pt x="931" y="55"/>
                </a:lnTo>
                <a:lnTo>
                  <a:pt x="931" y="58"/>
                </a:lnTo>
                <a:lnTo>
                  <a:pt x="929" y="60"/>
                </a:lnTo>
                <a:lnTo>
                  <a:pt x="927" y="62"/>
                </a:lnTo>
                <a:lnTo>
                  <a:pt x="924" y="65"/>
                </a:lnTo>
                <a:lnTo>
                  <a:pt x="910" y="65"/>
                </a:lnTo>
                <a:lnTo>
                  <a:pt x="887" y="69"/>
                </a:lnTo>
                <a:lnTo>
                  <a:pt x="882" y="72"/>
                </a:lnTo>
                <a:lnTo>
                  <a:pt x="880" y="72"/>
                </a:lnTo>
                <a:lnTo>
                  <a:pt x="878" y="72"/>
                </a:lnTo>
                <a:lnTo>
                  <a:pt x="876" y="69"/>
                </a:lnTo>
                <a:lnTo>
                  <a:pt x="873" y="67"/>
                </a:lnTo>
                <a:lnTo>
                  <a:pt x="873" y="65"/>
                </a:lnTo>
                <a:lnTo>
                  <a:pt x="876" y="60"/>
                </a:lnTo>
                <a:lnTo>
                  <a:pt x="878" y="60"/>
                </a:lnTo>
                <a:lnTo>
                  <a:pt x="880" y="58"/>
                </a:lnTo>
                <a:close/>
                <a:moveTo>
                  <a:pt x="120" y="802"/>
                </a:moveTo>
                <a:lnTo>
                  <a:pt x="0" y="756"/>
                </a:lnTo>
                <a:lnTo>
                  <a:pt x="108" y="687"/>
                </a:lnTo>
                <a:lnTo>
                  <a:pt x="120" y="802"/>
                </a:lnTo>
                <a:close/>
                <a:moveTo>
                  <a:pt x="908" y="0"/>
                </a:moveTo>
                <a:lnTo>
                  <a:pt x="1028" y="46"/>
                </a:lnTo>
                <a:lnTo>
                  <a:pt x="920" y="116"/>
                </a:lnTo>
                <a:lnTo>
                  <a:pt x="908" y="0"/>
                </a:lnTo>
                <a:close/>
              </a:path>
            </a:pathLst>
          </a:custGeom>
          <a:solidFill>
            <a:srgbClr val="000000"/>
          </a:solidFill>
          <a:ln w="127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45394" name="Rectangle 349"/>
          <p:cNvSpPr>
            <a:spLocks noChangeArrowheads="1"/>
          </p:cNvSpPr>
          <p:nvPr/>
        </p:nvSpPr>
        <p:spPr bwMode="auto">
          <a:xfrm>
            <a:off x="4457700" y="0"/>
            <a:ext cx="227013" cy="201613"/>
          </a:xfrm>
          <a:prstGeom prst="rect">
            <a:avLst/>
          </a:prstGeom>
          <a:noFill/>
          <a:ln w="12700">
            <a:noFill/>
            <a:miter lim="800000"/>
            <a:headEnd/>
            <a:tailEnd/>
          </a:ln>
        </p:spPr>
        <p:txBody>
          <a:bodyPr wrap="none" lIns="38088" tIns="9522" rIns="38088" bIns="9522" anchor="ctr">
            <a:spAutoFit/>
          </a:bodyPr>
          <a:lstStyle/>
          <a:p>
            <a:pPr algn="ctr" eaLnBrk="0" fontAlgn="base" hangingPunct="0">
              <a:spcBef>
                <a:spcPct val="0"/>
              </a:spcBef>
              <a:spcAft>
                <a:spcPct val="5000"/>
              </a:spcAft>
              <a:buClr>
                <a:srgbClr val="FF9900"/>
              </a:buClr>
              <a:buSzPct val="100000"/>
              <a:buFont typeface="Times New Roman" pitchFamily="18" charset="0"/>
              <a:buChar char="─"/>
            </a:pPr>
            <a:r>
              <a:rPr lang="zh-CN" altLang="en-US" sz="1200">
                <a:solidFill>
                  <a:srgbClr val="000000"/>
                </a:solidFill>
                <a:ea typeface="Batang" pitchFamily="18" charset="-127"/>
              </a:rPr>
              <a:t> </a:t>
            </a:r>
          </a:p>
        </p:txBody>
      </p:sp>
      <p:sp>
        <p:nvSpPr>
          <p:cNvPr id="45395" name="TextBox 375"/>
          <p:cNvSpPr txBox="1">
            <a:spLocks noChangeArrowheads="1"/>
          </p:cNvSpPr>
          <p:nvPr/>
        </p:nvSpPr>
        <p:spPr bwMode="auto">
          <a:xfrm>
            <a:off x="5562600" y="5194300"/>
            <a:ext cx="990600" cy="457200"/>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Scintillation counter</a:t>
            </a:r>
          </a:p>
        </p:txBody>
      </p:sp>
      <p:sp>
        <p:nvSpPr>
          <p:cNvPr id="45396" name="Rectangle 7"/>
          <p:cNvSpPr>
            <a:spLocks noChangeArrowheads="1"/>
          </p:cNvSpPr>
          <p:nvPr/>
        </p:nvSpPr>
        <p:spPr bwMode="auto">
          <a:xfrm>
            <a:off x="6819900" y="4686300"/>
            <a:ext cx="2209800" cy="406400"/>
          </a:xfrm>
          <a:prstGeom prst="rect">
            <a:avLst/>
          </a:prstGeom>
          <a:noFill/>
          <a:ln w="9525">
            <a:noFill/>
            <a:miter lim="800000"/>
            <a:headEnd/>
            <a:tailEnd/>
          </a:ln>
        </p:spPr>
        <p:txBody>
          <a:bodyPr lIns="0" tIns="0" rIns="0" bIns="0"/>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Electrospray Ionization Mass Spectrometry</a:t>
            </a:r>
          </a:p>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(ESI-MS)</a:t>
            </a:r>
          </a:p>
        </p:txBody>
      </p:sp>
      <p:sp>
        <p:nvSpPr>
          <p:cNvPr id="45397" name="Rectangle 7"/>
          <p:cNvSpPr>
            <a:spLocks noChangeArrowheads="1"/>
          </p:cNvSpPr>
          <p:nvPr/>
        </p:nvSpPr>
        <p:spPr bwMode="auto">
          <a:xfrm>
            <a:off x="6819900" y="3543300"/>
            <a:ext cx="2349500" cy="762000"/>
          </a:xfrm>
          <a:prstGeom prst="rect">
            <a:avLst/>
          </a:prstGeom>
          <a:noFill/>
          <a:ln w="9525">
            <a:noFill/>
            <a:miter lim="800000"/>
            <a:headEnd/>
            <a:tailEnd/>
          </a:ln>
        </p:spPr>
        <p:txBody>
          <a:bodyPr lIns="0" tIns="0" rIns="0" bIns="0"/>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Inductively Coupled Plasma Optical Emission Spectrometry</a:t>
            </a:r>
          </a:p>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(ICP-OES)</a:t>
            </a:r>
          </a:p>
        </p:txBody>
      </p:sp>
      <p:sp>
        <p:nvSpPr>
          <p:cNvPr id="45398" name="Rectangle 7"/>
          <p:cNvSpPr>
            <a:spLocks noChangeArrowheads="1"/>
          </p:cNvSpPr>
          <p:nvPr/>
        </p:nvSpPr>
        <p:spPr bwMode="auto">
          <a:xfrm>
            <a:off x="5346700" y="2095500"/>
            <a:ext cx="1454150" cy="215900"/>
          </a:xfrm>
          <a:prstGeom prst="rect">
            <a:avLst/>
          </a:prstGeom>
          <a:noFill/>
          <a:ln w="9525">
            <a:noFill/>
            <a:miter lim="800000"/>
            <a:headEnd/>
            <a:tailEnd/>
          </a:ln>
        </p:spPr>
        <p:txBody>
          <a:bodyPr lIns="0" tIns="0" rIns="0" bIns="0"/>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UV-Vis</a:t>
            </a:r>
          </a:p>
        </p:txBody>
      </p:sp>
      <p:sp>
        <p:nvSpPr>
          <p:cNvPr id="6" name="Slide Number Placeholder 5"/>
          <p:cNvSpPr txBox="1">
            <a:spLocks noGrp="1"/>
          </p:cNvSpPr>
          <p:nvPr/>
        </p:nvSpPr>
        <p:spPr bwMode="auto">
          <a:xfrm>
            <a:off x="7115175" y="6543675"/>
            <a:ext cx="1905000" cy="457200"/>
          </a:xfrm>
          <a:prstGeom prst="rect">
            <a:avLst/>
          </a:prstGeom>
          <a:noFill/>
          <a:ln>
            <a:miter lim="800000"/>
            <a:headEnd/>
            <a:tailEnd/>
          </a:ln>
        </p:spPr>
        <p:txBody>
          <a:bodyPr/>
          <a:lstStyle/>
          <a:p>
            <a:pPr algn="r" eaLnBrk="0" fontAlgn="base" hangingPunct="0">
              <a:spcBef>
                <a:spcPct val="0"/>
              </a:spcBef>
              <a:spcAft>
                <a:spcPct val="0"/>
              </a:spcAft>
              <a:defRPr/>
            </a:pPr>
            <a:fld id="{E93E9202-FB14-42ED-B24C-B0C166E9903A}" type="slidenum">
              <a:rPr lang="zh-CN" altLang="en-US" sz="1400">
                <a:solidFill>
                  <a:srgbClr val="000000"/>
                </a:solidFill>
              </a:rPr>
              <a:pPr algn="r" eaLnBrk="0" fontAlgn="base" hangingPunct="0">
                <a:spcBef>
                  <a:spcPct val="0"/>
                </a:spcBef>
                <a:spcAft>
                  <a:spcPct val="0"/>
                </a:spcAft>
                <a:defRPr/>
              </a:pPr>
              <a:t>9</a:t>
            </a:fld>
            <a:endParaRPr lang="en-US" altLang="zh-CN" sz="1400">
              <a:solidFill>
                <a:srgbClr val="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defTabSz="457200" fontAlgn="base">
              <a:spcBef>
                <a:spcPct val="0"/>
              </a:spcBef>
              <a:spcAft>
                <a:spcPct val="0"/>
              </a:spcAft>
            </a:pPr>
            <a:endParaRPr lang="en-US">
              <a:solidFill>
                <a:srgbClr val="000000"/>
              </a:solidFill>
              <a:latin typeface="Calibri" pitchFamily="34" charset="0"/>
            </a:endParaRPr>
          </a:p>
        </p:txBody>
      </p:sp>
      <p:graphicFrame>
        <p:nvGraphicFramePr>
          <p:cNvPr id="1026" name="Object 2"/>
          <p:cNvGraphicFramePr>
            <a:graphicFrameLocks noChangeAspect="1"/>
          </p:cNvGraphicFramePr>
          <p:nvPr/>
        </p:nvGraphicFramePr>
        <p:xfrm>
          <a:off x="842963" y="361950"/>
          <a:ext cx="7508875" cy="5111750"/>
        </p:xfrm>
        <a:graphic>
          <a:graphicData uri="http://schemas.openxmlformats.org/presentationml/2006/ole">
            <p:oleObj spid="_x0000_s34818" name="Graph" r:id="rId4" imgW="3900960" imgH="2936160" progId="">
              <p:embed/>
            </p:oleObj>
          </a:graphicData>
        </a:graphic>
      </p:graphicFrame>
      <p:sp>
        <p:nvSpPr>
          <p:cNvPr id="4" name="Title 1"/>
          <p:cNvSpPr txBox="1">
            <a:spLocks/>
          </p:cNvSpPr>
          <p:nvPr/>
        </p:nvSpPr>
        <p:spPr>
          <a:xfrm>
            <a:off x="0" y="304800"/>
            <a:ext cx="9144000" cy="642938"/>
          </a:xfrm>
          <a:prstGeom prst="rect">
            <a:avLst/>
          </a:prstGeom>
        </p:spPr>
        <p:txBody>
          <a:bodyPr>
            <a:normAutofit fontScale="90000"/>
          </a:bodyPr>
          <a:lstStyle/>
          <a:p>
            <a:pPr eaLnBrk="0" fontAlgn="base" hangingPunct="0">
              <a:spcBef>
                <a:spcPct val="0"/>
              </a:spcBef>
              <a:spcAft>
                <a:spcPct val="0"/>
              </a:spcAft>
              <a:defRPr/>
            </a:pPr>
            <a:r>
              <a:rPr lang="en-US" sz="3200" kern="0" dirty="0">
                <a:solidFill>
                  <a:srgbClr val="0000FF"/>
                </a:solidFill>
              </a:rPr>
              <a:t>Breakthrough Studies in Different Oil Content Columns </a:t>
            </a:r>
          </a:p>
        </p:txBody>
      </p:sp>
      <p:sp>
        <p:nvSpPr>
          <p:cNvPr id="1030" name="TextBox 4"/>
          <p:cNvSpPr txBox="1">
            <a:spLocks noChangeArrowheads="1"/>
          </p:cNvSpPr>
          <p:nvPr/>
        </p:nvSpPr>
        <p:spPr bwMode="auto">
          <a:xfrm>
            <a:off x="0" y="5138738"/>
            <a:ext cx="9144000" cy="1631950"/>
          </a:xfrm>
          <a:prstGeom prst="rect">
            <a:avLst/>
          </a:prstGeom>
          <a:noFill/>
          <a:ln w="9525">
            <a:noFill/>
            <a:miter lim="800000"/>
            <a:headEnd/>
            <a:tailEnd/>
          </a:ln>
        </p:spPr>
        <p:txBody>
          <a:bodyPr>
            <a:spAutoFit/>
          </a:bodyPr>
          <a:lstStyle/>
          <a:p>
            <a:pPr marL="274638" indent="-274638" defTabSz="457200" fontAlgn="base">
              <a:spcBef>
                <a:spcPts val="300"/>
              </a:spcBef>
              <a:spcAft>
                <a:spcPts val="300"/>
              </a:spcAft>
              <a:buClr>
                <a:srgbClr val="FF6600"/>
              </a:buClr>
              <a:buFont typeface="Wingdings" pitchFamily="2" charset="2"/>
              <a:buChar char="§"/>
            </a:pPr>
            <a:r>
              <a:rPr lang="en-US" altLang="zh-CN">
                <a:solidFill>
                  <a:srgbClr val="0000CC"/>
                </a:solidFill>
                <a:ea typeface="ヒラギノ角ゴ Pro W3" pitchFamily="-112" charset="-128"/>
                <a:cs typeface="Arial" charset="0"/>
              </a:rPr>
              <a:t>Breakthrough of TPA/sPVA-fCB in sandstone-packed columns at 25 °C (a) without isoparL; (b) with 29% isoparL in column and (c) with 58% isoparL in the column</a:t>
            </a:r>
          </a:p>
          <a:p>
            <a:pPr marL="274638" indent="-274638" defTabSz="457200" fontAlgn="base">
              <a:spcBef>
                <a:spcPts val="300"/>
              </a:spcBef>
              <a:spcAft>
                <a:spcPts val="300"/>
              </a:spcAft>
              <a:buClr>
                <a:srgbClr val="FF6600"/>
              </a:buClr>
              <a:buFont typeface="Wingdings" pitchFamily="2" charset="2"/>
              <a:buChar char="§"/>
            </a:pPr>
            <a:r>
              <a:rPr lang="en-US" altLang="zh-CN">
                <a:solidFill>
                  <a:srgbClr val="0000CC"/>
                </a:solidFill>
                <a:ea typeface="ヒラギノ角ゴ Pro W3" pitchFamily="-112" charset="-128"/>
                <a:cs typeface="Arial" charset="0"/>
              </a:rPr>
              <a:t>Flow rate is 8 mL/h (linear velocity 12.2 m/d)</a:t>
            </a:r>
          </a:p>
          <a:p>
            <a:pPr marL="274638" indent="-274638" defTabSz="457200" fontAlgn="base">
              <a:spcBef>
                <a:spcPts val="300"/>
              </a:spcBef>
              <a:spcAft>
                <a:spcPts val="300"/>
              </a:spcAft>
              <a:buClr>
                <a:srgbClr val="FF6600"/>
              </a:buClr>
              <a:buFont typeface="Wingdings" pitchFamily="2" charset="2"/>
              <a:buChar char="§"/>
            </a:pPr>
            <a:r>
              <a:rPr lang="en-US" altLang="zh-CN">
                <a:solidFill>
                  <a:srgbClr val="0000CC"/>
                </a:solidFill>
                <a:ea typeface="ヒラギノ角ゴ Pro W3" pitchFamily="-112" charset="-128"/>
                <a:cs typeface="Arial" charset="0"/>
              </a:rPr>
              <a:t>x is the oil saturation in the column and k</a:t>
            </a:r>
            <a:r>
              <a:rPr lang="en-US" altLang="zh-CN" baseline="-25000">
                <a:solidFill>
                  <a:srgbClr val="0000CC"/>
                </a:solidFill>
                <a:ea typeface="ヒラギノ角ゴ Pro W3" pitchFamily="-112" charset="-128"/>
                <a:cs typeface="Arial" charset="0"/>
              </a:rPr>
              <a:t>p</a:t>
            </a:r>
            <a:r>
              <a:rPr lang="en-US" altLang="zh-CN">
                <a:solidFill>
                  <a:srgbClr val="0000CC"/>
                </a:solidFill>
                <a:ea typeface="ヒラギノ角ゴ Pro W3" pitchFamily="-112" charset="-128"/>
                <a:cs typeface="Arial" charset="0"/>
              </a:rPr>
              <a:t> is the partition coefficient (1.03*10</a:t>
            </a:r>
            <a:r>
              <a:rPr lang="en-US" altLang="zh-CN" baseline="30000">
                <a:solidFill>
                  <a:srgbClr val="0000CC"/>
                </a:solidFill>
                <a:ea typeface="ヒラギノ角ゴ Pro W3" pitchFamily="-112" charset="-128"/>
                <a:cs typeface="Arial" charset="0"/>
              </a:rPr>
              <a:t>-4</a:t>
            </a:r>
            <a:r>
              <a:rPr lang="en-US" altLang="zh-CN">
                <a:solidFill>
                  <a:srgbClr val="0000CC"/>
                </a:solidFill>
                <a:ea typeface="ヒラギノ角ゴ Pro W3" pitchFamily="-112" charset="-128"/>
                <a:cs typeface="Arial" charset="0"/>
              </a:rPr>
              <a:t> kg-NP/L). More experiments are necessary to verify the correlation</a:t>
            </a:r>
            <a:endParaRPr lang="en-US" altLang="zh-CN" sz="2000">
              <a:solidFill>
                <a:srgbClr val="0000CC"/>
              </a:solidFill>
              <a:ea typeface="ヒラギノ角ゴ Pro W3" pitchFamily="-112" charset="-128"/>
              <a:cs typeface="Arial" charset="0"/>
            </a:endParaRPr>
          </a:p>
        </p:txBody>
      </p:sp>
      <p:sp>
        <p:nvSpPr>
          <p:cNvPr id="103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defTabSz="457200" fontAlgn="base">
              <a:spcBef>
                <a:spcPct val="0"/>
              </a:spcBef>
              <a:spcAft>
                <a:spcPct val="0"/>
              </a:spcAft>
            </a:pPr>
            <a:endParaRPr lang="en-US">
              <a:solidFill>
                <a:srgbClr val="000000"/>
              </a:solidFill>
              <a:latin typeface="Calibri" pitchFamily="34" charset="0"/>
            </a:endParaRPr>
          </a:p>
        </p:txBody>
      </p:sp>
      <p:sp>
        <p:nvSpPr>
          <p:cNvPr id="1032"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defTabSz="457200" fontAlgn="base">
              <a:spcBef>
                <a:spcPct val="0"/>
              </a:spcBef>
              <a:spcAft>
                <a:spcPct val="0"/>
              </a:spcAft>
            </a:pPr>
            <a:endParaRPr lang="en-US">
              <a:solidFill>
                <a:srgbClr val="000000"/>
              </a:solidFill>
              <a:latin typeface="Calibri" pitchFamily="34" charset="0"/>
            </a:endParaRPr>
          </a:p>
        </p:txBody>
      </p:sp>
      <p:graphicFrame>
        <p:nvGraphicFramePr>
          <p:cNvPr id="1027" name="Object 3"/>
          <p:cNvGraphicFramePr>
            <a:graphicFrameLocks noChangeAspect="1"/>
          </p:cNvGraphicFramePr>
          <p:nvPr/>
        </p:nvGraphicFramePr>
        <p:xfrm>
          <a:off x="6454775" y="3233738"/>
          <a:ext cx="2689225" cy="881062"/>
        </p:xfrm>
        <a:graphic>
          <a:graphicData uri="http://schemas.openxmlformats.org/presentationml/2006/ole">
            <p:oleObj spid="_x0000_s34819" name="Equation" r:id="rId5" imgW="1854000" imgH="609480" progId="">
              <p:embed/>
            </p:oleObj>
          </a:graphicData>
        </a:graphic>
      </p:graphicFrame>
      <p:sp>
        <p:nvSpPr>
          <p:cNvPr id="1033" name="Slide Number Placeholder 5"/>
          <p:cNvSpPr txBox="1">
            <a:spLocks noGrp="1"/>
          </p:cNvSpPr>
          <p:nvPr/>
        </p:nvSpPr>
        <p:spPr bwMode="auto">
          <a:xfrm>
            <a:off x="7115175" y="65532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2AFC9BCE-A3B1-42C0-9A08-32954C80D4CB}" type="slidenum">
              <a:rPr lang="zh-CN" altLang="en-US" sz="1400">
                <a:solidFill>
                  <a:srgbClr val="000000"/>
                </a:solidFill>
                <a:ea typeface="Osaka" pitchFamily="28" charset="-128"/>
              </a:rPr>
              <a:pPr algn="r" eaLnBrk="0" fontAlgn="base" hangingPunct="0">
                <a:spcBef>
                  <a:spcPct val="0"/>
                </a:spcBef>
                <a:spcAft>
                  <a:spcPct val="0"/>
                </a:spcAft>
              </a:pPr>
              <a:t>10</a:t>
            </a:fld>
            <a:endParaRPr lang="en-US" altLang="zh-CN" sz="1400">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1025" y="381000"/>
            <a:ext cx="7446269" cy="461665"/>
          </a:xfrm>
          <a:prstGeom prst="rect">
            <a:avLst/>
          </a:prstGeom>
        </p:spPr>
        <p:txBody>
          <a:bodyPr wrap="none">
            <a:spAutoFit/>
          </a:bodyPr>
          <a:lstStyle/>
          <a:p>
            <a:pPr algn="ctr" fontAlgn="base">
              <a:spcBef>
                <a:spcPct val="0"/>
              </a:spcBef>
              <a:spcAft>
                <a:spcPct val="5000"/>
              </a:spcAft>
              <a:buClr>
                <a:srgbClr val="FF9900"/>
              </a:buClr>
              <a:buSzPct val="100000"/>
              <a:buFont typeface="Times New Roman" pitchFamily="18" charset="0"/>
              <a:buNone/>
            </a:pPr>
            <a:r>
              <a:rPr lang="en-US" altLang="zh-CN" sz="2400" dirty="0">
                <a:solidFill>
                  <a:srgbClr val="0000CC"/>
                </a:solidFill>
                <a:ea typeface="Batang" pitchFamily="18" charset="-127"/>
              </a:rPr>
              <a:t>Correlation Studies under More Realistic Conditions </a:t>
            </a:r>
            <a:endParaRPr lang="en-US" sz="2400" dirty="0">
              <a:solidFill>
                <a:srgbClr val="000000"/>
              </a:solidFill>
              <a:ea typeface="Batang" pitchFamily="18" charset="-127"/>
            </a:endParaRPr>
          </a:p>
        </p:txBody>
      </p:sp>
      <p:sp>
        <p:nvSpPr>
          <p:cNvPr id="7" name="Rectangle 6"/>
          <p:cNvSpPr/>
          <p:nvPr/>
        </p:nvSpPr>
        <p:spPr>
          <a:xfrm>
            <a:off x="228600" y="5943600"/>
            <a:ext cx="8458200" cy="986424"/>
          </a:xfrm>
          <a:prstGeom prst="rect">
            <a:avLst/>
          </a:prstGeom>
        </p:spPr>
        <p:txBody>
          <a:bodyPr wrap="square">
            <a:spAutoFit/>
          </a:bodyPr>
          <a:lstStyle/>
          <a:p>
            <a:pPr marL="342900" indent="-342900" fontAlgn="base">
              <a:spcBef>
                <a:spcPct val="0"/>
              </a:spcBef>
              <a:spcAft>
                <a:spcPct val="5000"/>
              </a:spcAft>
              <a:buClr>
                <a:srgbClr val="FF9900"/>
              </a:buClr>
              <a:buSzPct val="100000"/>
              <a:buFont typeface="Wingdings" pitchFamily="2" charset="2"/>
              <a:buChar char="q"/>
            </a:pPr>
            <a:r>
              <a:rPr lang="en-US" altLang="zh-CN" sz="1400" dirty="0">
                <a:solidFill>
                  <a:srgbClr val="000000"/>
                </a:solidFill>
                <a:ea typeface="Batang" pitchFamily="18" charset="-127"/>
              </a:rPr>
              <a:t>Nanoparticles were dispersed in API brine, the concentration of </a:t>
            </a:r>
            <a:r>
              <a:rPr lang="en-US" altLang="zh-CN" sz="1400" dirty="0" err="1">
                <a:solidFill>
                  <a:srgbClr val="000000"/>
                </a:solidFill>
                <a:ea typeface="Batang" pitchFamily="18" charset="-127"/>
              </a:rPr>
              <a:t>sPVA</a:t>
            </a:r>
            <a:r>
              <a:rPr lang="en-US" altLang="zh-CN" sz="1400" dirty="0">
                <a:solidFill>
                  <a:srgbClr val="000000"/>
                </a:solidFill>
                <a:ea typeface="Batang" pitchFamily="18" charset="-127"/>
              </a:rPr>
              <a:t>-CB was 30 mg/L </a:t>
            </a:r>
          </a:p>
          <a:p>
            <a:pPr marL="342900" indent="-342900" fontAlgn="base">
              <a:spcBef>
                <a:spcPct val="0"/>
              </a:spcBef>
              <a:spcAft>
                <a:spcPct val="5000"/>
              </a:spcAft>
              <a:buClr>
                <a:srgbClr val="FF9900"/>
              </a:buClr>
              <a:buSzPct val="100000"/>
              <a:buFont typeface="Wingdings" pitchFamily="2" charset="2"/>
              <a:buChar char="q"/>
            </a:pPr>
            <a:r>
              <a:rPr lang="en-US" altLang="zh-CN" sz="1400" dirty="0">
                <a:solidFill>
                  <a:srgbClr val="000000"/>
                </a:solidFill>
                <a:ea typeface="Batang" pitchFamily="18" charset="-127"/>
              </a:rPr>
              <a:t>Columns were packed with ground calcite with oil saturation 0.58 (the volume of </a:t>
            </a:r>
            <a:r>
              <a:rPr lang="en-US" altLang="zh-CN" sz="1400" dirty="0" err="1">
                <a:solidFill>
                  <a:srgbClr val="000000"/>
                </a:solidFill>
                <a:ea typeface="Batang" pitchFamily="18" charset="-127"/>
              </a:rPr>
              <a:t>i</a:t>
            </a:r>
            <a:r>
              <a:rPr lang="en-US" sz="1400" dirty="0" err="1">
                <a:solidFill>
                  <a:srgbClr val="000000"/>
                </a:solidFill>
                <a:ea typeface="Batang" pitchFamily="18" charset="-127"/>
              </a:rPr>
              <a:t>soparL</a:t>
            </a:r>
            <a:r>
              <a:rPr lang="en-US" altLang="zh-CN" sz="1400" dirty="0">
                <a:solidFill>
                  <a:srgbClr val="000000"/>
                </a:solidFill>
                <a:ea typeface="Batang" pitchFamily="18" charset="-127"/>
              </a:rPr>
              <a:t>/PV)</a:t>
            </a:r>
          </a:p>
          <a:p>
            <a:pPr marL="342900" indent="-342900" fontAlgn="base">
              <a:spcBef>
                <a:spcPct val="0"/>
              </a:spcBef>
              <a:spcAft>
                <a:spcPct val="5000"/>
              </a:spcAft>
              <a:buClr>
                <a:srgbClr val="FF9900"/>
              </a:buClr>
              <a:buSzPct val="100000"/>
              <a:buFont typeface="Wingdings" pitchFamily="2" charset="2"/>
              <a:buChar char="q"/>
            </a:pPr>
            <a:r>
              <a:rPr lang="en-US" altLang="zh-CN" sz="1400" dirty="0">
                <a:solidFill>
                  <a:srgbClr val="000000"/>
                </a:solidFill>
                <a:ea typeface="Batang" pitchFamily="18" charset="-127"/>
              </a:rPr>
              <a:t>The release of probe molecules only slightly depends on the flow rate</a:t>
            </a:r>
          </a:p>
          <a:p>
            <a:pPr marL="342900" indent="-342900" fontAlgn="base">
              <a:spcBef>
                <a:spcPct val="0"/>
              </a:spcBef>
              <a:spcAft>
                <a:spcPct val="5000"/>
              </a:spcAft>
              <a:buClr>
                <a:srgbClr val="FF9900"/>
              </a:buClr>
              <a:buSzPct val="100000"/>
              <a:buFont typeface="Wingdings" pitchFamily="2" charset="2"/>
              <a:buChar char="q"/>
            </a:pPr>
            <a:r>
              <a:rPr lang="en-US" altLang="zh-CN" sz="1400" dirty="0">
                <a:solidFill>
                  <a:srgbClr val="000000"/>
                </a:solidFill>
                <a:ea typeface="Batang" pitchFamily="18" charset="-127"/>
              </a:rPr>
              <a:t>More experiment details will be shown in the poster section </a:t>
            </a:r>
          </a:p>
        </p:txBody>
      </p:sp>
      <p:graphicFrame>
        <p:nvGraphicFramePr>
          <p:cNvPr id="105478" name="Object 6"/>
          <p:cNvGraphicFramePr>
            <a:graphicFrameLocks noChangeAspect="1"/>
          </p:cNvGraphicFramePr>
          <p:nvPr/>
        </p:nvGraphicFramePr>
        <p:xfrm>
          <a:off x="0" y="609600"/>
          <a:ext cx="8155263" cy="5867400"/>
        </p:xfrm>
        <a:graphic>
          <a:graphicData uri="http://schemas.openxmlformats.org/presentationml/2006/ole">
            <p:oleObj spid="_x0000_s16386" name="Graph" r:id="rId4" imgW="3900960" imgH="2936160" progId="">
              <p:embed/>
            </p:oleObj>
          </a:graphicData>
        </a:graphic>
      </p:graphicFrame>
      <p:sp>
        <p:nvSpPr>
          <p:cNvPr id="8" name="Slide Number Placeholder 5"/>
          <p:cNvSpPr txBox="1">
            <a:spLocks/>
          </p:cNvSpPr>
          <p:nvPr/>
        </p:nvSpPr>
        <p:spPr bwMode="auto">
          <a:xfrm>
            <a:off x="7130941" y="6432332"/>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r" eaLnBrk="0" fontAlgn="base" hangingPunct="0">
              <a:spcBef>
                <a:spcPct val="0"/>
              </a:spcBef>
              <a:spcAft>
                <a:spcPct val="0"/>
              </a:spcAft>
              <a:defRPr/>
            </a:pPr>
            <a:fld id="{3823A65F-B580-4FC2-913F-33B45AA84121}" type="slidenum">
              <a:rPr lang="zh-CN" altLang="en-US" sz="2000">
                <a:solidFill>
                  <a:srgbClr val="000000"/>
                </a:solidFill>
                <a:ea typeface="Osaka" pitchFamily="28" charset="-128"/>
              </a:rPr>
              <a:pPr algn="r" eaLnBrk="0" fontAlgn="base" hangingPunct="0">
                <a:spcBef>
                  <a:spcPct val="0"/>
                </a:spcBef>
                <a:spcAft>
                  <a:spcPct val="0"/>
                </a:spcAft>
                <a:defRPr/>
              </a:pPr>
              <a:t>11</a:t>
            </a:fld>
            <a:endParaRPr lang="en-US" altLang="zh-CN" sz="2000" dirty="0">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1025" y="381000"/>
            <a:ext cx="7446269" cy="461665"/>
          </a:xfrm>
          <a:prstGeom prst="rect">
            <a:avLst/>
          </a:prstGeom>
        </p:spPr>
        <p:txBody>
          <a:bodyPr wrap="none">
            <a:spAutoFit/>
          </a:bodyPr>
          <a:lstStyle/>
          <a:p>
            <a:pPr algn="ctr" fontAlgn="base">
              <a:spcBef>
                <a:spcPct val="0"/>
              </a:spcBef>
              <a:spcAft>
                <a:spcPct val="5000"/>
              </a:spcAft>
              <a:buClr>
                <a:srgbClr val="FF9900"/>
              </a:buClr>
              <a:buSzPct val="100000"/>
              <a:buFont typeface="Times New Roman" pitchFamily="18" charset="0"/>
              <a:buNone/>
            </a:pPr>
            <a:r>
              <a:rPr lang="en-US" altLang="zh-CN" sz="2400" dirty="0">
                <a:solidFill>
                  <a:srgbClr val="0000CC"/>
                </a:solidFill>
                <a:ea typeface="Batang" pitchFamily="18" charset="-127"/>
              </a:rPr>
              <a:t>Correlation Studies under More Realistic Conditions </a:t>
            </a:r>
            <a:endParaRPr lang="en-US" sz="2400" dirty="0">
              <a:solidFill>
                <a:srgbClr val="000000"/>
              </a:solidFill>
              <a:ea typeface="Batang" pitchFamily="18" charset="-127"/>
            </a:endParaRPr>
          </a:p>
        </p:txBody>
      </p:sp>
      <p:sp>
        <p:nvSpPr>
          <p:cNvPr id="7" name="Rectangle 6"/>
          <p:cNvSpPr/>
          <p:nvPr/>
        </p:nvSpPr>
        <p:spPr>
          <a:xfrm>
            <a:off x="228600" y="5943600"/>
            <a:ext cx="8458200" cy="760208"/>
          </a:xfrm>
          <a:prstGeom prst="rect">
            <a:avLst/>
          </a:prstGeom>
        </p:spPr>
        <p:txBody>
          <a:bodyPr wrap="square">
            <a:spAutoFit/>
          </a:bodyPr>
          <a:lstStyle/>
          <a:p>
            <a:pPr marL="342900" indent="-342900" fontAlgn="base">
              <a:spcBef>
                <a:spcPct val="0"/>
              </a:spcBef>
              <a:spcAft>
                <a:spcPct val="5000"/>
              </a:spcAft>
              <a:buClr>
                <a:srgbClr val="FF9900"/>
              </a:buClr>
              <a:buSzPct val="100000"/>
              <a:buFont typeface="Wingdings" pitchFamily="2" charset="2"/>
              <a:buChar char="q"/>
            </a:pPr>
            <a:r>
              <a:rPr lang="en-US" altLang="zh-CN" sz="1400" dirty="0">
                <a:solidFill>
                  <a:srgbClr val="000000"/>
                </a:solidFill>
                <a:ea typeface="Batang" pitchFamily="18" charset="-127"/>
              </a:rPr>
              <a:t>Nanoparticles were dispersed in API brine, the concentration of </a:t>
            </a:r>
            <a:r>
              <a:rPr lang="en-US" altLang="zh-CN" sz="1400" dirty="0" err="1">
                <a:solidFill>
                  <a:srgbClr val="000000"/>
                </a:solidFill>
                <a:ea typeface="Batang" pitchFamily="18" charset="-127"/>
              </a:rPr>
              <a:t>sPVA</a:t>
            </a:r>
            <a:r>
              <a:rPr lang="en-US" altLang="zh-CN" sz="1400" dirty="0">
                <a:solidFill>
                  <a:srgbClr val="000000"/>
                </a:solidFill>
                <a:ea typeface="Batang" pitchFamily="18" charset="-127"/>
              </a:rPr>
              <a:t>-CB was 30 mg/L </a:t>
            </a:r>
          </a:p>
          <a:p>
            <a:pPr marL="342900" indent="-342900" fontAlgn="base">
              <a:spcBef>
                <a:spcPct val="0"/>
              </a:spcBef>
              <a:spcAft>
                <a:spcPct val="5000"/>
              </a:spcAft>
              <a:buClr>
                <a:srgbClr val="FF9900"/>
              </a:buClr>
              <a:buSzPct val="100000"/>
              <a:buFont typeface="Wingdings" pitchFamily="2" charset="2"/>
              <a:buChar char="q"/>
            </a:pPr>
            <a:r>
              <a:rPr lang="en-US" altLang="zh-CN" sz="1400" dirty="0">
                <a:solidFill>
                  <a:srgbClr val="000000"/>
                </a:solidFill>
                <a:ea typeface="Batang" pitchFamily="18" charset="-127"/>
              </a:rPr>
              <a:t>Columns were packed with ground calcite with oil saturation 0.58 (the volume of </a:t>
            </a:r>
            <a:r>
              <a:rPr lang="en-US" altLang="zh-CN" sz="1400" dirty="0" err="1">
                <a:solidFill>
                  <a:srgbClr val="000000"/>
                </a:solidFill>
                <a:ea typeface="Batang" pitchFamily="18" charset="-127"/>
              </a:rPr>
              <a:t>i</a:t>
            </a:r>
            <a:r>
              <a:rPr lang="en-US" sz="1400" dirty="0" err="1">
                <a:solidFill>
                  <a:srgbClr val="000000"/>
                </a:solidFill>
                <a:ea typeface="Batang" pitchFamily="18" charset="-127"/>
              </a:rPr>
              <a:t>soparL</a:t>
            </a:r>
            <a:r>
              <a:rPr lang="en-US" altLang="zh-CN" sz="1400" dirty="0">
                <a:solidFill>
                  <a:srgbClr val="000000"/>
                </a:solidFill>
                <a:ea typeface="Batang" pitchFamily="18" charset="-127"/>
              </a:rPr>
              <a:t>/PV)</a:t>
            </a:r>
          </a:p>
          <a:p>
            <a:pPr marL="342900" indent="-342900" fontAlgn="base">
              <a:spcBef>
                <a:spcPct val="0"/>
              </a:spcBef>
              <a:spcAft>
                <a:spcPct val="5000"/>
              </a:spcAft>
              <a:buClr>
                <a:srgbClr val="FF9900"/>
              </a:buClr>
              <a:buSzPct val="100000"/>
              <a:buFont typeface="Wingdings" pitchFamily="2" charset="2"/>
              <a:buChar char="q"/>
            </a:pPr>
            <a:r>
              <a:rPr lang="en-US" altLang="zh-CN" sz="1400" dirty="0">
                <a:solidFill>
                  <a:srgbClr val="000000"/>
                </a:solidFill>
                <a:ea typeface="Batang" pitchFamily="18" charset="-127"/>
              </a:rPr>
              <a:t>The release of probe molecules only slightly depends on the flow rate</a:t>
            </a:r>
          </a:p>
        </p:txBody>
      </p:sp>
      <p:graphicFrame>
        <p:nvGraphicFramePr>
          <p:cNvPr id="106500" name="Object 4"/>
          <p:cNvGraphicFramePr>
            <a:graphicFrameLocks noChangeAspect="1"/>
          </p:cNvGraphicFramePr>
          <p:nvPr/>
        </p:nvGraphicFramePr>
        <p:xfrm>
          <a:off x="530225" y="592138"/>
          <a:ext cx="7700963" cy="5597525"/>
        </p:xfrm>
        <a:graphic>
          <a:graphicData uri="http://schemas.openxmlformats.org/presentationml/2006/ole">
            <p:oleObj spid="_x0000_s17410" name="Graph" r:id="rId4" imgW="3900960" imgH="2936160" progId="">
              <p:embed/>
            </p:oleObj>
          </a:graphicData>
        </a:graphic>
      </p:graphicFrame>
      <p:sp>
        <p:nvSpPr>
          <p:cNvPr id="8" name="Slide Number Placeholder 5"/>
          <p:cNvSpPr txBox="1">
            <a:spLocks/>
          </p:cNvSpPr>
          <p:nvPr/>
        </p:nvSpPr>
        <p:spPr bwMode="auto">
          <a:xfrm>
            <a:off x="7130941" y="6432332"/>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r" eaLnBrk="0" fontAlgn="base" hangingPunct="0">
              <a:spcBef>
                <a:spcPct val="0"/>
              </a:spcBef>
              <a:spcAft>
                <a:spcPct val="0"/>
              </a:spcAft>
              <a:defRPr/>
            </a:pPr>
            <a:fld id="{3823A65F-B580-4FC2-913F-33B45AA84121}" type="slidenum">
              <a:rPr lang="zh-CN" altLang="en-US" sz="2000">
                <a:solidFill>
                  <a:srgbClr val="000000"/>
                </a:solidFill>
                <a:ea typeface="Osaka" pitchFamily="28" charset="-128"/>
              </a:rPr>
              <a:pPr algn="r" eaLnBrk="0" fontAlgn="base" hangingPunct="0">
                <a:spcBef>
                  <a:spcPct val="0"/>
                </a:spcBef>
                <a:spcAft>
                  <a:spcPct val="0"/>
                </a:spcAft>
                <a:defRPr/>
              </a:pPr>
              <a:t>12</a:t>
            </a:fld>
            <a:endParaRPr lang="en-US" altLang="zh-CN" sz="2000" dirty="0">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7343678" cy="461665"/>
          </a:xfrm>
          <a:prstGeom prst="rect">
            <a:avLst/>
          </a:prstGeom>
        </p:spPr>
        <p:txBody>
          <a:bodyPr wrap="none">
            <a:spAutoFit/>
          </a:bodyPr>
          <a:lstStyle/>
          <a:p>
            <a:pPr algn="ctr" fontAlgn="base">
              <a:spcBef>
                <a:spcPct val="0"/>
              </a:spcBef>
              <a:spcAft>
                <a:spcPct val="5000"/>
              </a:spcAft>
              <a:buClr>
                <a:srgbClr val="FF9900"/>
              </a:buClr>
              <a:buSzPct val="100000"/>
              <a:buFont typeface="Times New Roman" pitchFamily="18" charset="0"/>
              <a:buNone/>
            </a:pPr>
            <a:r>
              <a:rPr lang="en-US" altLang="zh-CN" sz="2400" dirty="0">
                <a:solidFill>
                  <a:srgbClr val="0000CC"/>
                </a:solidFill>
                <a:ea typeface="Batang" pitchFamily="18" charset="-127"/>
              </a:rPr>
              <a:t>Correlation Studies under More Realistic Conditions </a:t>
            </a:r>
            <a:endParaRPr lang="en-US" sz="2400" dirty="0">
              <a:solidFill>
                <a:srgbClr val="000000"/>
              </a:solidFill>
              <a:ea typeface="Batang" pitchFamily="18" charset="-127"/>
            </a:endParaRPr>
          </a:p>
        </p:txBody>
      </p:sp>
      <p:graphicFrame>
        <p:nvGraphicFramePr>
          <p:cNvPr id="107522" name="Object 2"/>
          <p:cNvGraphicFramePr>
            <a:graphicFrameLocks noChangeAspect="1"/>
          </p:cNvGraphicFramePr>
          <p:nvPr/>
        </p:nvGraphicFramePr>
        <p:xfrm>
          <a:off x="1219200" y="609600"/>
          <a:ext cx="6172200" cy="5105400"/>
        </p:xfrm>
        <a:graphic>
          <a:graphicData uri="http://schemas.openxmlformats.org/presentationml/2006/ole">
            <p:oleObj spid="_x0000_s18434" name="Graph" r:id="rId4" imgW="3483360" imgH="2868480" progId="">
              <p:embed/>
            </p:oleObj>
          </a:graphicData>
        </a:graphic>
      </p:graphicFrame>
      <p:sp>
        <p:nvSpPr>
          <p:cNvPr id="4" name="Rectangle 3"/>
          <p:cNvSpPr/>
          <p:nvPr/>
        </p:nvSpPr>
        <p:spPr>
          <a:xfrm>
            <a:off x="228600" y="5410200"/>
            <a:ext cx="8534400" cy="1360372"/>
          </a:xfrm>
          <a:prstGeom prst="rect">
            <a:avLst/>
          </a:prstGeom>
        </p:spPr>
        <p:txBody>
          <a:bodyPr wrap="square">
            <a:spAutoFit/>
          </a:bodyPr>
          <a:lstStyle/>
          <a:p>
            <a:pPr marL="342900" indent="-342900" fontAlgn="base">
              <a:spcBef>
                <a:spcPct val="0"/>
              </a:spcBef>
              <a:spcAft>
                <a:spcPct val="5000"/>
              </a:spcAft>
              <a:buClr>
                <a:srgbClr val="FF9900"/>
              </a:buClr>
              <a:buSzPct val="100000"/>
              <a:buFont typeface="Wingdings" pitchFamily="2" charset="2"/>
              <a:buChar char="q"/>
            </a:pPr>
            <a:r>
              <a:rPr lang="en-US" altLang="zh-CN" sz="1600" dirty="0">
                <a:solidFill>
                  <a:srgbClr val="000000"/>
                </a:solidFill>
                <a:ea typeface="Batang" pitchFamily="18" charset="-127"/>
              </a:rPr>
              <a:t>Nanoparticles were dispersed in API brine, the concentration of </a:t>
            </a:r>
            <a:r>
              <a:rPr lang="en-US" altLang="zh-CN" sz="1600" dirty="0" err="1">
                <a:solidFill>
                  <a:srgbClr val="000000"/>
                </a:solidFill>
                <a:ea typeface="Batang" pitchFamily="18" charset="-127"/>
              </a:rPr>
              <a:t>sPVA</a:t>
            </a:r>
            <a:r>
              <a:rPr lang="en-US" altLang="zh-CN" sz="1600" dirty="0">
                <a:solidFill>
                  <a:srgbClr val="000000"/>
                </a:solidFill>
                <a:ea typeface="Batang" pitchFamily="18" charset="-127"/>
              </a:rPr>
              <a:t>-CB was 30 mg/L </a:t>
            </a:r>
          </a:p>
          <a:p>
            <a:pPr marL="342900" indent="-342900" fontAlgn="base">
              <a:spcBef>
                <a:spcPct val="0"/>
              </a:spcBef>
              <a:spcAft>
                <a:spcPct val="5000"/>
              </a:spcAft>
              <a:buClr>
                <a:srgbClr val="FF9900"/>
              </a:buClr>
              <a:buSzPct val="100000"/>
              <a:buFont typeface="Wingdings" pitchFamily="2" charset="2"/>
              <a:buChar char="q"/>
            </a:pPr>
            <a:r>
              <a:rPr lang="en-US" altLang="zh-CN" sz="1600" dirty="0">
                <a:solidFill>
                  <a:srgbClr val="000000"/>
                </a:solidFill>
                <a:ea typeface="Batang" pitchFamily="18" charset="-127"/>
              </a:rPr>
              <a:t>Columns were packed with ground calcite with oil saturation 0.58 (the volume of </a:t>
            </a:r>
            <a:r>
              <a:rPr lang="en-US" altLang="zh-CN" sz="1600" dirty="0" err="1">
                <a:solidFill>
                  <a:srgbClr val="000000"/>
                </a:solidFill>
                <a:ea typeface="Batang" pitchFamily="18" charset="-127"/>
              </a:rPr>
              <a:t>i</a:t>
            </a:r>
            <a:r>
              <a:rPr lang="en-US" sz="1600" dirty="0" err="1">
                <a:solidFill>
                  <a:srgbClr val="000000"/>
                </a:solidFill>
                <a:ea typeface="Batang" pitchFamily="18" charset="-127"/>
              </a:rPr>
              <a:t>soparL</a:t>
            </a:r>
            <a:r>
              <a:rPr lang="en-US" altLang="zh-CN" sz="1600" dirty="0">
                <a:solidFill>
                  <a:srgbClr val="000000"/>
                </a:solidFill>
                <a:ea typeface="Batang" pitchFamily="18" charset="-127"/>
              </a:rPr>
              <a:t>/PV)</a:t>
            </a:r>
          </a:p>
          <a:p>
            <a:pPr marL="342900" indent="-342900" fontAlgn="base">
              <a:spcBef>
                <a:spcPct val="0"/>
              </a:spcBef>
              <a:spcAft>
                <a:spcPct val="5000"/>
              </a:spcAft>
              <a:buClr>
                <a:srgbClr val="FF9900"/>
              </a:buClr>
              <a:buSzPct val="100000"/>
              <a:buFont typeface="Wingdings" pitchFamily="2" charset="2"/>
              <a:buChar char="q"/>
            </a:pPr>
            <a:r>
              <a:rPr lang="en-US" altLang="zh-CN" sz="1600" dirty="0">
                <a:solidFill>
                  <a:srgbClr val="000000"/>
                </a:solidFill>
                <a:ea typeface="Batang" pitchFamily="18" charset="-127"/>
              </a:rPr>
              <a:t>Two kinds of columns are used in the study: 6.5 cm and 11.6 cm </a:t>
            </a:r>
          </a:p>
          <a:p>
            <a:pPr marL="342900" indent="-342900" fontAlgn="base">
              <a:spcBef>
                <a:spcPct val="0"/>
              </a:spcBef>
              <a:spcAft>
                <a:spcPct val="5000"/>
              </a:spcAft>
              <a:buClr>
                <a:srgbClr val="FF9900"/>
              </a:buClr>
              <a:buSzPct val="100000"/>
              <a:buFont typeface="Wingdings" pitchFamily="2" charset="2"/>
              <a:buChar char="q"/>
            </a:pPr>
            <a:r>
              <a:rPr lang="en-US" altLang="zh-CN" sz="1600" dirty="0">
                <a:solidFill>
                  <a:srgbClr val="000000"/>
                </a:solidFill>
                <a:ea typeface="Batang" pitchFamily="18" charset="-127"/>
              </a:rPr>
              <a:t>The release of probe molecules only slightly depends on the flow rate and column length</a:t>
            </a:r>
          </a:p>
        </p:txBody>
      </p:sp>
      <p:sp>
        <p:nvSpPr>
          <p:cNvPr id="6" name="Slide Number Placeholder 5"/>
          <p:cNvSpPr txBox="1">
            <a:spLocks/>
          </p:cNvSpPr>
          <p:nvPr/>
        </p:nvSpPr>
        <p:spPr bwMode="auto">
          <a:xfrm>
            <a:off x="7130941" y="6432332"/>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r" eaLnBrk="0" fontAlgn="base" hangingPunct="0">
              <a:spcBef>
                <a:spcPct val="0"/>
              </a:spcBef>
              <a:spcAft>
                <a:spcPct val="0"/>
              </a:spcAft>
              <a:defRPr/>
            </a:pPr>
            <a:fld id="{3823A65F-B580-4FC2-913F-33B45AA84121}" type="slidenum">
              <a:rPr lang="zh-CN" altLang="en-US" sz="2000">
                <a:solidFill>
                  <a:srgbClr val="000000"/>
                </a:solidFill>
                <a:ea typeface="Osaka" pitchFamily="28" charset="-128"/>
              </a:rPr>
              <a:pPr algn="r" eaLnBrk="0" fontAlgn="base" hangingPunct="0">
                <a:spcBef>
                  <a:spcPct val="0"/>
                </a:spcBef>
                <a:spcAft>
                  <a:spcPct val="0"/>
                </a:spcAft>
                <a:defRPr/>
              </a:pPr>
              <a:t>13</a:t>
            </a:fld>
            <a:endParaRPr lang="en-US" altLang="zh-CN" sz="2000" dirty="0">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1143000"/>
          </a:xfrm>
        </p:spPr>
        <p:txBody>
          <a:bodyPr>
            <a:normAutofit/>
          </a:bodyPr>
          <a:lstStyle/>
          <a:p>
            <a:pPr>
              <a:defRPr/>
            </a:pPr>
            <a:r>
              <a:rPr lang="en-US" altLang="zh-CN" dirty="0" smtClean="0">
                <a:solidFill>
                  <a:srgbClr val="0000CC"/>
                </a:solidFill>
                <a:latin typeface="+mn-lt"/>
                <a:ea typeface="+mn-ea"/>
                <a:cs typeface="+mn-cs"/>
              </a:rPr>
              <a:t>TPA* Partition Kinetics</a:t>
            </a:r>
          </a:p>
        </p:txBody>
      </p:sp>
      <p:graphicFrame>
        <p:nvGraphicFramePr>
          <p:cNvPr id="4" name="Content Placeholder 3"/>
          <p:cNvGraphicFramePr>
            <a:graphicFrameLocks noGrp="1"/>
          </p:cNvGraphicFramePr>
          <p:nvPr>
            <p:ph idx="1"/>
          </p:nvPr>
        </p:nvGraphicFramePr>
        <p:xfrm>
          <a:off x="457200" y="1143000"/>
          <a:ext cx="6248400" cy="3606799"/>
        </p:xfrm>
        <a:graphic>
          <a:graphicData uri="http://schemas.openxmlformats.org/drawingml/2006/chart">
            <c:chart xmlns:c="http://schemas.openxmlformats.org/drawingml/2006/chart" xmlns:r="http://schemas.openxmlformats.org/officeDocument/2006/relationships" r:id="rId3"/>
          </a:graphicData>
        </a:graphic>
      </p:graphicFrame>
      <p:sp>
        <p:nvSpPr>
          <p:cNvPr id="24580" name="TextBox 5"/>
          <p:cNvSpPr txBox="1">
            <a:spLocks noChangeArrowheads="1"/>
          </p:cNvSpPr>
          <p:nvPr/>
        </p:nvSpPr>
        <p:spPr bwMode="auto">
          <a:xfrm>
            <a:off x="838200" y="4800600"/>
            <a:ext cx="7162800" cy="2025650"/>
          </a:xfrm>
          <a:prstGeom prst="rect">
            <a:avLst/>
          </a:prstGeom>
          <a:noFill/>
          <a:ln w="9525">
            <a:noFill/>
            <a:miter lim="800000"/>
            <a:headEnd/>
            <a:tailEnd/>
          </a:ln>
        </p:spPr>
        <p:txBody>
          <a:bodyPr>
            <a:spAutoFit/>
          </a:bodyPr>
          <a:lstStyle/>
          <a:p>
            <a:pPr marL="173038" indent="-173038" fontAlgn="base">
              <a:spcBef>
                <a:spcPct val="0"/>
              </a:spcBef>
              <a:spcAft>
                <a:spcPct val="5000"/>
              </a:spcAft>
              <a:buClr>
                <a:srgbClr val="FF9900"/>
              </a:buClr>
              <a:buSzPct val="100000"/>
              <a:buFont typeface="Arial" pitchFamily="34" charset="0"/>
              <a:buChar char="•"/>
            </a:pPr>
            <a:r>
              <a:rPr lang="en-US" altLang="zh-CN" sz="1400" dirty="0">
                <a:solidFill>
                  <a:srgbClr val="0000CC"/>
                </a:solidFill>
                <a:ea typeface="Batang" pitchFamily="18" charset="-127"/>
              </a:rPr>
              <a:t> </a:t>
            </a:r>
            <a:r>
              <a:rPr lang="en-US" altLang="zh-CN" dirty="0">
                <a:solidFill>
                  <a:srgbClr val="0000CC"/>
                </a:solidFill>
                <a:ea typeface="Batang" pitchFamily="18" charset="-127"/>
              </a:rPr>
              <a:t>TPA* was used as the probe molecule and isooctane was used as the oil phase </a:t>
            </a:r>
          </a:p>
          <a:p>
            <a:pPr marL="173038" indent="-173038" fontAlgn="base">
              <a:spcBef>
                <a:spcPct val="0"/>
              </a:spcBef>
              <a:spcAft>
                <a:spcPct val="5000"/>
              </a:spcAft>
              <a:buClr>
                <a:srgbClr val="FF9900"/>
              </a:buClr>
              <a:buSzPct val="100000"/>
              <a:buFont typeface="Arial" pitchFamily="34" charset="0"/>
              <a:buChar char="•"/>
            </a:pPr>
            <a:r>
              <a:rPr lang="en-US" altLang="zh-CN" dirty="0">
                <a:solidFill>
                  <a:srgbClr val="0000CC"/>
                </a:solidFill>
                <a:ea typeface="Batang" pitchFamily="18" charset="-127"/>
              </a:rPr>
              <a:t> 5 </a:t>
            </a:r>
            <a:r>
              <a:rPr lang="en-US" altLang="zh-CN" dirty="0" err="1">
                <a:solidFill>
                  <a:srgbClr val="0000CC"/>
                </a:solidFill>
                <a:ea typeface="Batang" pitchFamily="18" charset="-127"/>
              </a:rPr>
              <a:t>mL</a:t>
            </a:r>
            <a:r>
              <a:rPr lang="en-US" altLang="zh-CN" dirty="0">
                <a:solidFill>
                  <a:srgbClr val="0000CC"/>
                </a:solidFill>
                <a:ea typeface="Batang" pitchFamily="18" charset="-127"/>
              </a:rPr>
              <a:t> isooctane and 5 </a:t>
            </a:r>
            <a:r>
              <a:rPr lang="en-US" altLang="zh-CN" dirty="0" err="1">
                <a:solidFill>
                  <a:srgbClr val="0000CC"/>
                </a:solidFill>
                <a:ea typeface="Batang" pitchFamily="18" charset="-127"/>
              </a:rPr>
              <a:t>mL</a:t>
            </a:r>
            <a:r>
              <a:rPr lang="en-US" altLang="zh-CN" dirty="0">
                <a:solidFill>
                  <a:srgbClr val="0000CC"/>
                </a:solidFill>
                <a:ea typeface="Batang" pitchFamily="18" charset="-127"/>
              </a:rPr>
              <a:t> </a:t>
            </a:r>
            <a:r>
              <a:rPr lang="en-US" altLang="zh-CN" dirty="0" err="1">
                <a:solidFill>
                  <a:srgbClr val="0000CC"/>
                </a:solidFill>
                <a:ea typeface="Batang" pitchFamily="18" charset="-127"/>
              </a:rPr>
              <a:t>sPVA-fCB</a:t>
            </a:r>
            <a:r>
              <a:rPr lang="en-US" altLang="zh-CN" dirty="0">
                <a:solidFill>
                  <a:srgbClr val="0000CC"/>
                </a:solidFill>
                <a:ea typeface="Batang" pitchFamily="18" charset="-127"/>
              </a:rPr>
              <a:t> in API brine were mixed and the concentration of TPA* in the aqueous phase was monitored every 2 minutes </a:t>
            </a:r>
          </a:p>
          <a:p>
            <a:pPr marL="173038" indent="-173038" fontAlgn="base">
              <a:spcBef>
                <a:spcPct val="0"/>
              </a:spcBef>
              <a:spcAft>
                <a:spcPct val="5000"/>
              </a:spcAft>
              <a:buClr>
                <a:srgbClr val="FF9900"/>
              </a:buClr>
              <a:buSzPct val="100000"/>
              <a:buFont typeface="Arial" pitchFamily="34" charset="0"/>
              <a:buChar char="•"/>
            </a:pPr>
            <a:r>
              <a:rPr lang="en-US" dirty="0">
                <a:solidFill>
                  <a:srgbClr val="0000CC"/>
                </a:solidFill>
                <a:ea typeface="Batang" pitchFamily="18" charset="-127"/>
              </a:rPr>
              <a:t> Kinetics studies show the desorption reaches equilibrium at 8 min</a:t>
            </a:r>
          </a:p>
          <a:p>
            <a:pPr marL="173038" indent="-173038" fontAlgn="base">
              <a:spcBef>
                <a:spcPct val="0"/>
              </a:spcBef>
              <a:spcAft>
                <a:spcPct val="5000"/>
              </a:spcAft>
              <a:buClr>
                <a:srgbClr val="FF9900"/>
              </a:buClr>
              <a:buSzPct val="100000"/>
              <a:buFont typeface="Arial" pitchFamily="34" charset="0"/>
              <a:buChar char="•"/>
            </a:pPr>
            <a:endParaRPr lang="en-US" altLang="zh-CN" sz="1400" dirty="0">
              <a:solidFill>
                <a:srgbClr val="0000CC"/>
              </a:solidFill>
              <a:ea typeface="Batang" pitchFamily="18" charset="-127"/>
            </a:endParaRPr>
          </a:p>
        </p:txBody>
      </p:sp>
      <p:pic>
        <p:nvPicPr>
          <p:cNvPr id="6" name="Picture 2"/>
          <p:cNvPicPr>
            <a:picLocks noChangeAspect="1" noChangeArrowheads="1"/>
          </p:cNvPicPr>
          <p:nvPr/>
        </p:nvPicPr>
        <p:blipFill>
          <a:blip r:embed="rId4" cstate="print"/>
          <a:srcRect l="15154" t="40047" b="9466"/>
          <a:stretch>
            <a:fillRect/>
          </a:stretch>
        </p:blipFill>
        <p:spPr bwMode="auto">
          <a:xfrm rot="5400000">
            <a:off x="5943600" y="2057400"/>
            <a:ext cx="3276600" cy="1905000"/>
          </a:xfrm>
          <a:prstGeom prst="rect">
            <a:avLst/>
          </a:prstGeom>
          <a:noFill/>
          <a:ln w="9525">
            <a:noFill/>
            <a:miter lim="800000"/>
            <a:headEnd/>
            <a:tailEnd/>
          </a:ln>
          <a:effectLst/>
        </p:spPr>
      </p:pic>
      <p:sp>
        <p:nvSpPr>
          <p:cNvPr id="7" name="TextBox 6"/>
          <p:cNvSpPr txBox="1"/>
          <p:nvPr/>
        </p:nvSpPr>
        <p:spPr>
          <a:xfrm>
            <a:off x="4572000" y="990600"/>
            <a:ext cx="4572000" cy="461665"/>
          </a:xfrm>
          <a:prstGeom prst="rect">
            <a:avLst/>
          </a:prstGeom>
          <a:noFill/>
        </p:spPr>
        <p:txBody>
          <a:bodyPr wrap="square" rtlCol="0">
            <a:spAutoFit/>
          </a:bodyPr>
          <a:lstStyle/>
          <a:p>
            <a:pPr algn="ctr" fontAlgn="base">
              <a:spcBef>
                <a:spcPct val="0"/>
              </a:spcBef>
              <a:spcAft>
                <a:spcPct val="5000"/>
              </a:spcAft>
              <a:buClr>
                <a:srgbClr val="FF9900"/>
              </a:buClr>
              <a:buSzPct val="100000"/>
              <a:buFont typeface="Times New Roman" pitchFamily="18" charset="0"/>
              <a:buNone/>
            </a:pPr>
            <a:r>
              <a:rPr lang="en-US" altLang="zh-CN" sz="2400" dirty="0">
                <a:solidFill>
                  <a:srgbClr val="0000CC"/>
                </a:solidFill>
              </a:rPr>
              <a:t>Apparatus used to mix solution </a:t>
            </a:r>
          </a:p>
        </p:txBody>
      </p:sp>
      <p:sp>
        <p:nvSpPr>
          <p:cNvPr id="9" name="Slide Number Placeholder 5"/>
          <p:cNvSpPr txBox="1">
            <a:spLocks/>
          </p:cNvSpPr>
          <p:nvPr/>
        </p:nvSpPr>
        <p:spPr bwMode="auto">
          <a:xfrm>
            <a:off x="7130941" y="6432332"/>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r" eaLnBrk="0" fontAlgn="base" hangingPunct="0">
              <a:spcBef>
                <a:spcPct val="0"/>
              </a:spcBef>
              <a:spcAft>
                <a:spcPct val="0"/>
              </a:spcAft>
              <a:defRPr/>
            </a:pPr>
            <a:fld id="{3823A65F-B580-4FC2-913F-33B45AA84121}" type="slidenum">
              <a:rPr lang="zh-CN" altLang="en-US" sz="2000">
                <a:solidFill>
                  <a:srgbClr val="000000"/>
                </a:solidFill>
                <a:ea typeface="Osaka" pitchFamily="28" charset="-128"/>
              </a:rPr>
              <a:pPr algn="r" eaLnBrk="0" fontAlgn="base" hangingPunct="0">
                <a:spcBef>
                  <a:spcPct val="0"/>
                </a:spcBef>
                <a:spcAft>
                  <a:spcPct val="0"/>
                </a:spcAft>
                <a:defRPr/>
              </a:pPr>
              <a:t>14</a:t>
            </a:fld>
            <a:endParaRPr lang="en-US" altLang="zh-CN" sz="2000" dirty="0">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圖片 19"/>
          <p:cNvPicPr>
            <a:picLocks noChangeAspect="1" noChangeArrowheads="1"/>
          </p:cNvPicPr>
          <p:nvPr/>
        </p:nvPicPr>
        <p:blipFill>
          <a:blip r:embed="rId4" cstate="print"/>
          <a:srcRect/>
          <a:stretch>
            <a:fillRect/>
          </a:stretch>
        </p:blipFill>
        <p:spPr bwMode="auto">
          <a:xfrm>
            <a:off x="175399" y="1455738"/>
            <a:ext cx="4396601" cy="4106862"/>
          </a:xfrm>
          <a:prstGeom prst="rect">
            <a:avLst/>
          </a:prstGeom>
          <a:noFill/>
          <a:ln w="9525">
            <a:noFill/>
            <a:miter lim="800000"/>
            <a:headEnd/>
            <a:tailEnd/>
          </a:ln>
        </p:spPr>
      </p:pic>
      <p:sp>
        <p:nvSpPr>
          <p:cNvPr id="8196" name="文字方塊 5"/>
          <p:cNvSpPr txBox="1">
            <a:spLocks noChangeArrowheads="1"/>
          </p:cNvSpPr>
          <p:nvPr/>
        </p:nvSpPr>
        <p:spPr bwMode="auto">
          <a:xfrm>
            <a:off x="381000" y="228600"/>
            <a:ext cx="7813675" cy="538163"/>
          </a:xfrm>
          <a:prstGeom prst="rect">
            <a:avLst/>
          </a:prstGeom>
          <a:noFill/>
          <a:ln w="9525">
            <a:noFill/>
            <a:miter lim="800000"/>
            <a:headEnd/>
            <a:tailEnd/>
          </a:ln>
        </p:spPr>
        <p:txBody>
          <a:bodyPr>
            <a:spAutoFit/>
          </a:bodyPr>
          <a:lstStyle/>
          <a:p>
            <a:pPr defTabSz="457200" fontAlgn="base">
              <a:spcBef>
                <a:spcPct val="0"/>
              </a:spcBef>
              <a:spcAft>
                <a:spcPct val="0"/>
              </a:spcAft>
            </a:pPr>
            <a:r>
              <a:rPr lang="en-US" altLang="zh-TW" sz="2900">
                <a:solidFill>
                  <a:srgbClr val="0000FF"/>
                </a:solidFill>
              </a:rPr>
              <a:t>Nanoreporter for H</a:t>
            </a:r>
            <a:r>
              <a:rPr lang="en-US" altLang="zh-TW" sz="2900" baseline="-25000">
                <a:solidFill>
                  <a:srgbClr val="0000FF"/>
                </a:solidFill>
              </a:rPr>
              <a:t>2</a:t>
            </a:r>
            <a:r>
              <a:rPr lang="en-US" altLang="zh-TW" sz="2900">
                <a:solidFill>
                  <a:srgbClr val="0000FF"/>
                </a:solidFill>
              </a:rPr>
              <a:t>S Detection in Subsurface</a:t>
            </a:r>
            <a:endParaRPr lang="zh-TW" altLang="en-US" sz="2900">
              <a:solidFill>
                <a:srgbClr val="0000FF"/>
              </a:solidFill>
            </a:endParaRPr>
          </a:p>
        </p:txBody>
      </p:sp>
      <p:sp>
        <p:nvSpPr>
          <p:cNvPr id="8197" name="文字方塊 24"/>
          <p:cNvSpPr txBox="1">
            <a:spLocks noChangeArrowheads="1"/>
          </p:cNvSpPr>
          <p:nvPr/>
        </p:nvSpPr>
        <p:spPr bwMode="auto">
          <a:xfrm>
            <a:off x="5260975" y="1085850"/>
            <a:ext cx="3759200" cy="369888"/>
          </a:xfrm>
          <a:prstGeom prst="rect">
            <a:avLst/>
          </a:prstGeom>
          <a:noFill/>
          <a:ln w="9525">
            <a:noFill/>
            <a:miter lim="800000"/>
            <a:headEnd/>
            <a:tailEnd/>
          </a:ln>
        </p:spPr>
        <p:txBody>
          <a:bodyPr>
            <a:spAutoFit/>
          </a:bodyPr>
          <a:lstStyle/>
          <a:p>
            <a:pPr defTabSz="457200" fontAlgn="base">
              <a:spcBef>
                <a:spcPct val="0"/>
              </a:spcBef>
              <a:spcAft>
                <a:spcPct val="0"/>
              </a:spcAft>
            </a:pPr>
            <a:r>
              <a:rPr lang="en-US" altLang="zh-TW">
                <a:solidFill>
                  <a:srgbClr val="000000"/>
                </a:solidFill>
                <a:ea typeface="Batang" pitchFamily="18" charset="-127"/>
                <a:cs typeface="Arial" pitchFamily="34" charset="0"/>
              </a:rPr>
              <a:t>Naphthalimide-based Nanoreporter</a:t>
            </a:r>
            <a:endParaRPr lang="zh-TW" altLang="en-US">
              <a:solidFill>
                <a:srgbClr val="000000"/>
              </a:solidFill>
              <a:ea typeface="PMingLiU" pitchFamily="18" charset="-120"/>
              <a:cs typeface="Batang" pitchFamily="18" charset="-127"/>
            </a:endParaRPr>
          </a:p>
        </p:txBody>
      </p:sp>
      <p:pic>
        <p:nvPicPr>
          <p:cNvPr id="8198" name="圖片 19"/>
          <p:cNvPicPr>
            <a:picLocks noChangeAspect="1"/>
          </p:cNvPicPr>
          <p:nvPr/>
        </p:nvPicPr>
        <p:blipFill>
          <a:blip r:embed="rId4" cstate="print"/>
          <a:srcRect t="5569" r="80913" b="74010"/>
          <a:stretch>
            <a:fillRect/>
          </a:stretch>
        </p:blipFill>
        <p:spPr bwMode="auto">
          <a:xfrm>
            <a:off x="5473700" y="1489075"/>
            <a:ext cx="1174750" cy="1174750"/>
          </a:xfrm>
          <a:prstGeom prst="rect">
            <a:avLst/>
          </a:prstGeom>
          <a:noFill/>
          <a:ln w="9525">
            <a:noFill/>
            <a:miter lim="800000"/>
            <a:headEnd/>
            <a:tailEnd/>
          </a:ln>
        </p:spPr>
      </p:pic>
      <p:sp>
        <p:nvSpPr>
          <p:cNvPr id="8199" name="Slide Number Placeholder 5"/>
          <p:cNvSpPr txBox="1">
            <a:spLocks/>
          </p:cNvSpPr>
          <p:nvPr/>
        </p:nvSpPr>
        <p:spPr bwMode="auto">
          <a:xfrm>
            <a:off x="7115175" y="6543675"/>
            <a:ext cx="1905000" cy="457200"/>
          </a:xfrm>
          <a:prstGeom prst="rect">
            <a:avLst/>
          </a:prstGeom>
          <a:noFill/>
          <a:ln w="9525">
            <a:noFill/>
            <a:miter lim="800000"/>
            <a:headEnd/>
            <a:tailEnd/>
          </a:ln>
        </p:spPr>
        <p:txBody>
          <a:bodyPr/>
          <a:lstStyle/>
          <a:p>
            <a:pPr algn="r" defTabSz="457200" eaLnBrk="0" fontAlgn="base" hangingPunct="0">
              <a:spcBef>
                <a:spcPct val="0"/>
              </a:spcBef>
              <a:spcAft>
                <a:spcPct val="0"/>
              </a:spcAft>
            </a:pPr>
            <a:fld id="{B418A997-8EE7-406E-953E-D51A0825BE2D}" type="slidenum">
              <a:rPr lang="zh-CN" altLang="en-US" sz="1400">
                <a:solidFill>
                  <a:srgbClr val="000000"/>
                </a:solidFill>
                <a:ea typeface="Osaka" pitchFamily="28" charset="-128"/>
              </a:rPr>
              <a:pPr algn="r" defTabSz="457200" eaLnBrk="0" fontAlgn="base" hangingPunct="0">
                <a:spcBef>
                  <a:spcPct val="0"/>
                </a:spcBef>
                <a:spcAft>
                  <a:spcPct val="0"/>
                </a:spcAft>
              </a:pPr>
              <a:t>15</a:t>
            </a:fld>
            <a:endParaRPr lang="en-US" altLang="zh-CN" sz="1400">
              <a:solidFill>
                <a:srgbClr val="000000"/>
              </a:solidFill>
              <a:ea typeface="Osaka" pitchFamily="28" charset="-128"/>
            </a:endParaRPr>
          </a:p>
        </p:txBody>
      </p:sp>
      <p:sp>
        <p:nvSpPr>
          <p:cNvPr id="8200" name="文字方塊 14"/>
          <p:cNvSpPr txBox="1">
            <a:spLocks noChangeArrowheads="1"/>
          </p:cNvSpPr>
          <p:nvPr/>
        </p:nvSpPr>
        <p:spPr bwMode="auto">
          <a:xfrm>
            <a:off x="6518275" y="1709738"/>
            <a:ext cx="2338388" cy="739775"/>
          </a:xfrm>
          <a:prstGeom prst="rect">
            <a:avLst/>
          </a:prstGeom>
          <a:noFill/>
          <a:ln w="9525">
            <a:noFill/>
            <a:miter lim="800000"/>
            <a:headEnd/>
            <a:tailEnd/>
          </a:ln>
        </p:spPr>
        <p:txBody>
          <a:bodyPr>
            <a:spAutoFit/>
          </a:bodyPr>
          <a:lstStyle/>
          <a:p>
            <a:pPr algn="ctr" defTabSz="457200" fontAlgn="base">
              <a:spcBef>
                <a:spcPct val="0"/>
              </a:spcBef>
              <a:spcAft>
                <a:spcPct val="0"/>
              </a:spcAft>
            </a:pPr>
            <a:r>
              <a:rPr kumimoji="1" lang="en-US" altLang="zh-TW" sz="1400">
                <a:solidFill>
                  <a:srgbClr val="000000"/>
                </a:solidFill>
                <a:ea typeface="Batang" pitchFamily="18" charset="-127"/>
                <a:cs typeface="Arial" pitchFamily="34" charset="0"/>
              </a:rPr>
              <a:t>Fluorescent probe-modified PVA-fCB          (FP-PVA-fCB) </a:t>
            </a:r>
            <a:endParaRPr kumimoji="1" lang="zh-TW" altLang="en-US" sz="1400">
              <a:solidFill>
                <a:srgbClr val="000000"/>
              </a:solidFill>
              <a:ea typeface="PMingLiU" pitchFamily="18" charset="-120"/>
              <a:cs typeface="Batang" pitchFamily="18" charset="-127"/>
            </a:endParaRPr>
          </a:p>
        </p:txBody>
      </p:sp>
      <p:sp>
        <p:nvSpPr>
          <p:cNvPr id="8201" name="文字方塊 5"/>
          <p:cNvSpPr txBox="1">
            <a:spLocks noChangeArrowheads="1"/>
          </p:cNvSpPr>
          <p:nvPr/>
        </p:nvSpPr>
        <p:spPr bwMode="auto">
          <a:xfrm>
            <a:off x="4724400" y="5808663"/>
            <a:ext cx="1731963" cy="338137"/>
          </a:xfrm>
          <a:prstGeom prst="rect">
            <a:avLst/>
          </a:prstGeom>
          <a:noFill/>
          <a:ln w="9525">
            <a:noFill/>
            <a:miter lim="800000"/>
            <a:headEnd/>
            <a:tailEnd/>
          </a:ln>
        </p:spPr>
        <p:txBody>
          <a:bodyPr>
            <a:spAutoFit/>
          </a:bodyPr>
          <a:lstStyle/>
          <a:p>
            <a:pPr defTabSz="457200" fontAlgn="base">
              <a:spcBef>
                <a:spcPct val="0"/>
              </a:spcBef>
              <a:spcAft>
                <a:spcPct val="0"/>
              </a:spcAft>
            </a:pPr>
            <a:r>
              <a:rPr kumimoji="1" lang="en-US" altLang="zh-TW" sz="1600">
                <a:solidFill>
                  <a:srgbClr val="000000"/>
                </a:solidFill>
                <a:ea typeface="PMingLiU" pitchFamily="18" charset="-120"/>
                <a:cs typeface="Arial" pitchFamily="34" charset="0"/>
              </a:rPr>
              <a:t>Non-fluorescent</a:t>
            </a:r>
            <a:endParaRPr kumimoji="1" lang="zh-TW" altLang="en-US" sz="1600">
              <a:solidFill>
                <a:srgbClr val="000000"/>
              </a:solidFill>
              <a:ea typeface="PMingLiU" pitchFamily="18" charset="-120"/>
              <a:cs typeface="Arial" pitchFamily="34" charset="0"/>
            </a:endParaRPr>
          </a:p>
        </p:txBody>
      </p:sp>
      <p:sp>
        <p:nvSpPr>
          <p:cNvPr id="8202" name="文字方塊 24"/>
          <p:cNvSpPr txBox="1">
            <a:spLocks noChangeArrowheads="1"/>
          </p:cNvSpPr>
          <p:nvPr/>
        </p:nvSpPr>
        <p:spPr bwMode="auto">
          <a:xfrm>
            <a:off x="7688263" y="5803900"/>
            <a:ext cx="1287462" cy="338138"/>
          </a:xfrm>
          <a:prstGeom prst="rect">
            <a:avLst/>
          </a:prstGeom>
          <a:noFill/>
          <a:ln w="9525">
            <a:noFill/>
            <a:miter lim="800000"/>
            <a:headEnd/>
            <a:tailEnd/>
          </a:ln>
        </p:spPr>
        <p:txBody>
          <a:bodyPr>
            <a:spAutoFit/>
          </a:bodyPr>
          <a:lstStyle/>
          <a:p>
            <a:pPr defTabSz="457200" fontAlgn="base">
              <a:spcBef>
                <a:spcPct val="0"/>
              </a:spcBef>
              <a:spcAft>
                <a:spcPct val="0"/>
              </a:spcAft>
            </a:pPr>
            <a:r>
              <a:rPr kumimoji="1" lang="en-US" altLang="zh-TW" sz="1600">
                <a:solidFill>
                  <a:srgbClr val="000000"/>
                </a:solidFill>
                <a:ea typeface="PMingLiU" pitchFamily="18" charset="-120"/>
                <a:cs typeface="Arial" pitchFamily="34" charset="0"/>
              </a:rPr>
              <a:t>Fluorescent</a:t>
            </a:r>
            <a:endParaRPr kumimoji="1" lang="zh-TW" altLang="en-US" sz="1600">
              <a:solidFill>
                <a:srgbClr val="000000"/>
              </a:solidFill>
              <a:ea typeface="PMingLiU" pitchFamily="18" charset="-120"/>
              <a:cs typeface="Arial" pitchFamily="34" charset="0"/>
            </a:endParaRPr>
          </a:p>
        </p:txBody>
      </p:sp>
      <p:sp>
        <p:nvSpPr>
          <p:cNvPr id="8203" name="矩形 8"/>
          <p:cNvSpPr>
            <a:spLocks noChangeArrowheads="1"/>
          </p:cNvSpPr>
          <p:nvPr/>
        </p:nvSpPr>
        <p:spPr bwMode="auto">
          <a:xfrm>
            <a:off x="4800600" y="6246813"/>
            <a:ext cx="1955800" cy="230187"/>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altLang="zh-TW" sz="900">
                <a:solidFill>
                  <a:srgbClr val="000000"/>
                </a:solidFill>
                <a:ea typeface="PMingLiU" pitchFamily="18" charset="-120"/>
                <a:cs typeface="Arial" pitchFamily="34" charset="0"/>
              </a:rPr>
              <a:t>ICT: intramolecular charge transfer</a:t>
            </a:r>
            <a:endParaRPr lang="zh-TW" altLang="en-US" sz="900">
              <a:solidFill>
                <a:srgbClr val="000000"/>
              </a:solidFill>
              <a:ea typeface="PMingLiU" pitchFamily="18" charset="-120"/>
              <a:cs typeface="Arial" pitchFamily="34" charset="0"/>
            </a:endParaRPr>
          </a:p>
        </p:txBody>
      </p:sp>
      <p:graphicFrame>
        <p:nvGraphicFramePr>
          <p:cNvPr id="8194" name="Object 2"/>
          <p:cNvGraphicFramePr>
            <a:graphicFrameLocks noChangeAspect="1"/>
          </p:cNvGraphicFramePr>
          <p:nvPr/>
        </p:nvGraphicFramePr>
        <p:xfrm>
          <a:off x="4876800" y="2743200"/>
          <a:ext cx="4191000" cy="2397125"/>
        </p:xfrm>
        <a:graphic>
          <a:graphicData uri="http://schemas.openxmlformats.org/presentationml/2006/ole">
            <p:oleObj spid="_x0000_s28674" name="CS ChemDraw Drawing" r:id="rId5" imgW="3961861" imgH="2265734" progId="ChemDraw.Document.6.0">
              <p:embed/>
            </p:oleObj>
          </a:graphicData>
        </a:graphic>
      </p:graphicFrame>
      <p:sp>
        <p:nvSpPr>
          <p:cNvPr id="8204" name="矩形 13"/>
          <p:cNvSpPr>
            <a:spLocks noChangeArrowheads="1"/>
          </p:cNvSpPr>
          <p:nvPr/>
        </p:nvSpPr>
        <p:spPr bwMode="auto">
          <a:xfrm>
            <a:off x="4724400" y="5202238"/>
            <a:ext cx="1676400" cy="665162"/>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sz="1200">
                <a:solidFill>
                  <a:srgbClr val="000000"/>
                </a:solidFill>
                <a:ea typeface="Batang" pitchFamily="18" charset="-127"/>
              </a:rPr>
              <a:t>2 EWG: </a:t>
            </a:r>
          </a:p>
          <a:p>
            <a:pPr algn="ctr" fontAlgn="base">
              <a:spcBef>
                <a:spcPct val="0"/>
              </a:spcBef>
              <a:spcAft>
                <a:spcPct val="5000"/>
              </a:spcAft>
              <a:buClr>
                <a:srgbClr val="FF9900"/>
              </a:buClr>
              <a:buSzPct val="100000"/>
              <a:buFont typeface="Times New Roman" pitchFamily="18" charset="0"/>
              <a:buNone/>
            </a:pPr>
            <a:r>
              <a:rPr lang="en-US" sz="1200">
                <a:solidFill>
                  <a:srgbClr val="000000"/>
                </a:solidFill>
                <a:ea typeface="Batang" pitchFamily="18" charset="-127"/>
              </a:rPr>
              <a:t> in a pull-pull way</a:t>
            </a:r>
          </a:p>
          <a:p>
            <a:pPr algn="ctr" fontAlgn="base">
              <a:spcBef>
                <a:spcPct val="0"/>
              </a:spcBef>
              <a:spcAft>
                <a:spcPct val="5000"/>
              </a:spcAft>
              <a:buClr>
                <a:srgbClr val="FF9900"/>
              </a:buClr>
              <a:buSzPct val="100000"/>
              <a:buFont typeface="Times New Roman" pitchFamily="18" charset="0"/>
              <a:buNone/>
            </a:pPr>
            <a:r>
              <a:rPr lang="en-US" sz="1200">
                <a:solidFill>
                  <a:srgbClr val="000000"/>
                </a:solidFill>
                <a:ea typeface="Batang" pitchFamily="18" charset="-127"/>
              </a:rPr>
              <a:t> ICT is forbidden</a:t>
            </a:r>
          </a:p>
        </p:txBody>
      </p:sp>
      <p:sp>
        <p:nvSpPr>
          <p:cNvPr id="8205" name="矩形 14"/>
          <p:cNvSpPr>
            <a:spLocks noChangeArrowheads="1"/>
          </p:cNvSpPr>
          <p:nvPr/>
        </p:nvSpPr>
        <p:spPr bwMode="auto">
          <a:xfrm>
            <a:off x="7391400" y="5257800"/>
            <a:ext cx="1752600" cy="665163"/>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sz="1200">
                <a:solidFill>
                  <a:srgbClr val="000000"/>
                </a:solidFill>
                <a:ea typeface="Batang" pitchFamily="18" charset="-127"/>
              </a:rPr>
              <a:t>1 EDG + 1 EWG: </a:t>
            </a:r>
          </a:p>
          <a:p>
            <a:pPr algn="ctr" fontAlgn="base">
              <a:spcBef>
                <a:spcPct val="0"/>
              </a:spcBef>
              <a:spcAft>
                <a:spcPct val="5000"/>
              </a:spcAft>
              <a:buClr>
                <a:srgbClr val="FF9900"/>
              </a:buClr>
              <a:buSzPct val="100000"/>
              <a:buFont typeface="Times New Roman" pitchFamily="18" charset="0"/>
              <a:buNone/>
            </a:pPr>
            <a:r>
              <a:rPr lang="en-US" sz="1200">
                <a:solidFill>
                  <a:srgbClr val="000000"/>
                </a:solidFill>
                <a:ea typeface="Batang" pitchFamily="18" charset="-127"/>
              </a:rPr>
              <a:t>in a push-pull way</a:t>
            </a:r>
          </a:p>
          <a:p>
            <a:pPr algn="ctr" fontAlgn="base">
              <a:spcBef>
                <a:spcPct val="0"/>
              </a:spcBef>
              <a:spcAft>
                <a:spcPct val="5000"/>
              </a:spcAft>
              <a:buClr>
                <a:srgbClr val="FF9900"/>
              </a:buClr>
              <a:buSzPct val="100000"/>
              <a:buFont typeface="Times New Roman" pitchFamily="18" charset="0"/>
              <a:buNone/>
            </a:pPr>
            <a:r>
              <a:rPr lang="en-US" sz="1200">
                <a:solidFill>
                  <a:srgbClr val="000000"/>
                </a:solidFill>
                <a:ea typeface="Batang" pitchFamily="18" charset="-127"/>
              </a:rPr>
              <a:t> ICT is allowed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69"/>
          <p:cNvPicPr>
            <a:picLocks noChangeAspect="1" noChangeArrowheads="1"/>
          </p:cNvPicPr>
          <p:nvPr/>
        </p:nvPicPr>
        <p:blipFill>
          <a:blip r:embed="rId3" cstate="print"/>
          <a:srcRect/>
          <a:stretch>
            <a:fillRect/>
          </a:stretch>
        </p:blipFill>
        <p:spPr bwMode="auto">
          <a:xfrm>
            <a:off x="5432425" y="903288"/>
            <a:ext cx="307975" cy="1587"/>
          </a:xfrm>
          <a:prstGeom prst="rect">
            <a:avLst/>
          </a:prstGeom>
          <a:noFill/>
          <a:ln w="9525">
            <a:noFill/>
            <a:miter lim="800000"/>
            <a:headEnd/>
            <a:tailEnd/>
          </a:ln>
        </p:spPr>
      </p:pic>
      <p:pic>
        <p:nvPicPr>
          <p:cNvPr id="30723" name="Picture 151"/>
          <p:cNvPicPr>
            <a:picLocks noChangeAspect="1" noChangeArrowheads="1"/>
          </p:cNvPicPr>
          <p:nvPr/>
        </p:nvPicPr>
        <p:blipFill>
          <a:blip r:embed="rId4" cstate="print"/>
          <a:srcRect/>
          <a:stretch>
            <a:fillRect/>
          </a:stretch>
        </p:blipFill>
        <p:spPr bwMode="auto">
          <a:xfrm>
            <a:off x="5432425" y="903288"/>
            <a:ext cx="307975" cy="1587"/>
          </a:xfrm>
          <a:prstGeom prst="rect">
            <a:avLst/>
          </a:prstGeom>
          <a:noFill/>
          <a:ln w="9525">
            <a:noFill/>
            <a:miter lim="800000"/>
            <a:headEnd/>
            <a:tailEnd/>
          </a:ln>
        </p:spPr>
      </p:pic>
      <p:sp>
        <p:nvSpPr>
          <p:cNvPr id="30724" name="TextBox 444"/>
          <p:cNvSpPr txBox="1">
            <a:spLocks noChangeArrowheads="1"/>
          </p:cNvSpPr>
          <p:nvPr/>
        </p:nvSpPr>
        <p:spPr bwMode="auto">
          <a:xfrm>
            <a:off x="414338" y="5489575"/>
            <a:ext cx="8763000" cy="1763713"/>
          </a:xfrm>
          <a:prstGeom prst="rect">
            <a:avLst/>
          </a:prstGeom>
          <a:noFill/>
          <a:ln w="9525">
            <a:noFill/>
            <a:miter lim="800000"/>
            <a:headEnd/>
            <a:tailEnd/>
          </a:ln>
        </p:spPr>
        <p:txBody>
          <a:bodyPr>
            <a:spAutoFit/>
          </a:bodyPr>
          <a:lstStyle/>
          <a:p>
            <a:pPr marL="342900" indent="-342900" fontAlgn="base">
              <a:spcBef>
                <a:spcPct val="0"/>
              </a:spcBef>
              <a:spcAft>
                <a:spcPct val="5000"/>
              </a:spcAft>
              <a:buClr>
                <a:srgbClr val="FF9900"/>
              </a:buClr>
              <a:buSzPct val="100000"/>
              <a:buFont typeface="Wingdings" pitchFamily="2" charset="2"/>
              <a:buChar char="l"/>
            </a:pPr>
            <a:r>
              <a:rPr lang="en-US" sz="2000">
                <a:solidFill>
                  <a:srgbClr val="000000"/>
                </a:solidFill>
                <a:ea typeface="Batang" pitchFamily="18" charset="-127"/>
                <a:cs typeface="Arial" pitchFamily="34" charset="0"/>
              </a:rPr>
              <a:t>Ground core materials: sandstone (provided by AEC)</a:t>
            </a:r>
          </a:p>
          <a:p>
            <a:pPr marL="342900" indent="-342900" fontAlgn="base">
              <a:spcBef>
                <a:spcPct val="0"/>
              </a:spcBef>
              <a:spcAft>
                <a:spcPct val="5000"/>
              </a:spcAft>
              <a:buClr>
                <a:srgbClr val="FF9900"/>
              </a:buClr>
              <a:buSzPct val="100000"/>
              <a:buFont typeface="Wingdings" pitchFamily="2" charset="2"/>
              <a:buChar char="l"/>
            </a:pPr>
            <a:r>
              <a:rPr lang="en-US" sz="2000">
                <a:solidFill>
                  <a:srgbClr val="000000"/>
                </a:solidFill>
                <a:ea typeface="Batang" pitchFamily="18" charset="-127"/>
                <a:cs typeface="Arial" pitchFamily="34" charset="0"/>
              </a:rPr>
              <a:t>Flow rate: 0.6 mL/h for each syringe, retention time 1 h</a:t>
            </a:r>
          </a:p>
          <a:p>
            <a:pPr marL="342900" indent="-342900" fontAlgn="base">
              <a:spcBef>
                <a:spcPct val="0"/>
              </a:spcBef>
              <a:spcAft>
                <a:spcPct val="5000"/>
              </a:spcAft>
              <a:buClr>
                <a:srgbClr val="FF9900"/>
              </a:buClr>
              <a:buSzPct val="100000"/>
              <a:buFont typeface="Wingdings" pitchFamily="2" charset="2"/>
              <a:buChar char="l"/>
            </a:pPr>
            <a:r>
              <a:rPr lang="en-US" sz="2000">
                <a:solidFill>
                  <a:srgbClr val="000000"/>
                </a:solidFill>
                <a:ea typeface="Batang" pitchFamily="18" charset="-127"/>
                <a:cs typeface="Arial" pitchFamily="34" charset="0"/>
              </a:rPr>
              <a:t>Nanoparticles were dispersed in synthetic seawater</a:t>
            </a:r>
          </a:p>
          <a:p>
            <a:pPr marL="342900" indent="-342900" fontAlgn="base">
              <a:spcBef>
                <a:spcPct val="0"/>
              </a:spcBef>
              <a:spcAft>
                <a:spcPct val="5000"/>
              </a:spcAft>
              <a:buClr>
                <a:srgbClr val="FF9900"/>
              </a:buClr>
              <a:buSzPct val="100000"/>
              <a:buFont typeface="Wingdings" pitchFamily="2" charset="2"/>
              <a:buChar char="l"/>
            </a:pPr>
            <a:r>
              <a:rPr lang="en-US" sz="2000">
                <a:solidFill>
                  <a:srgbClr val="000000"/>
                </a:solidFill>
                <a:ea typeface="Batang" pitchFamily="18" charset="-127"/>
                <a:cs typeface="Arial" pitchFamily="34" charset="0"/>
              </a:rPr>
              <a:t>Temperature: 25 °C </a:t>
            </a:r>
          </a:p>
          <a:p>
            <a:pPr marL="342900" indent="-342900" fontAlgn="base">
              <a:spcBef>
                <a:spcPct val="0"/>
              </a:spcBef>
              <a:spcAft>
                <a:spcPct val="5000"/>
              </a:spcAft>
              <a:buClr>
                <a:srgbClr val="FF9900"/>
              </a:buClr>
              <a:buSzPct val="100000"/>
              <a:buFont typeface="Arial" pitchFamily="34" charset="0"/>
              <a:buChar char="•"/>
            </a:pPr>
            <a:endParaRPr lang="en-US" sz="1200">
              <a:solidFill>
                <a:srgbClr val="000000"/>
              </a:solidFill>
              <a:ea typeface="Batang" pitchFamily="18" charset="-127"/>
            </a:endParaRPr>
          </a:p>
          <a:p>
            <a:pPr marL="342900" indent="-342900" fontAlgn="base">
              <a:spcBef>
                <a:spcPct val="0"/>
              </a:spcBef>
              <a:spcAft>
                <a:spcPct val="5000"/>
              </a:spcAft>
              <a:buClr>
                <a:srgbClr val="FF9900"/>
              </a:buClr>
              <a:buSzPct val="100000"/>
              <a:buFont typeface="Arial" pitchFamily="34" charset="0"/>
              <a:buChar char="•"/>
            </a:pPr>
            <a:endParaRPr lang="en-US" sz="1200">
              <a:solidFill>
                <a:srgbClr val="000000"/>
              </a:solidFill>
              <a:ea typeface="Batang" pitchFamily="18" charset="-127"/>
            </a:endParaRPr>
          </a:p>
        </p:txBody>
      </p:sp>
      <p:grpSp>
        <p:nvGrpSpPr>
          <p:cNvPr id="2" name="群組 1"/>
          <p:cNvGrpSpPr>
            <a:grpSpLocks/>
          </p:cNvGrpSpPr>
          <p:nvPr/>
        </p:nvGrpSpPr>
        <p:grpSpPr bwMode="auto">
          <a:xfrm>
            <a:off x="446088" y="1447800"/>
            <a:ext cx="8669337" cy="3713163"/>
            <a:chOff x="446364" y="1447800"/>
            <a:chExt cx="8669041" cy="3712772"/>
          </a:xfrm>
        </p:grpSpPr>
        <p:sp>
          <p:nvSpPr>
            <p:cNvPr id="30728" name="Rectangle 41"/>
            <p:cNvSpPr>
              <a:spLocks noChangeArrowheads="1"/>
            </p:cNvSpPr>
            <p:nvPr/>
          </p:nvSpPr>
          <p:spPr bwMode="auto">
            <a:xfrm>
              <a:off x="6439046" y="1739208"/>
              <a:ext cx="182807" cy="274434"/>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None/>
              </a:pPr>
              <a:endParaRPr lang="en-US" sz="1200">
                <a:solidFill>
                  <a:srgbClr val="000000"/>
                </a:solidFill>
                <a:ea typeface="Batang" pitchFamily="18" charset="-127"/>
              </a:endParaRPr>
            </a:p>
          </p:txBody>
        </p:sp>
        <p:sp>
          <p:nvSpPr>
            <p:cNvPr id="30729" name="Rectangle 42"/>
            <p:cNvSpPr>
              <a:spLocks noChangeArrowheads="1"/>
            </p:cNvSpPr>
            <p:nvPr/>
          </p:nvSpPr>
          <p:spPr bwMode="auto">
            <a:xfrm>
              <a:off x="6439046" y="1739208"/>
              <a:ext cx="182807" cy="274434"/>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None/>
              </a:pPr>
              <a:endParaRPr lang="en-US" sz="1200">
                <a:solidFill>
                  <a:srgbClr val="000000"/>
                </a:solidFill>
                <a:ea typeface="Batang" pitchFamily="18" charset="-127"/>
              </a:endParaRPr>
            </a:p>
          </p:txBody>
        </p:sp>
        <p:sp>
          <p:nvSpPr>
            <p:cNvPr id="30730" name="Rectangle 43"/>
            <p:cNvSpPr>
              <a:spLocks noChangeArrowheads="1"/>
            </p:cNvSpPr>
            <p:nvPr/>
          </p:nvSpPr>
          <p:spPr bwMode="auto">
            <a:xfrm>
              <a:off x="6439046" y="1739208"/>
              <a:ext cx="182807" cy="274434"/>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None/>
              </a:pPr>
              <a:endParaRPr lang="en-US" sz="1200">
                <a:solidFill>
                  <a:srgbClr val="000000"/>
                </a:solidFill>
                <a:ea typeface="Batang" pitchFamily="18" charset="-127"/>
              </a:endParaRPr>
            </a:p>
          </p:txBody>
        </p:sp>
        <p:sp>
          <p:nvSpPr>
            <p:cNvPr id="30731" name="Rectangle 44"/>
            <p:cNvSpPr>
              <a:spLocks noChangeArrowheads="1"/>
            </p:cNvSpPr>
            <p:nvPr/>
          </p:nvSpPr>
          <p:spPr bwMode="auto">
            <a:xfrm>
              <a:off x="6439046" y="1753496"/>
              <a:ext cx="182807" cy="274434"/>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None/>
              </a:pPr>
              <a:endParaRPr lang="en-US" sz="1200">
                <a:solidFill>
                  <a:srgbClr val="000000"/>
                </a:solidFill>
                <a:ea typeface="Batang" pitchFamily="18" charset="-127"/>
              </a:endParaRPr>
            </a:p>
          </p:txBody>
        </p:sp>
        <p:sp>
          <p:nvSpPr>
            <p:cNvPr id="30732" name="Rectangle 46"/>
            <p:cNvSpPr>
              <a:spLocks noChangeArrowheads="1"/>
            </p:cNvSpPr>
            <p:nvPr/>
          </p:nvSpPr>
          <p:spPr bwMode="auto">
            <a:xfrm>
              <a:off x="6439046" y="1829696"/>
              <a:ext cx="182807" cy="274434"/>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None/>
              </a:pPr>
              <a:endParaRPr lang="en-US" sz="1200">
                <a:solidFill>
                  <a:srgbClr val="000000"/>
                </a:solidFill>
                <a:ea typeface="Batang" pitchFamily="18" charset="-127"/>
              </a:endParaRPr>
            </a:p>
          </p:txBody>
        </p:sp>
        <p:sp>
          <p:nvSpPr>
            <p:cNvPr id="30733" name="Freeform 292"/>
            <p:cNvSpPr>
              <a:spLocks/>
            </p:cNvSpPr>
            <p:nvPr/>
          </p:nvSpPr>
          <p:spPr bwMode="auto">
            <a:xfrm>
              <a:off x="446364" y="4393672"/>
              <a:ext cx="337826" cy="766281"/>
            </a:xfrm>
            <a:custGeom>
              <a:avLst/>
              <a:gdLst>
                <a:gd name="T0" fmla="*/ 2147483647 w 414"/>
                <a:gd name="T1" fmla="*/ 2147483647 h 1239"/>
                <a:gd name="T2" fmla="*/ 0 w 414"/>
                <a:gd name="T3" fmla="*/ 2147483647 h 1239"/>
                <a:gd name="T4" fmla="*/ 2147483647 w 414"/>
                <a:gd name="T5" fmla="*/ 2147483647 h 1239"/>
                <a:gd name="T6" fmla="*/ 2147483647 w 414"/>
                <a:gd name="T7" fmla="*/ 0 h 1239"/>
                <a:gd name="T8" fmla="*/ 2147483647 w 414"/>
                <a:gd name="T9" fmla="*/ 2147483647 h 1239"/>
                <a:gd name="T10" fmla="*/ 0 60000 65536"/>
                <a:gd name="T11" fmla="*/ 0 60000 65536"/>
                <a:gd name="T12" fmla="*/ 0 60000 65536"/>
                <a:gd name="T13" fmla="*/ 0 60000 65536"/>
                <a:gd name="T14" fmla="*/ 0 60000 65536"/>
                <a:gd name="T15" fmla="*/ 0 w 414"/>
                <a:gd name="T16" fmla="*/ 0 h 1239"/>
                <a:gd name="T17" fmla="*/ 414 w 414"/>
                <a:gd name="T18" fmla="*/ 1239 h 1239"/>
              </a:gdLst>
              <a:ahLst/>
              <a:cxnLst>
                <a:cxn ang="T10">
                  <a:pos x="T0" y="T1"/>
                </a:cxn>
                <a:cxn ang="T11">
                  <a:pos x="T2" y="T3"/>
                </a:cxn>
                <a:cxn ang="T12">
                  <a:pos x="T4" y="T5"/>
                </a:cxn>
                <a:cxn ang="T13">
                  <a:pos x="T6" y="T7"/>
                </a:cxn>
                <a:cxn ang="T14">
                  <a:pos x="T8" y="T9"/>
                </a:cxn>
              </a:cxnLst>
              <a:rect l="T15" t="T16" r="T17" b="T18"/>
              <a:pathLst>
                <a:path w="414" h="1239">
                  <a:moveTo>
                    <a:pt x="169" y="245"/>
                  </a:moveTo>
                  <a:lnTo>
                    <a:pt x="0" y="1239"/>
                  </a:lnTo>
                  <a:lnTo>
                    <a:pt x="245" y="994"/>
                  </a:lnTo>
                  <a:lnTo>
                    <a:pt x="414" y="0"/>
                  </a:lnTo>
                  <a:lnTo>
                    <a:pt x="169" y="245"/>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34" name="Line 291"/>
            <p:cNvSpPr>
              <a:spLocks noChangeShapeType="1"/>
            </p:cNvSpPr>
            <p:nvPr/>
          </p:nvSpPr>
          <p:spPr bwMode="auto">
            <a:xfrm flipV="1">
              <a:off x="584269" y="4393672"/>
              <a:ext cx="199921" cy="151525"/>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35" name="Freeform 290"/>
            <p:cNvSpPr>
              <a:spLocks/>
            </p:cNvSpPr>
            <p:nvPr/>
          </p:nvSpPr>
          <p:spPr bwMode="auto">
            <a:xfrm>
              <a:off x="446364" y="5008429"/>
              <a:ext cx="2193420" cy="151525"/>
            </a:xfrm>
            <a:custGeom>
              <a:avLst/>
              <a:gdLst>
                <a:gd name="T0" fmla="*/ 0 w 2688"/>
                <a:gd name="T1" fmla="*/ 2147483647 h 245"/>
                <a:gd name="T2" fmla="*/ 2147483647 w 2688"/>
                <a:gd name="T3" fmla="*/ 2147483647 h 245"/>
                <a:gd name="T4" fmla="*/ 2147483647 w 2688"/>
                <a:gd name="T5" fmla="*/ 0 h 245"/>
                <a:gd name="T6" fmla="*/ 2147483647 w 2688"/>
                <a:gd name="T7" fmla="*/ 0 h 245"/>
                <a:gd name="T8" fmla="*/ 0 w 2688"/>
                <a:gd name="T9" fmla="*/ 2147483647 h 245"/>
                <a:gd name="T10" fmla="*/ 0 60000 65536"/>
                <a:gd name="T11" fmla="*/ 0 60000 65536"/>
                <a:gd name="T12" fmla="*/ 0 60000 65536"/>
                <a:gd name="T13" fmla="*/ 0 60000 65536"/>
                <a:gd name="T14" fmla="*/ 0 60000 65536"/>
                <a:gd name="T15" fmla="*/ 0 w 2688"/>
                <a:gd name="T16" fmla="*/ 0 h 245"/>
                <a:gd name="T17" fmla="*/ 2688 w 2688"/>
                <a:gd name="T18" fmla="*/ 245 h 245"/>
              </a:gdLst>
              <a:ahLst/>
              <a:cxnLst>
                <a:cxn ang="T10">
                  <a:pos x="T0" y="T1"/>
                </a:cxn>
                <a:cxn ang="T11">
                  <a:pos x="T2" y="T3"/>
                </a:cxn>
                <a:cxn ang="T12">
                  <a:pos x="T4" y="T5"/>
                </a:cxn>
                <a:cxn ang="T13">
                  <a:pos x="T6" y="T7"/>
                </a:cxn>
                <a:cxn ang="T14">
                  <a:pos x="T8" y="T9"/>
                </a:cxn>
              </a:cxnLst>
              <a:rect l="T15" t="T16" r="T17" b="T18"/>
              <a:pathLst>
                <a:path w="2688" h="245">
                  <a:moveTo>
                    <a:pt x="0" y="245"/>
                  </a:moveTo>
                  <a:lnTo>
                    <a:pt x="2442" y="245"/>
                  </a:lnTo>
                  <a:lnTo>
                    <a:pt x="2688" y="0"/>
                  </a:lnTo>
                  <a:lnTo>
                    <a:pt x="245" y="0"/>
                  </a:lnTo>
                  <a:lnTo>
                    <a:pt x="0"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36" name="Line 289"/>
            <p:cNvSpPr>
              <a:spLocks noChangeShapeType="1"/>
            </p:cNvSpPr>
            <p:nvPr/>
          </p:nvSpPr>
          <p:spPr bwMode="auto">
            <a:xfrm flipV="1">
              <a:off x="446364" y="5008429"/>
              <a:ext cx="199921" cy="151525"/>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37" name="Freeform 288"/>
            <p:cNvSpPr>
              <a:spLocks/>
            </p:cNvSpPr>
            <p:nvPr/>
          </p:nvSpPr>
          <p:spPr bwMode="auto">
            <a:xfrm>
              <a:off x="2301142" y="4393672"/>
              <a:ext cx="338642" cy="766281"/>
            </a:xfrm>
            <a:custGeom>
              <a:avLst/>
              <a:gdLst>
                <a:gd name="T0" fmla="*/ 2147483647 w 415"/>
                <a:gd name="T1" fmla="*/ 2147483647 h 1239"/>
                <a:gd name="T2" fmla="*/ 0 w 415"/>
                <a:gd name="T3" fmla="*/ 2147483647 h 1239"/>
                <a:gd name="T4" fmla="*/ 2147483647 w 415"/>
                <a:gd name="T5" fmla="*/ 0 h 1239"/>
                <a:gd name="T6" fmla="*/ 2147483647 w 415"/>
                <a:gd name="T7" fmla="*/ 2147483647 h 1239"/>
                <a:gd name="T8" fmla="*/ 2147483647 w 415"/>
                <a:gd name="T9" fmla="*/ 2147483647 h 1239"/>
                <a:gd name="T10" fmla="*/ 0 60000 65536"/>
                <a:gd name="T11" fmla="*/ 0 60000 65536"/>
                <a:gd name="T12" fmla="*/ 0 60000 65536"/>
                <a:gd name="T13" fmla="*/ 0 60000 65536"/>
                <a:gd name="T14" fmla="*/ 0 60000 65536"/>
                <a:gd name="T15" fmla="*/ 0 w 415"/>
                <a:gd name="T16" fmla="*/ 0 h 1239"/>
                <a:gd name="T17" fmla="*/ 415 w 415"/>
                <a:gd name="T18" fmla="*/ 1239 h 1239"/>
              </a:gdLst>
              <a:ahLst/>
              <a:cxnLst>
                <a:cxn ang="T10">
                  <a:pos x="T0" y="T1"/>
                </a:cxn>
                <a:cxn ang="T11">
                  <a:pos x="T2" y="T3"/>
                </a:cxn>
                <a:cxn ang="T12">
                  <a:pos x="T4" y="T5"/>
                </a:cxn>
                <a:cxn ang="T13">
                  <a:pos x="T6" y="T7"/>
                </a:cxn>
                <a:cxn ang="T14">
                  <a:pos x="T8" y="T9"/>
                </a:cxn>
              </a:cxnLst>
              <a:rect l="T15" t="T16" r="T17" b="T18"/>
              <a:pathLst>
                <a:path w="415" h="1239">
                  <a:moveTo>
                    <a:pt x="169" y="1239"/>
                  </a:moveTo>
                  <a:lnTo>
                    <a:pt x="0" y="245"/>
                  </a:lnTo>
                  <a:lnTo>
                    <a:pt x="246" y="0"/>
                  </a:lnTo>
                  <a:lnTo>
                    <a:pt x="415" y="994"/>
                  </a:lnTo>
                  <a:lnTo>
                    <a:pt x="169" y="1239"/>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38" name="Line 287"/>
            <p:cNvSpPr>
              <a:spLocks noChangeShapeType="1"/>
            </p:cNvSpPr>
            <p:nvPr/>
          </p:nvSpPr>
          <p:spPr bwMode="auto">
            <a:xfrm flipV="1">
              <a:off x="2439047" y="5008429"/>
              <a:ext cx="200737" cy="151525"/>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39" name="Freeform 286"/>
            <p:cNvSpPr>
              <a:spLocks/>
            </p:cNvSpPr>
            <p:nvPr/>
          </p:nvSpPr>
          <p:spPr bwMode="auto">
            <a:xfrm>
              <a:off x="584269" y="4393672"/>
              <a:ext cx="1917611" cy="151525"/>
            </a:xfrm>
            <a:custGeom>
              <a:avLst/>
              <a:gdLst>
                <a:gd name="T0" fmla="*/ 2147483647 w 2350"/>
                <a:gd name="T1" fmla="*/ 2147483647 h 245"/>
                <a:gd name="T2" fmla="*/ 0 w 2350"/>
                <a:gd name="T3" fmla="*/ 2147483647 h 245"/>
                <a:gd name="T4" fmla="*/ 2147483647 w 2350"/>
                <a:gd name="T5" fmla="*/ 0 h 245"/>
                <a:gd name="T6" fmla="*/ 2147483647 w 2350"/>
                <a:gd name="T7" fmla="*/ 0 h 245"/>
                <a:gd name="T8" fmla="*/ 2147483647 w 2350"/>
                <a:gd name="T9" fmla="*/ 2147483647 h 245"/>
                <a:gd name="T10" fmla="*/ 0 60000 65536"/>
                <a:gd name="T11" fmla="*/ 0 60000 65536"/>
                <a:gd name="T12" fmla="*/ 0 60000 65536"/>
                <a:gd name="T13" fmla="*/ 0 60000 65536"/>
                <a:gd name="T14" fmla="*/ 0 60000 65536"/>
                <a:gd name="T15" fmla="*/ 0 w 2350"/>
                <a:gd name="T16" fmla="*/ 0 h 245"/>
                <a:gd name="T17" fmla="*/ 2350 w 2350"/>
                <a:gd name="T18" fmla="*/ 245 h 245"/>
              </a:gdLst>
              <a:ahLst/>
              <a:cxnLst>
                <a:cxn ang="T10">
                  <a:pos x="T0" y="T1"/>
                </a:cxn>
                <a:cxn ang="T11">
                  <a:pos x="T2" y="T3"/>
                </a:cxn>
                <a:cxn ang="T12">
                  <a:pos x="T4" y="T5"/>
                </a:cxn>
                <a:cxn ang="T13">
                  <a:pos x="T6" y="T7"/>
                </a:cxn>
                <a:cxn ang="T14">
                  <a:pos x="T8" y="T9"/>
                </a:cxn>
              </a:cxnLst>
              <a:rect l="T15" t="T16" r="T17" b="T18"/>
              <a:pathLst>
                <a:path w="2350" h="245">
                  <a:moveTo>
                    <a:pt x="2104" y="245"/>
                  </a:moveTo>
                  <a:lnTo>
                    <a:pt x="0" y="245"/>
                  </a:lnTo>
                  <a:lnTo>
                    <a:pt x="245" y="0"/>
                  </a:lnTo>
                  <a:lnTo>
                    <a:pt x="2350" y="0"/>
                  </a:lnTo>
                  <a:lnTo>
                    <a:pt x="2104"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0" name="Line 285"/>
            <p:cNvSpPr>
              <a:spLocks noChangeShapeType="1"/>
            </p:cNvSpPr>
            <p:nvPr/>
          </p:nvSpPr>
          <p:spPr bwMode="auto">
            <a:xfrm flipV="1">
              <a:off x="2301142" y="4393672"/>
              <a:ext cx="200737" cy="151525"/>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1" name="Line 284"/>
            <p:cNvSpPr>
              <a:spLocks noChangeShapeType="1"/>
            </p:cNvSpPr>
            <p:nvPr/>
          </p:nvSpPr>
          <p:spPr bwMode="auto">
            <a:xfrm flipH="1" flipV="1">
              <a:off x="2301142" y="4545197"/>
              <a:ext cx="137905" cy="614757"/>
            </a:xfrm>
            <a:prstGeom prst="line">
              <a:avLst/>
            </a:prstGeom>
            <a:noFill/>
            <a:ln w="12065">
              <a:solidFill>
                <a:srgbClr val="55ACA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2" name="Line 283"/>
            <p:cNvSpPr>
              <a:spLocks noChangeShapeType="1"/>
            </p:cNvSpPr>
            <p:nvPr/>
          </p:nvSpPr>
          <p:spPr bwMode="auto">
            <a:xfrm flipH="1">
              <a:off x="584269" y="4545197"/>
              <a:ext cx="1716874" cy="61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3" name="Line 282"/>
            <p:cNvSpPr>
              <a:spLocks noChangeShapeType="1"/>
            </p:cNvSpPr>
            <p:nvPr/>
          </p:nvSpPr>
          <p:spPr bwMode="auto">
            <a:xfrm flipH="1">
              <a:off x="446364" y="4545197"/>
              <a:ext cx="137905" cy="614757"/>
            </a:xfrm>
            <a:prstGeom prst="line">
              <a:avLst/>
            </a:prstGeom>
            <a:noFill/>
            <a:ln w="12065">
              <a:solidFill>
                <a:srgbClr val="4E9D9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4" name="Line 281"/>
            <p:cNvSpPr>
              <a:spLocks noChangeShapeType="1"/>
            </p:cNvSpPr>
            <p:nvPr/>
          </p:nvSpPr>
          <p:spPr bwMode="auto">
            <a:xfrm>
              <a:off x="446364" y="5159954"/>
              <a:ext cx="1992683" cy="61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5" name="Freeform 280"/>
            <p:cNvSpPr>
              <a:spLocks/>
            </p:cNvSpPr>
            <p:nvPr/>
          </p:nvSpPr>
          <p:spPr bwMode="auto">
            <a:xfrm>
              <a:off x="845390" y="489153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6" name="Freeform 279"/>
            <p:cNvSpPr>
              <a:spLocks/>
            </p:cNvSpPr>
            <p:nvPr/>
          </p:nvSpPr>
          <p:spPr bwMode="auto">
            <a:xfrm>
              <a:off x="845390" y="489153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7" name="Freeform 278"/>
            <p:cNvSpPr>
              <a:spLocks/>
            </p:cNvSpPr>
            <p:nvPr/>
          </p:nvSpPr>
          <p:spPr bwMode="auto">
            <a:xfrm>
              <a:off x="1244417" y="489153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8" name="Freeform 277"/>
            <p:cNvSpPr>
              <a:spLocks/>
            </p:cNvSpPr>
            <p:nvPr/>
          </p:nvSpPr>
          <p:spPr bwMode="auto">
            <a:xfrm>
              <a:off x="1244417" y="489153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49" name="Freeform 276"/>
            <p:cNvSpPr>
              <a:spLocks/>
            </p:cNvSpPr>
            <p:nvPr/>
          </p:nvSpPr>
          <p:spPr bwMode="auto">
            <a:xfrm>
              <a:off x="1543074" y="489153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50" name="Freeform 275"/>
            <p:cNvSpPr>
              <a:spLocks/>
            </p:cNvSpPr>
            <p:nvPr/>
          </p:nvSpPr>
          <p:spPr bwMode="auto">
            <a:xfrm>
              <a:off x="1543074" y="489153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51" name="Freeform 274"/>
            <p:cNvSpPr>
              <a:spLocks/>
            </p:cNvSpPr>
            <p:nvPr/>
          </p:nvSpPr>
          <p:spPr bwMode="auto">
            <a:xfrm>
              <a:off x="1942100" y="489153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52" name="Freeform 273"/>
            <p:cNvSpPr>
              <a:spLocks/>
            </p:cNvSpPr>
            <p:nvPr/>
          </p:nvSpPr>
          <p:spPr bwMode="auto">
            <a:xfrm>
              <a:off x="1942100" y="489153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53" name="Rectangle 272"/>
            <p:cNvSpPr>
              <a:spLocks noChangeArrowheads="1"/>
            </p:cNvSpPr>
            <p:nvPr/>
          </p:nvSpPr>
          <p:spPr bwMode="auto">
            <a:xfrm>
              <a:off x="2390087" y="4013315"/>
              <a:ext cx="1108134" cy="30737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54" name="Rectangle 271"/>
            <p:cNvSpPr>
              <a:spLocks noChangeArrowheads="1"/>
            </p:cNvSpPr>
            <p:nvPr/>
          </p:nvSpPr>
          <p:spPr bwMode="auto">
            <a:xfrm>
              <a:off x="3498221" y="4074543"/>
              <a:ext cx="149329" cy="19048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55" name="Rectangle 270"/>
            <p:cNvSpPr>
              <a:spLocks noChangeArrowheads="1"/>
            </p:cNvSpPr>
            <p:nvPr/>
          </p:nvSpPr>
          <p:spPr bwMode="auto">
            <a:xfrm>
              <a:off x="1870292" y="4060319"/>
              <a:ext cx="1090998" cy="23192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56" name="Rectangle 268"/>
            <p:cNvSpPr>
              <a:spLocks noChangeArrowheads="1"/>
            </p:cNvSpPr>
            <p:nvPr/>
          </p:nvSpPr>
          <p:spPr bwMode="auto">
            <a:xfrm>
              <a:off x="1870292" y="4060319"/>
              <a:ext cx="1090998" cy="23192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57" name="Rectangle 267"/>
            <p:cNvSpPr>
              <a:spLocks noChangeArrowheads="1"/>
            </p:cNvSpPr>
            <p:nvPr/>
          </p:nvSpPr>
          <p:spPr bwMode="auto">
            <a:xfrm>
              <a:off x="1871924" y="4060319"/>
              <a:ext cx="1090998" cy="231925"/>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58" name="Line 266"/>
            <p:cNvSpPr>
              <a:spLocks noChangeShapeType="1"/>
            </p:cNvSpPr>
            <p:nvPr/>
          </p:nvSpPr>
          <p:spPr bwMode="auto">
            <a:xfrm flipH="1">
              <a:off x="1543074" y="4160510"/>
              <a:ext cx="399026" cy="618"/>
            </a:xfrm>
            <a:prstGeom prst="line">
              <a:avLst/>
            </a:prstGeom>
            <a:noFill/>
            <a:ln w="55880">
              <a:solidFill>
                <a:srgbClr val="00FFF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59" name="Rectangle 265"/>
            <p:cNvSpPr>
              <a:spLocks noChangeArrowheads="1"/>
            </p:cNvSpPr>
            <p:nvPr/>
          </p:nvSpPr>
          <p:spPr bwMode="auto">
            <a:xfrm>
              <a:off x="1393745" y="4007130"/>
              <a:ext cx="97921" cy="346342"/>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60" name="Rectangle 264"/>
            <p:cNvSpPr>
              <a:spLocks noChangeArrowheads="1"/>
            </p:cNvSpPr>
            <p:nvPr/>
          </p:nvSpPr>
          <p:spPr bwMode="auto">
            <a:xfrm>
              <a:off x="1393745" y="4007130"/>
              <a:ext cx="97921" cy="346342"/>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61" name="Rectangle 263"/>
            <p:cNvSpPr>
              <a:spLocks noChangeArrowheads="1"/>
            </p:cNvSpPr>
            <p:nvPr/>
          </p:nvSpPr>
          <p:spPr bwMode="auto">
            <a:xfrm>
              <a:off x="1491666" y="4117218"/>
              <a:ext cx="51408" cy="114416"/>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62" name="Rectangle 262"/>
            <p:cNvSpPr>
              <a:spLocks noChangeArrowheads="1"/>
            </p:cNvSpPr>
            <p:nvPr/>
          </p:nvSpPr>
          <p:spPr bwMode="auto">
            <a:xfrm>
              <a:off x="1491666" y="4117218"/>
              <a:ext cx="51408" cy="114416"/>
            </a:xfrm>
            <a:prstGeom prst="rect">
              <a:avLst/>
            </a:prstGeom>
            <a:noFill/>
            <a:ln w="12065">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63" name="Freeform 261"/>
            <p:cNvSpPr>
              <a:spLocks/>
            </p:cNvSpPr>
            <p:nvPr/>
          </p:nvSpPr>
          <p:spPr bwMode="auto">
            <a:xfrm>
              <a:off x="595693" y="3894569"/>
              <a:ext cx="199921" cy="650628"/>
            </a:xfrm>
            <a:custGeom>
              <a:avLst/>
              <a:gdLst>
                <a:gd name="T0" fmla="*/ 0 w 245"/>
                <a:gd name="T1" fmla="*/ 2147483647 h 1052"/>
                <a:gd name="T2" fmla="*/ 0 w 245"/>
                <a:gd name="T3" fmla="*/ 2147483647 h 1052"/>
                <a:gd name="T4" fmla="*/ 2147483647 w 245"/>
                <a:gd name="T5" fmla="*/ 2147483647 h 1052"/>
                <a:gd name="T6" fmla="*/ 2147483647 w 245"/>
                <a:gd name="T7" fmla="*/ 0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245"/>
                  </a:moveTo>
                  <a:lnTo>
                    <a:pt x="0" y="1052"/>
                  </a:lnTo>
                  <a:lnTo>
                    <a:pt x="245" y="807"/>
                  </a:lnTo>
                  <a:lnTo>
                    <a:pt x="245"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64" name="Line 260"/>
            <p:cNvSpPr>
              <a:spLocks noChangeShapeType="1"/>
            </p:cNvSpPr>
            <p:nvPr/>
          </p:nvSpPr>
          <p:spPr bwMode="auto">
            <a:xfrm flipV="1">
              <a:off x="595693" y="3894569"/>
              <a:ext cx="199921"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65" name="Freeform 259"/>
            <p:cNvSpPr>
              <a:spLocks/>
            </p:cNvSpPr>
            <p:nvPr/>
          </p:nvSpPr>
          <p:spPr bwMode="auto">
            <a:xfrm>
              <a:off x="595693" y="4393672"/>
              <a:ext cx="349250" cy="151525"/>
            </a:xfrm>
            <a:custGeom>
              <a:avLst/>
              <a:gdLst>
                <a:gd name="T0" fmla="*/ 0 w 428"/>
                <a:gd name="T1" fmla="*/ 2147483647 h 245"/>
                <a:gd name="T2" fmla="*/ 2147483647 w 428"/>
                <a:gd name="T3" fmla="*/ 2147483647 h 245"/>
                <a:gd name="T4" fmla="*/ 2147483647 w 428"/>
                <a:gd name="T5" fmla="*/ 0 h 245"/>
                <a:gd name="T6" fmla="*/ 2147483647 w 428"/>
                <a:gd name="T7" fmla="*/ 0 h 245"/>
                <a:gd name="T8" fmla="*/ 0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0" y="245"/>
                  </a:moveTo>
                  <a:lnTo>
                    <a:pt x="183" y="245"/>
                  </a:lnTo>
                  <a:lnTo>
                    <a:pt x="428" y="0"/>
                  </a:lnTo>
                  <a:lnTo>
                    <a:pt x="245"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66" name="Line 258"/>
            <p:cNvSpPr>
              <a:spLocks noChangeShapeType="1"/>
            </p:cNvSpPr>
            <p:nvPr/>
          </p:nvSpPr>
          <p:spPr bwMode="auto">
            <a:xfrm flipV="1">
              <a:off x="595693" y="4393672"/>
              <a:ext cx="199921"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67" name="Freeform 257"/>
            <p:cNvSpPr>
              <a:spLocks/>
            </p:cNvSpPr>
            <p:nvPr/>
          </p:nvSpPr>
          <p:spPr bwMode="auto">
            <a:xfrm>
              <a:off x="745022" y="3894569"/>
              <a:ext cx="199921" cy="650628"/>
            </a:xfrm>
            <a:custGeom>
              <a:avLst/>
              <a:gdLst>
                <a:gd name="T0" fmla="*/ 0 w 245"/>
                <a:gd name="T1" fmla="*/ 2147483647 h 1052"/>
                <a:gd name="T2" fmla="*/ 0 w 245"/>
                <a:gd name="T3" fmla="*/ 2147483647 h 1052"/>
                <a:gd name="T4" fmla="*/ 2147483647 w 245"/>
                <a:gd name="T5" fmla="*/ 0 h 1052"/>
                <a:gd name="T6" fmla="*/ 2147483647 w 245"/>
                <a:gd name="T7" fmla="*/ 2147483647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1052"/>
                  </a:moveTo>
                  <a:lnTo>
                    <a:pt x="0" y="245"/>
                  </a:lnTo>
                  <a:lnTo>
                    <a:pt x="245" y="0"/>
                  </a:lnTo>
                  <a:lnTo>
                    <a:pt x="245" y="807"/>
                  </a:lnTo>
                  <a:lnTo>
                    <a:pt x="0" y="1052"/>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68" name="Line 256"/>
            <p:cNvSpPr>
              <a:spLocks noChangeShapeType="1"/>
            </p:cNvSpPr>
            <p:nvPr/>
          </p:nvSpPr>
          <p:spPr bwMode="auto">
            <a:xfrm flipV="1">
              <a:off x="745022" y="4393672"/>
              <a:ext cx="199921"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69" name="Freeform 255"/>
            <p:cNvSpPr>
              <a:spLocks/>
            </p:cNvSpPr>
            <p:nvPr/>
          </p:nvSpPr>
          <p:spPr bwMode="auto">
            <a:xfrm>
              <a:off x="595693" y="3894569"/>
              <a:ext cx="349250" cy="151525"/>
            </a:xfrm>
            <a:custGeom>
              <a:avLst/>
              <a:gdLst>
                <a:gd name="T0" fmla="*/ 2147483647 w 428"/>
                <a:gd name="T1" fmla="*/ 2147483647 h 245"/>
                <a:gd name="T2" fmla="*/ 0 w 428"/>
                <a:gd name="T3" fmla="*/ 2147483647 h 245"/>
                <a:gd name="T4" fmla="*/ 2147483647 w 428"/>
                <a:gd name="T5" fmla="*/ 0 h 245"/>
                <a:gd name="T6" fmla="*/ 2147483647 w 428"/>
                <a:gd name="T7" fmla="*/ 0 h 245"/>
                <a:gd name="T8" fmla="*/ 2147483647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183" y="245"/>
                  </a:moveTo>
                  <a:lnTo>
                    <a:pt x="0" y="245"/>
                  </a:lnTo>
                  <a:lnTo>
                    <a:pt x="245" y="0"/>
                  </a:lnTo>
                  <a:lnTo>
                    <a:pt x="428"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70" name="Line 254"/>
            <p:cNvSpPr>
              <a:spLocks noChangeShapeType="1"/>
            </p:cNvSpPr>
            <p:nvPr/>
          </p:nvSpPr>
          <p:spPr bwMode="auto">
            <a:xfrm flipV="1">
              <a:off x="745022" y="3894569"/>
              <a:ext cx="199921"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71" name="Line 253"/>
            <p:cNvSpPr>
              <a:spLocks noChangeShapeType="1"/>
            </p:cNvSpPr>
            <p:nvPr/>
          </p:nvSpPr>
          <p:spPr bwMode="auto">
            <a:xfrm>
              <a:off x="595693" y="4046094"/>
              <a:ext cx="816" cy="499103"/>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72" name="Line 252"/>
            <p:cNvSpPr>
              <a:spLocks noChangeShapeType="1"/>
            </p:cNvSpPr>
            <p:nvPr/>
          </p:nvSpPr>
          <p:spPr bwMode="auto">
            <a:xfrm>
              <a:off x="595693" y="4545197"/>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73" name="Line 251"/>
            <p:cNvSpPr>
              <a:spLocks noChangeShapeType="1"/>
            </p:cNvSpPr>
            <p:nvPr/>
          </p:nvSpPr>
          <p:spPr bwMode="auto">
            <a:xfrm flipV="1">
              <a:off x="745022" y="4046094"/>
              <a:ext cx="816" cy="499103"/>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74" name="Line 250"/>
            <p:cNvSpPr>
              <a:spLocks noChangeShapeType="1"/>
            </p:cNvSpPr>
            <p:nvPr/>
          </p:nvSpPr>
          <p:spPr bwMode="auto">
            <a:xfrm flipH="1">
              <a:off x="595693" y="4046094"/>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75" name="Rectangle 249"/>
            <p:cNvSpPr>
              <a:spLocks noChangeArrowheads="1"/>
            </p:cNvSpPr>
            <p:nvPr/>
          </p:nvSpPr>
          <p:spPr bwMode="auto">
            <a:xfrm>
              <a:off x="824174" y="4101756"/>
              <a:ext cx="548355" cy="115653"/>
            </a:xfrm>
            <a:prstGeom prst="rect">
              <a:avLst/>
            </a:prstGeom>
            <a:blipFill dpi="0" rotWithShape="0">
              <a:blip r:embed="rId5"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76" name="Rectangle 248"/>
            <p:cNvSpPr>
              <a:spLocks noChangeArrowheads="1"/>
            </p:cNvSpPr>
            <p:nvPr/>
          </p:nvSpPr>
          <p:spPr bwMode="auto">
            <a:xfrm>
              <a:off x="824174" y="4101756"/>
              <a:ext cx="548355" cy="11565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77" name="Freeform 247"/>
            <p:cNvSpPr>
              <a:spLocks/>
            </p:cNvSpPr>
            <p:nvPr/>
          </p:nvSpPr>
          <p:spPr bwMode="auto">
            <a:xfrm>
              <a:off x="1741363" y="4240293"/>
              <a:ext cx="200737" cy="265941"/>
            </a:xfrm>
            <a:custGeom>
              <a:avLst/>
              <a:gdLst>
                <a:gd name="T0" fmla="*/ 0 w 246"/>
                <a:gd name="T1" fmla="*/ 2147483647 h 430"/>
                <a:gd name="T2" fmla="*/ 0 w 246"/>
                <a:gd name="T3" fmla="*/ 2147483647 h 430"/>
                <a:gd name="T4" fmla="*/ 2147483647 w 246"/>
                <a:gd name="T5" fmla="*/ 2147483647 h 430"/>
                <a:gd name="T6" fmla="*/ 2147483647 w 246"/>
                <a:gd name="T7" fmla="*/ 0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245"/>
                  </a:moveTo>
                  <a:lnTo>
                    <a:pt x="0" y="430"/>
                  </a:lnTo>
                  <a:lnTo>
                    <a:pt x="246" y="185"/>
                  </a:lnTo>
                  <a:lnTo>
                    <a:pt x="246"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78" name="Line 246"/>
            <p:cNvSpPr>
              <a:spLocks noChangeShapeType="1"/>
            </p:cNvSpPr>
            <p:nvPr/>
          </p:nvSpPr>
          <p:spPr bwMode="auto">
            <a:xfrm flipV="1">
              <a:off x="1741363" y="4240293"/>
              <a:ext cx="200737"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79" name="Freeform 245"/>
            <p:cNvSpPr>
              <a:spLocks/>
            </p:cNvSpPr>
            <p:nvPr/>
          </p:nvSpPr>
          <p:spPr bwMode="auto">
            <a:xfrm>
              <a:off x="1741363" y="4354709"/>
              <a:ext cx="350066" cy="151525"/>
            </a:xfrm>
            <a:custGeom>
              <a:avLst/>
              <a:gdLst>
                <a:gd name="T0" fmla="*/ 0 w 429"/>
                <a:gd name="T1" fmla="*/ 2147483647 h 245"/>
                <a:gd name="T2" fmla="*/ 2147483647 w 429"/>
                <a:gd name="T3" fmla="*/ 2147483647 h 245"/>
                <a:gd name="T4" fmla="*/ 2147483647 w 429"/>
                <a:gd name="T5" fmla="*/ 0 h 245"/>
                <a:gd name="T6" fmla="*/ 2147483647 w 429"/>
                <a:gd name="T7" fmla="*/ 0 h 245"/>
                <a:gd name="T8" fmla="*/ 0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0" y="245"/>
                  </a:moveTo>
                  <a:lnTo>
                    <a:pt x="183" y="245"/>
                  </a:lnTo>
                  <a:lnTo>
                    <a:pt x="429" y="0"/>
                  </a:lnTo>
                  <a:lnTo>
                    <a:pt x="246"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0" name="Line 244"/>
            <p:cNvSpPr>
              <a:spLocks noChangeShapeType="1"/>
            </p:cNvSpPr>
            <p:nvPr/>
          </p:nvSpPr>
          <p:spPr bwMode="auto">
            <a:xfrm flipV="1">
              <a:off x="1741363" y="4354709"/>
              <a:ext cx="200737"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1" name="Freeform 243"/>
            <p:cNvSpPr>
              <a:spLocks/>
            </p:cNvSpPr>
            <p:nvPr/>
          </p:nvSpPr>
          <p:spPr bwMode="auto">
            <a:xfrm>
              <a:off x="1890692" y="4240293"/>
              <a:ext cx="200737" cy="265941"/>
            </a:xfrm>
            <a:custGeom>
              <a:avLst/>
              <a:gdLst>
                <a:gd name="T0" fmla="*/ 0 w 246"/>
                <a:gd name="T1" fmla="*/ 2147483647 h 430"/>
                <a:gd name="T2" fmla="*/ 0 w 246"/>
                <a:gd name="T3" fmla="*/ 2147483647 h 430"/>
                <a:gd name="T4" fmla="*/ 2147483647 w 246"/>
                <a:gd name="T5" fmla="*/ 0 h 430"/>
                <a:gd name="T6" fmla="*/ 2147483647 w 246"/>
                <a:gd name="T7" fmla="*/ 2147483647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430"/>
                  </a:moveTo>
                  <a:lnTo>
                    <a:pt x="0" y="245"/>
                  </a:lnTo>
                  <a:lnTo>
                    <a:pt x="246" y="0"/>
                  </a:lnTo>
                  <a:lnTo>
                    <a:pt x="246" y="185"/>
                  </a:lnTo>
                  <a:lnTo>
                    <a:pt x="0" y="430"/>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2" name="Line 242"/>
            <p:cNvSpPr>
              <a:spLocks noChangeShapeType="1"/>
            </p:cNvSpPr>
            <p:nvPr/>
          </p:nvSpPr>
          <p:spPr bwMode="auto">
            <a:xfrm flipV="1">
              <a:off x="1890692" y="4354709"/>
              <a:ext cx="200737"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3" name="Freeform 241"/>
            <p:cNvSpPr>
              <a:spLocks/>
            </p:cNvSpPr>
            <p:nvPr/>
          </p:nvSpPr>
          <p:spPr bwMode="auto">
            <a:xfrm>
              <a:off x="1741363" y="4240293"/>
              <a:ext cx="350066" cy="151525"/>
            </a:xfrm>
            <a:custGeom>
              <a:avLst/>
              <a:gdLst>
                <a:gd name="T0" fmla="*/ 2147483647 w 429"/>
                <a:gd name="T1" fmla="*/ 2147483647 h 245"/>
                <a:gd name="T2" fmla="*/ 0 w 429"/>
                <a:gd name="T3" fmla="*/ 2147483647 h 245"/>
                <a:gd name="T4" fmla="*/ 2147483647 w 429"/>
                <a:gd name="T5" fmla="*/ 0 h 245"/>
                <a:gd name="T6" fmla="*/ 2147483647 w 429"/>
                <a:gd name="T7" fmla="*/ 0 h 245"/>
                <a:gd name="T8" fmla="*/ 2147483647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183" y="245"/>
                  </a:moveTo>
                  <a:lnTo>
                    <a:pt x="0" y="245"/>
                  </a:lnTo>
                  <a:lnTo>
                    <a:pt x="246" y="0"/>
                  </a:lnTo>
                  <a:lnTo>
                    <a:pt x="429"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4" name="Line 240"/>
            <p:cNvSpPr>
              <a:spLocks noChangeShapeType="1"/>
            </p:cNvSpPr>
            <p:nvPr/>
          </p:nvSpPr>
          <p:spPr bwMode="auto">
            <a:xfrm flipV="1">
              <a:off x="1890692" y="4240293"/>
              <a:ext cx="200737"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5" name="Line 239"/>
            <p:cNvSpPr>
              <a:spLocks noChangeShapeType="1"/>
            </p:cNvSpPr>
            <p:nvPr/>
          </p:nvSpPr>
          <p:spPr bwMode="auto">
            <a:xfrm>
              <a:off x="1741363" y="4391817"/>
              <a:ext cx="816" cy="114416"/>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6" name="Line 238"/>
            <p:cNvSpPr>
              <a:spLocks noChangeShapeType="1"/>
            </p:cNvSpPr>
            <p:nvPr/>
          </p:nvSpPr>
          <p:spPr bwMode="auto">
            <a:xfrm>
              <a:off x="1741363" y="4506234"/>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7" name="Line 237"/>
            <p:cNvSpPr>
              <a:spLocks noChangeShapeType="1"/>
            </p:cNvSpPr>
            <p:nvPr/>
          </p:nvSpPr>
          <p:spPr bwMode="auto">
            <a:xfrm flipV="1">
              <a:off x="1890692" y="4391817"/>
              <a:ext cx="816" cy="114416"/>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8" name="Line 236"/>
            <p:cNvSpPr>
              <a:spLocks noChangeShapeType="1"/>
            </p:cNvSpPr>
            <p:nvPr/>
          </p:nvSpPr>
          <p:spPr bwMode="auto">
            <a:xfrm flipH="1">
              <a:off x="1741363" y="4391817"/>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89" name="Rectangle 235"/>
            <p:cNvSpPr>
              <a:spLocks noChangeArrowheads="1"/>
            </p:cNvSpPr>
            <p:nvPr/>
          </p:nvSpPr>
          <p:spPr bwMode="auto">
            <a:xfrm>
              <a:off x="1913540" y="4121547"/>
              <a:ext cx="179521" cy="100192"/>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90" name="Rectangle 234"/>
            <p:cNvSpPr>
              <a:spLocks noChangeArrowheads="1"/>
            </p:cNvSpPr>
            <p:nvPr/>
          </p:nvSpPr>
          <p:spPr bwMode="auto">
            <a:xfrm>
              <a:off x="1913540" y="4121547"/>
              <a:ext cx="179521" cy="100192"/>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91" name="Rectangle 233"/>
            <p:cNvSpPr>
              <a:spLocks noChangeArrowheads="1"/>
            </p:cNvSpPr>
            <p:nvPr/>
          </p:nvSpPr>
          <p:spPr bwMode="auto">
            <a:xfrm>
              <a:off x="1892324" y="3994143"/>
              <a:ext cx="100369" cy="346342"/>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92" name="Rectangle 231"/>
            <p:cNvSpPr>
              <a:spLocks noChangeArrowheads="1"/>
            </p:cNvSpPr>
            <p:nvPr/>
          </p:nvSpPr>
          <p:spPr bwMode="auto">
            <a:xfrm>
              <a:off x="1892324" y="3994143"/>
              <a:ext cx="100369" cy="346342"/>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93" name="Rectangle 230"/>
            <p:cNvSpPr>
              <a:spLocks noChangeArrowheads="1"/>
            </p:cNvSpPr>
            <p:nvPr/>
          </p:nvSpPr>
          <p:spPr bwMode="auto">
            <a:xfrm>
              <a:off x="1892324" y="3995998"/>
              <a:ext cx="98737" cy="344486"/>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94" name="Rectangle 229"/>
            <p:cNvSpPr>
              <a:spLocks noChangeArrowheads="1"/>
            </p:cNvSpPr>
            <p:nvPr/>
          </p:nvSpPr>
          <p:spPr bwMode="auto">
            <a:xfrm>
              <a:off x="1741363" y="4276164"/>
              <a:ext cx="200737" cy="115653"/>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95" name="Rectangle 228"/>
            <p:cNvSpPr>
              <a:spLocks noChangeArrowheads="1"/>
            </p:cNvSpPr>
            <p:nvPr/>
          </p:nvSpPr>
          <p:spPr bwMode="auto">
            <a:xfrm>
              <a:off x="1741363" y="4276164"/>
              <a:ext cx="200737" cy="11565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96" name="Line 227"/>
            <p:cNvSpPr>
              <a:spLocks noChangeShapeType="1"/>
            </p:cNvSpPr>
            <p:nvPr/>
          </p:nvSpPr>
          <p:spPr bwMode="auto">
            <a:xfrm>
              <a:off x="3195484" y="4007130"/>
              <a:ext cx="816" cy="309234"/>
            </a:xfrm>
            <a:prstGeom prst="line">
              <a:avLst/>
            </a:pr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797" name="Rectangle 226"/>
            <p:cNvSpPr>
              <a:spLocks noChangeArrowheads="1"/>
            </p:cNvSpPr>
            <p:nvPr/>
          </p:nvSpPr>
          <p:spPr bwMode="auto">
            <a:xfrm>
              <a:off x="820094" y="4602096"/>
              <a:ext cx="1250119" cy="213371"/>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798" name="Rectangle 225"/>
            <p:cNvSpPr>
              <a:spLocks noChangeArrowheads="1"/>
            </p:cNvSpPr>
            <p:nvPr/>
          </p:nvSpPr>
          <p:spPr bwMode="auto">
            <a:xfrm>
              <a:off x="1009395" y="4604331"/>
              <a:ext cx="945772" cy="184666"/>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Arial" pitchFamily="34" charset="0"/>
                </a:rPr>
                <a:t>Syringe pump</a:t>
              </a:r>
            </a:p>
          </p:txBody>
        </p:sp>
        <p:sp>
          <p:nvSpPr>
            <p:cNvPr id="30799" name="Line 223"/>
            <p:cNvSpPr>
              <a:spLocks noChangeShapeType="1"/>
            </p:cNvSpPr>
            <p:nvPr/>
          </p:nvSpPr>
          <p:spPr bwMode="auto">
            <a:xfrm flipV="1">
              <a:off x="3647549" y="4191000"/>
              <a:ext cx="1092109" cy="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00" name="Line 222"/>
            <p:cNvSpPr>
              <a:spLocks noChangeShapeType="1"/>
            </p:cNvSpPr>
            <p:nvPr/>
          </p:nvSpPr>
          <p:spPr bwMode="auto">
            <a:xfrm flipV="1">
              <a:off x="4567700" y="3889529"/>
              <a:ext cx="0" cy="226753"/>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01" name="Rectangle 219"/>
            <p:cNvSpPr>
              <a:spLocks noChangeArrowheads="1"/>
            </p:cNvSpPr>
            <p:nvPr/>
          </p:nvSpPr>
          <p:spPr bwMode="auto">
            <a:xfrm>
              <a:off x="4561770" y="2993462"/>
              <a:ext cx="177889" cy="674748"/>
            </a:xfrm>
            <a:prstGeom prst="rect">
              <a:avLst/>
            </a:prstGeom>
            <a:solidFill>
              <a:srgbClr val="C0C0C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02" name="Rectangle 218"/>
            <p:cNvSpPr>
              <a:spLocks noChangeArrowheads="1"/>
            </p:cNvSpPr>
            <p:nvPr/>
          </p:nvSpPr>
          <p:spPr bwMode="auto">
            <a:xfrm>
              <a:off x="4561770" y="2993462"/>
              <a:ext cx="177889" cy="67474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03" name="Rectangle 217"/>
            <p:cNvSpPr>
              <a:spLocks noChangeArrowheads="1"/>
            </p:cNvSpPr>
            <p:nvPr/>
          </p:nvSpPr>
          <p:spPr bwMode="auto">
            <a:xfrm>
              <a:off x="4564218" y="3666973"/>
              <a:ext cx="175441" cy="68650"/>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04" name="Rectangle 216"/>
            <p:cNvSpPr>
              <a:spLocks noChangeArrowheads="1"/>
            </p:cNvSpPr>
            <p:nvPr/>
          </p:nvSpPr>
          <p:spPr bwMode="auto">
            <a:xfrm>
              <a:off x="4564218" y="3666973"/>
              <a:ext cx="175441" cy="6865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05" name="Rectangle 215"/>
            <p:cNvSpPr>
              <a:spLocks noChangeArrowheads="1"/>
            </p:cNvSpPr>
            <p:nvPr/>
          </p:nvSpPr>
          <p:spPr bwMode="auto">
            <a:xfrm>
              <a:off x="4564218" y="2926049"/>
              <a:ext cx="175441" cy="68650"/>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06" name="Rectangle 214"/>
            <p:cNvSpPr>
              <a:spLocks noChangeArrowheads="1"/>
            </p:cNvSpPr>
            <p:nvPr/>
          </p:nvSpPr>
          <p:spPr bwMode="auto">
            <a:xfrm>
              <a:off x="4564218" y="2926049"/>
              <a:ext cx="175441" cy="6865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07" name="Freeform 213"/>
            <p:cNvSpPr>
              <a:spLocks/>
            </p:cNvSpPr>
            <p:nvPr/>
          </p:nvSpPr>
          <p:spPr bwMode="auto">
            <a:xfrm>
              <a:off x="4491594" y="2776999"/>
              <a:ext cx="321506" cy="134826"/>
            </a:xfrm>
            <a:custGeom>
              <a:avLst/>
              <a:gdLst>
                <a:gd name="T0" fmla="*/ 0 w 394"/>
                <a:gd name="T1" fmla="*/ 0 h 218"/>
                <a:gd name="T2" fmla="*/ 2147483647 w 394"/>
                <a:gd name="T3" fmla="*/ 2147483647 h 218"/>
                <a:gd name="T4" fmla="*/ 2147483647 w 394"/>
                <a:gd name="T5" fmla="*/ 2147483647 h 218"/>
                <a:gd name="T6" fmla="*/ 2147483647 w 394"/>
                <a:gd name="T7" fmla="*/ 0 h 218"/>
                <a:gd name="T8" fmla="*/ 0 w 394"/>
                <a:gd name="T9" fmla="*/ 0 h 218"/>
                <a:gd name="T10" fmla="*/ 0 60000 65536"/>
                <a:gd name="T11" fmla="*/ 0 60000 65536"/>
                <a:gd name="T12" fmla="*/ 0 60000 65536"/>
                <a:gd name="T13" fmla="*/ 0 60000 65536"/>
                <a:gd name="T14" fmla="*/ 0 60000 65536"/>
                <a:gd name="T15" fmla="*/ 0 w 394"/>
                <a:gd name="T16" fmla="*/ 0 h 218"/>
                <a:gd name="T17" fmla="*/ 394 w 394"/>
                <a:gd name="T18" fmla="*/ 218 h 218"/>
              </a:gdLst>
              <a:ahLst/>
              <a:cxnLst>
                <a:cxn ang="T10">
                  <a:pos x="T0" y="T1"/>
                </a:cxn>
                <a:cxn ang="T11">
                  <a:pos x="T2" y="T3"/>
                </a:cxn>
                <a:cxn ang="T12">
                  <a:pos x="T4" y="T5"/>
                </a:cxn>
                <a:cxn ang="T13">
                  <a:pos x="T6" y="T7"/>
                </a:cxn>
                <a:cxn ang="T14">
                  <a:pos x="T8" y="T9"/>
                </a:cxn>
              </a:cxnLst>
              <a:rect l="T15" t="T16" r="T17" b="T18"/>
              <a:pathLst>
                <a:path w="394" h="218">
                  <a:moveTo>
                    <a:pt x="0" y="0"/>
                  </a:moveTo>
                  <a:lnTo>
                    <a:pt x="100" y="218"/>
                  </a:lnTo>
                  <a:lnTo>
                    <a:pt x="297" y="218"/>
                  </a:lnTo>
                  <a:lnTo>
                    <a:pt x="394" y="0"/>
                  </a:lnTo>
                  <a:lnTo>
                    <a:pt x="0" y="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08" name="Freeform 212"/>
            <p:cNvSpPr>
              <a:spLocks/>
            </p:cNvSpPr>
            <p:nvPr/>
          </p:nvSpPr>
          <p:spPr bwMode="auto">
            <a:xfrm>
              <a:off x="4491594" y="2776999"/>
              <a:ext cx="321506" cy="134826"/>
            </a:xfrm>
            <a:custGeom>
              <a:avLst/>
              <a:gdLst>
                <a:gd name="T0" fmla="*/ 0 w 394"/>
                <a:gd name="T1" fmla="*/ 0 h 218"/>
                <a:gd name="T2" fmla="*/ 2147483647 w 394"/>
                <a:gd name="T3" fmla="*/ 2147483647 h 218"/>
                <a:gd name="T4" fmla="*/ 2147483647 w 394"/>
                <a:gd name="T5" fmla="*/ 2147483647 h 218"/>
                <a:gd name="T6" fmla="*/ 2147483647 w 394"/>
                <a:gd name="T7" fmla="*/ 0 h 218"/>
                <a:gd name="T8" fmla="*/ 0 w 394"/>
                <a:gd name="T9" fmla="*/ 0 h 218"/>
                <a:gd name="T10" fmla="*/ 0 60000 65536"/>
                <a:gd name="T11" fmla="*/ 0 60000 65536"/>
                <a:gd name="T12" fmla="*/ 0 60000 65536"/>
                <a:gd name="T13" fmla="*/ 0 60000 65536"/>
                <a:gd name="T14" fmla="*/ 0 60000 65536"/>
                <a:gd name="T15" fmla="*/ 0 w 394"/>
                <a:gd name="T16" fmla="*/ 0 h 218"/>
                <a:gd name="T17" fmla="*/ 394 w 394"/>
                <a:gd name="T18" fmla="*/ 218 h 218"/>
              </a:gdLst>
              <a:ahLst/>
              <a:cxnLst>
                <a:cxn ang="T10">
                  <a:pos x="T0" y="T1"/>
                </a:cxn>
                <a:cxn ang="T11">
                  <a:pos x="T2" y="T3"/>
                </a:cxn>
                <a:cxn ang="T12">
                  <a:pos x="T4" y="T5"/>
                </a:cxn>
                <a:cxn ang="T13">
                  <a:pos x="T6" y="T7"/>
                </a:cxn>
                <a:cxn ang="T14">
                  <a:pos x="T8" y="T9"/>
                </a:cxn>
              </a:cxnLst>
              <a:rect l="T15" t="T16" r="T17" b="T18"/>
              <a:pathLst>
                <a:path w="394" h="218">
                  <a:moveTo>
                    <a:pt x="0" y="0"/>
                  </a:moveTo>
                  <a:lnTo>
                    <a:pt x="100" y="218"/>
                  </a:lnTo>
                  <a:lnTo>
                    <a:pt x="297" y="218"/>
                  </a:lnTo>
                  <a:lnTo>
                    <a:pt x="394" y="0"/>
                  </a:lnTo>
                  <a:lnTo>
                    <a:pt x="0" y="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09" name="Freeform 211"/>
            <p:cNvSpPr>
              <a:spLocks/>
            </p:cNvSpPr>
            <p:nvPr/>
          </p:nvSpPr>
          <p:spPr bwMode="auto">
            <a:xfrm>
              <a:off x="4489962" y="3749848"/>
              <a:ext cx="321506" cy="136063"/>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7" y="0"/>
                  </a:lnTo>
                  <a:lnTo>
                    <a:pt x="100" y="0"/>
                  </a:lnTo>
                  <a:lnTo>
                    <a:pt x="0" y="220"/>
                  </a:lnTo>
                  <a:lnTo>
                    <a:pt x="394" y="22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0" name="Freeform 210"/>
            <p:cNvSpPr>
              <a:spLocks/>
            </p:cNvSpPr>
            <p:nvPr/>
          </p:nvSpPr>
          <p:spPr bwMode="auto">
            <a:xfrm>
              <a:off x="4489962" y="3749848"/>
              <a:ext cx="321506" cy="136063"/>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7" y="0"/>
                  </a:lnTo>
                  <a:lnTo>
                    <a:pt x="100" y="0"/>
                  </a:lnTo>
                  <a:lnTo>
                    <a:pt x="0" y="220"/>
                  </a:lnTo>
                  <a:lnTo>
                    <a:pt x="394" y="22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1" name="Line 209"/>
            <p:cNvSpPr>
              <a:spLocks noChangeShapeType="1"/>
            </p:cNvSpPr>
            <p:nvPr/>
          </p:nvSpPr>
          <p:spPr bwMode="auto">
            <a:xfrm flipV="1">
              <a:off x="4652347" y="2302634"/>
              <a:ext cx="816" cy="27027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2" name="Line 208"/>
            <p:cNvSpPr>
              <a:spLocks noChangeShapeType="1"/>
            </p:cNvSpPr>
            <p:nvPr/>
          </p:nvSpPr>
          <p:spPr bwMode="auto">
            <a:xfrm>
              <a:off x="4652347" y="2302634"/>
              <a:ext cx="535299" cy="61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3" name="Line 207"/>
            <p:cNvSpPr>
              <a:spLocks noChangeShapeType="1"/>
            </p:cNvSpPr>
            <p:nvPr/>
          </p:nvSpPr>
          <p:spPr bwMode="auto">
            <a:xfrm>
              <a:off x="5187646" y="2302634"/>
              <a:ext cx="816" cy="101366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4" name="Freeform 206"/>
            <p:cNvSpPr>
              <a:spLocks/>
            </p:cNvSpPr>
            <p:nvPr/>
          </p:nvSpPr>
          <p:spPr bwMode="auto">
            <a:xfrm>
              <a:off x="5089725" y="3222295"/>
              <a:ext cx="186865" cy="228833"/>
            </a:xfrm>
            <a:custGeom>
              <a:avLst/>
              <a:gdLst>
                <a:gd name="T0" fmla="*/ 2147483647 w 229"/>
                <a:gd name="T1" fmla="*/ 0 h 370"/>
                <a:gd name="T2" fmla="*/ 2147483647 w 229"/>
                <a:gd name="T3" fmla="*/ 0 h 370"/>
                <a:gd name="T4" fmla="*/ 2147483647 w 229"/>
                <a:gd name="T5" fmla="*/ 2147483647 h 370"/>
                <a:gd name="T6" fmla="*/ 2147483647 w 229"/>
                <a:gd name="T7" fmla="*/ 2147483647 h 370"/>
                <a:gd name="T8" fmla="*/ 2147483647 w 229"/>
                <a:gd name="T9" fmla="*/ 2147483647 h 370"/>
                <a:gd name="T10" fmla="*/ 2147483647 w 229"/>
                <a:gd name="T11" fmla="*/ 2147483647 h 370"/>
                <a:gd name="T12" fmla="*/ 2147483647 w 229"/>
                <a:gd name="T13" fmla="*/ 2147483647 h 370"/>
                <a:gd name="T14" fmla="*/ 0 w 229"/>
                <a:gd name="T15" fmla="*/ 2147483647 h 370"/>
                <a:gd name="T16" fmla="*/ 0 w 229"/>
                <a:gd name="T17" fmla="*/ 2147483647 h 370"/>
                <a:gd name="T18" fmla="*/ 0 w 229"/>
                <a:gd name="T19" fmla="*/ 2147483647 h 370"/>
                <a:gd name="T20" fmla="*/ 0 w 229"/>
                <a:gd name="T21" fmla="*/ 2147483647 h 370"/>
                <a:gd name="T22" fmla="*/ 2147483647 w 229"/>
                <a:gd name="T23" fmla="*/ 2147483647 h 370"/>
                <a:gd name="T24" fmla="*/ 2147483647 w 229"/>
                <a:gd name="T25" fmla="*/ 2147483647 h 370"/>
                <a:gd name="T26" fmla="*/ 2147483647 w 229"/>
                <a:gd name="T27" fmla="*/ 2147483647 h 370"/>
                <a:gd name="T28" fmla="*/ 2147483647 w 229"/>
                <a:gd name="T29" fmla="*/ 2147483647 h 370"/>
                <a:gd name="T30" fmla="*/ 2147483647 w 229"/>
                <a:gd name="T31" fmla="*/ 2147483647 h 370"/>
                <a:gd name="T32" fmla="*/ 2147483647 w 229"/>
                <a:gd name="T33" fmla="*/ 2147483647 h 370"/>
                <a:gd name="T34" fmla="*/ 2147483647 w 229"/>
                <a:gd name="T35" fmla="*/ 2147483647 h 370"/>
                <a:gd name="T36" fmla="*/ 2147483647 w 229"/>
                <a:gd name="T37" fmla="*/ 2147483647 h 370"/>
                <a:gd name="T38" fmla="*/ 2147483647 w 229"/>
                <a:gd name="T39" fmla="*/ 2147483647 h 370"/>
                <a:gd name="T40" fmla="*/ 2147483647 w 229"/>
                <a:gd name="T41" fmla="*/ 2147483647 h 370"/>
                <a:gd name="T42" fmla="*/ 2147483647 w 229"/>
                <a:gd name="T43" fmla="*/ 2147483647 h 370"/>
                <a:gd name="T44" fmla="*/ 2147483647 w 229"/>
                <a:gd name="T45" fmla="*/ 2147483647 h 370"/>
                <a:gd name="T46" fmla="*/ 2147483647 w 229"/>
                <a:gd name="T47" fmla="*/ 2147483647 h 370"/>
                <a:gd name="T48" fmla="*/ 2147483647 w 229"/>
                <a:gd name="T49" fmla="*/ 2147483647 h 370"/>
                <a:gd name="T50" fmla="*/ 2147483647 w 229"/>
                <a:gd name="T51" fmla="*/ 2147483647 h 370"/>
                <a:gd name="T52" fmla="*/ 2147483647 w 229"/>
                <a:gd name="T53" fmla="*/ 2147483647 h 370"/>
                <a:gd name="T54" fmla="*/ 2147483647 w 229"/>
                <a:gd name="T55" fmla="*/ 2147483647 h 370"/>
                <a:gd name="T56" fmla="*/ 2147483647 w 229"/>
                <a:gd name="T57" fmla="*/ 2147483647 h 370"/>
                <a:gd name="T58" fmla="*/ 2147483647 w 229"/>
                <a:gd name="T59" fmla="*/ 2147483647 h 370"/>
                <a:gd name="T60" fmla="*/ 2147483647 w 229"/>
                <a:gd name="T61" fmla="*/ 2147483647 h 370"/>
                <a:gd name="T62" fmla="*/ 2147483647 w 229"/>
                <a:gd name="T63" fmla="*/ 2147483647 h 370"/>
                <a:gd name="T64" fmla="*/ 2147483647 w 229"/>
                <a:gd name="T65" fmla="*/ 2147483647 h 370"/>
                <a:gd name="T66" fmla="*/ 2147483647 w 229"/>
                <a:gd name="T67" fmla="*/ 2147483647 h 370"/>
                <a:gd name="T68" fmla="*/ 2147483647 w 229"/>
                <a:gd name="T69" fmla="*/ 0 h 370"/>
                <a:gd name="T70" fmla="*/ 2147483647 w 229"/>
                <a:gd name="T71" fmla="*/ 0 h 370"/>
                <a:gd name="T72" fmla="*/ 2147483647 w 229"/>
                <a:gd name="T73" fmla="*/ 0 h 3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370"/>
                <a:gd name="T113" fmla="*/ 229 w 229"/>
                <a:gd name="T114" fmla="*/ 370 h 3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370">
                  <a:moveTo>
                    <a:pt x="37" y="0"/>
                  </a:moveTo>
                  <a:lnTo>
                    <a:pt x="30" y="0"/>
                  </a:lnTo>
                  <a:lnTo>
                    <a:pt x="23" y="2"/>
                  </a:lnTo>
                  <a:lnTo>
                    <a:pt x="16" y="7"/>
                  </a:lnTo>
                  <a:lnTo>
                    <a:pt x="11" y="11"/>
                  </a:lnTo>
                  <a:lnTo>
                    <a:pt x="7" y="16"/>
                  </a:lnTo>
                  <a:lnTo>
                    <a:pt x="2" y="23"/>
                  </a:lnTo>
                  <a:lnTo>
                    <a:pt x="0" y="30"/>
                  </a:lnTo>
                  <a:lnTo>
                    <a:pt x="0" y="37"/>
                  </a:lnTo>
                  <a:lnTo>
                    <a:pt x="0" y="333"/>
                  </a:lnTo>
                  <a:lnTo>
                    <a:pt x="0" y="340"/>
                  </a:lnTo>
                  <a:lnTo>
                    <a:pt x="2" y="347"/>
                  </a:lnTo>
                  <a:lnTo>
                    <a:pt x="7" y="353"/>
                  </a:lnTo>
                  <a:lnTo>
                    <a:pt x="11" y="360"/>
                  </a:lnTo>
                  <a:lnTo>
                    <a:pt x="16" y="365"/>
                  </a:lnTo>
                  <a:lnTo>
                    <a:pt x="23" y="367"/>
                  </a:lnTo>
                  <a:lnTo>
                    <a:pt x="30" y="370"/>
                  </a:lnTo>
                  <a:lnTo>
                    <a:pt x="37" y="370"/>
                  </a:lnTo>
                  <a:lnTo>
                    <a:pt x="190" y="370"/>
                  </a:lnTo>
                  <a:lnTo>
                    <a:pt x="199" y="370"/>
                  </a:lnTo>
                  <a:lnTo>
                    <a:pt x="206" y="367"/>
                  </a:lnTo>
                  <a:lnTo>
                    <a:pt x="213" y="365"/>
                  </a:lnTo>
                  <a:lnTo>
                    <a:pt x="218" y="360"/>
                  </a:lnTo>
                  <a:lnTo>
                    <a:pt x="222" y="353"/>
                  </a:lnTo>
                  <a:lnTo>
                    <a:pt x="225" y="347"/>
                  </a:lnTo>
                  <a:lnTo>
                    <a:pt x="227" y="340"/>
                  </a:lnTo>
                  <a:lnTo>
                    <a:pt x="229" y="333"/>
                  </a:lnTo>
                  <a:lnTo>
                    <a:pt x="229" y="37"/>
                  </a:lnTo>
                  <a:lnTo>
                    <a:pt x="227" y="30"/>
                  </a:lnTo>
                  <a:lnTo>
                    <a:pt x="225" y="23"/>
                  </a:lnTo>
                  <a:lnTo>
                    <a:pt x="222" y="16"/>
                  </a:lnTo>
                  <a:lnTo>
                    <a:pt x="218" y="11"/>
                  </a:lnTo>
                  <a:lnTo>
                    <a:pt x="213" y="7"/>
                  </a:lnTo>
                  <a:lnTo>
                    <a:pt x="206" y="2"/>
                  </a:lnTo>
                  <a:lnTo>
                    <a:pt x="199" y="0"/>
                  </a:lnTo>
                  <a:lnTo>
                    <a:pt x="190" y="0"/>
                  </a:lnTo>
                  <a:lnTo>
                    <a:pt x="37"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5" name="Freeform 205"/>
            <p:cNvSpPr>
              <a:spLocks/>
            </p:cNvSpPr>
            <p:nvPr/>
          </p:nvSpPr>
          <p:spPr bwMode="auto">
            <a:xfrm>
              <a:off x="5089725" y="3222295"/>
              <a:ext cx="186865" cy="228833"/>
            </a:xfrm>
            <a:custGeom>
              <a:avLst/>
              <a:gdLst>
                <a:gd name="T0" fmla="*/ 2147483647 w 229"/>
                <a:gd name="T1" fmla="*/ 0 h 370"/>
                <a:gd name="T2" fmla="*/ 2147483647 w 229"/>
                <a:gd name="T3" fmla="*/ 0 h 370"/>
                <a:gd name="T4" fmla="*/ 2147483647 w 229"/>
                <a:gd name="T5" fmla="*/ 2147483647 h 370"/>
                <a:gd name="T6" fmla="*/ 2147483647 w 229"/>
                <a:gd name="T7" fmla="*/ 2147483647 h 370"/>
                <a:gd name="T8" fmla="*/ 2147483647 w 229"/>
                <a:gd name="T9" fmla="*/ 2147483647 h 370"/>
                <a:gd name="T10" fmla="*/ 2147483647 w 229"/>
                <a:gd name="T11" fmla="*/ 2147483647 h 370"/>
                <a:gd name="T12" fmla="*/ 2147483647 w 229"/>
                <a:gd name="T13" fmla="*/ 2147483647 h 370"/>
                <a:gd name="T14" fmla="*/ 0 w 229"/>
                <a:gd name="T15" fmla="*/ 2147483647 h 370"/>
                <a:gd name="T16" fmla="*/ 0 w 229"/>
                <a:gd name="T17" fmla="*/ 2147483647 h 370"/>
                <a:gd name="T18" fmla="*/ 0 w 229"/>
                <a:gd name="T19" fmla="*/ 2147483647 h 370"/>
                <a:gd name="T20" fmla="*/ 0 w 229"/>
                <a:gd name="T21" fmla="*/ 2147483647 h 370"/>
                <a:gd name="T22" fmla="*/ 2147483647 w 229"/>
                <a:gd name="T23" fmla="*/ 2147483647 h 370"/>
                <a:gd name="T24" fmla="*/ 2147483647 w 229"/>
                <a:gd name="T25" fmla="*/ 2147483647 h 370"/>
                <a:gd name="T26" fmla="*/ 2147483647 w 229"/>
                <a:gd name="T27" fmla="*/ 2147483647 h 370"/>
                <a:gd name="T28" fmla="*/ 2147483647 w 229"/>
                <a:gd name="T29" fmla="*/ 2147483647 h 370"/>
                <a:gd name="T30" fmla="*/ 2147483647 w 229"/>
                <a:gd name="T31" fmla="*/ 2147483647 h 370"/>
                <a:gd name="T32" fmla="*/ 2147483647 w 229"/>
                <a:gd name="T33" fmla="*/ 2147483647 h 370"/>
                <a:gd name="T34" fmla="*/ 2147483647 w 229"/>
                <a:gd name="T35" fmla="*/ 2147483647 h 370"/>
                <a:gd name="T36" fmla="*/ 2147483647 w 229"/>
                <a:gd name="T37" fmla="*/ 2147483647 h 370"/>
                <a:gd name="T38" fmla="*/ 2147483647 w 229"/>
                <a:gd name="T39" fmla="*/ 2147483647 h 370"/>
                <a:gd name="T40" fmla="*/ 2147483647 w 229"/>
                <a:gd name="T41" fmla="*/ 2147483647 h 370"/>
                <a:gd name="T42" fmla="*/ 2147483647 w 229"/>
                <a:gd name="T43" fmla="*/ 2147483647 h 370"/>
                <a:gd name="T44" fmla="*/ 2147483647 w 229"/>
                <a:gd name="T45" fmla="*/ 2147483647 h 370"/>
                <a:gd name="T46" fmla="*/ 2147483647 w 229"/>
                <a:gd name="T47" fmla="*/ 2147483647 h 370"/>
                <a:gd name="T48" fmla="*/ 2147483647 w 229"/>
                <a:gd name="T49" fmla="*/ 2147483647 h 370"/>
                <a:gd name="T50" fmla="*/ 2147483647 w 229"/>
                <a:gd name="T51" fmla="*/ 2147483647 h 370"/>
                <a:gd name="T52" fmla="*/ 2147483647 w 229"/>
                <a:gd name="T53" fmla="*/ 2147483647 h 370"/>
                <a:gd name="T54" fmla="*/ 2147483647 w 229"/>
                <a:gd name="T55" fmla="*/ 2147483647 h 370"/>
                <a:gd name="T56" fmla="*/ 2147483647 w 229"/>
                <a:gd name="T57" fmla="*/ 2147483647 h 370"/>
                <a:gd name="T58" fmla="*/ 2147483647 w 229"/>
                <a:gd name="T59" fmla="*/ 2147483647 h 370"/>
                <a:gd name="T60" fmla="*/ 2147483647 w 229"/>
                <a:gd name="T61" fmla="*/ 2147483647 h 370"/>
                <a:gd name="T62" fmla="*/ 2147483647 w 229"/>
                <a:gd name="T63" fmla="*/ 2147483647 h 370"/>
                <a:gd name="T64" fmla="*/ 2147483647 w 229"/>
                <a:gd name="T65" fmla="*/ 2147483647 h 370"/>
                <a:gd name="T66" fmla="*/ 2147483647 w 229"/>
                <a:gd name="T67" fmla="*/ 2147483647 h 370"/>
                <a:gd name="T68" fmla="*/ 2147483647 w 229"/>
                <a:gd name="T69" fmla="*/ 0 h 370"/>
                <a:gd name="T70" fmla="*/ 2147483647 w 229"/>
                <a:gd name="T71" fmla="*/ 0 h 370"/>
                <a:gd name="T72" fmla="*/ 2147483647 w 229"/>
                <a:gd name="T73" fmla="*/ 0 h 3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370"/>
                <a:gd name="T113" fmla="*/ 229 w 229"/>
                <a:gd name="T114" fmla="*/ 370 h 3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370">
                  <a:moveTo>
                    <a:pt x="37" y="0"/>
                  </a:moveTo>
                  <a:lnTo>
                    <a:pt x="30" y="0"/>
                  </a:lnTo>
                  <a:lnTo>
                    <a:pt x="23" y="2"/>
                  </a:lnTo>
                  <a:lnTo>
                    <a:pt x="16" y="7"/>
                  </a:lnTo>
                  <a:lnTo>
                    <a:pt x="11" y="11"/>
                  </a:lnTo>
                  <a:lnTo>
                    <a:pt x="7" y="16"/>
                  </a:lnTo>
                  <a:lnTo>
                    <a:pt x="2" y="23"/>
                  </a:lnTo>
                  <a:lnTo>
                    <a:pt x="0" y="30"/>
                  </a:lnTo>
                  <a:lnTo>
                    <a:pt x="0" y="37"/>
                  </a:lnTo>
                  <a:lnTo>
                    <a:pt x="0" y="333"/>
                  </a:lnTo>
                  <a:lnTo>
                    <a:pt x="0" y="340"/>
                  </a:lnTo>
                  <a:lnTo>
                    <a:pt x="2" y="347"/>
                  </a:lnTo>
                  <a:lnTo>
                    <a:pt x="7" y="353"/>
                  </a:lnTo>
                  <a:lnTo>
                    <a:pt x="11" y="360"/>
                  </a:lnTo>
                  <a:lnTo>
                    <a:pt x="16" y="365"/>
                  </a:lnTo>
                  <a:lnTo>
                    <a:pt x="23" y="367"/>
                  </a:lnTo>
                  <a:lnTo>
                    <a:pt x="30" y="370"/>
                  </a:lnTo>
                  <a:lnTo>
                    <a:pt x="37" y="370"/>
                  </a:lnTo>
                  <a:lnTo>
                    <a:pt x="190" y="370"/>
                  </a:lnTo>
                  <a:lnTo>
                    <a:pt x="199" y="370"/>
                  </a:lnTo>
                  <a:lnTo>
                    <a:pt x="206" y="367"/>
                  </a:lnTo>
                  <a:lnTo>
                    <a:pt x="213" y="365"/>
                  </a:lnTo>
                  <a:lnTo>
                    <a:pt x="218" y="360"/>
                  </a:lnTo>
                  <a:lnTo>
                    <a:pt x="222" y="353"/>
                  </a:lnTo>
                  <a:lnTo>
                    <a:pt x="225" y="347"/>
                  </a:lnTo>
                  <a:lnTo>
                    <a:pt x="227" y="340"/>
                  </a:lnTo>
                  <a:lnTo>
                    <a:pt x="229" y="333"/>
                  </a:lnTo>
                  <a:lnTo>
                    <a:pt x="229" y="37"/>
                  </a:lnTo>
                  <a:lnTo>
                    <a:pt x="227" y="30"/>
                  </a:lnTo>
                  <a:lnTo>
                    <a:pt x="225" y="23"/>
                  </a:lnTo>
                  <a:lnTo>
                    <a:pt x="222" y="16"/>
                  </a:lnTo>
                  <a:lnTo>
                    <a:pt x="218" y="11"/>
                  </a:lnTo>
                  <a:lnTo>
                    <a:pt x="213" y="7"/>
                  </a:lnTo>
                  <a:lnTo>
                    <a:pt x="206" y="2"/>
                  </a:lnTo>
                  <a:lnTo>
                    <a:pt x="199" y="0"/>
                  </a:lnTo>
                  <a:lnTo>
                    <a:pt x="190" y="0"/>
                  </a:lnTo>
                  <a:lnTo>
                    <a:pt x="37"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6" name="Freeform 204"/>
            <p:cNvSpPr>
              <a:spLocks/>
            </p:cNvSpPr>
            <p:nvPr/>
          </p:nvSpPr>
          <p:spPr bwMode="auto">
            <a:xfrm>
              <a:off x="5044029" y="3182095"/>
              <a:ext cx="268466" cy="67413"/>
            </a:xfrm>
            <a:custGeom>
              <a:avLst/>
              <a:gdLst>
                <a:gd name="T0" fmla="*/ 2147483647 w 329"/>
                <a:gd name="T1" fmla="*/ 0 h 109"/>
                <a:gd name="T2" fmla="*/ 2147483647 w 329"/>
                <a:gd name="T3" fmla="*/ 0 h 109"/>
                <a:gd name="T4" fmla="*/ 2147483647 w 329"/>
                <a:gd name="T5" fmla="*/ 0 h 109"/>
                <a:gd name="T6" fmla="*/ 2147483647 w 329"/>
                <a:gd name="T7" fmla="*/ 2147483647 h 109"/>
                <a:gd name="T8" fmla="*/ 2147483647 w 329"/>
                <a:gd name="T9" fmla="*/ 2147483647 h 109"/>
                <a:gd name="T10" fmla="*/ 2147483647 w 329"/>
                <a:gd name="T11" fmla="*/ 2147483647 h 109"/>
                <a:gd name="T12" fmla="*/ 0 w 329"/>
                <a:gd name="T13" fmla="*/ 2147483647 h 109"/>
                <a:gd name="T14" fmla="*/ 0 w 329"/>
                <a:gd name="T15" fmla="*/ 2147483647 h 109"/>
                <a:gd name="T16" fmla="*/ 0 w 329"/>
                <a:gd name="T17" fmla="*/ 2147483647 h 109"/>
                <a:gd name="T18" fmla="*/ 0 w 329"/>
                <a:gd name="T19" fmla="*/ 2147483647 h 109"/>
                <a:gd name="T20" fmla="*/ 0 w 329"/>
                <a:gd name="T21" fmla="*/ 2147483647 h 109"/>
                <a:gd name="T22" fmla="*/ 0 w 329"/>
                <a:gd name="T23" fmla="*/ 2147483647 h 109"/>
                <a:gd name="T24" fmla="*/ 2147483647 w 329"/>
                <a:gd name="T25" fmla="*/ 2147483647 h 109"/>
                <a:gd name="T26" fmla="*/ 2147483647 w 329"/>
                <a:gd name="T27" fmla="*/ 2147483647 h 109"/>
                <a:gd name="T28" fmla="*/ 2147483647 w 329"/>
                <a:gd name="T29" fmla="*/ 2147483647 h 109"/>
                <a:gd name="T30" fmla="*/ 2147483647 w 329"/>
                <a:gd name="T31" fmla="*/ 2147483647 h 109"/>
                <a:gd name="T32" fmla="*/ 2147483647 w 329"/>
                <a:gd name="T33" fmla="*/ 2147483647 h 109"/>
                <a:gd name="T34" fmla="*/ 2147483647 w 329"/>
                <a:gd name="T35" fmla="*/ 2147483647 h 109"/>
                <a:gd name="T36" fmla="*/ 2147483647 w 329"/>
                <a:gd name="T37" fmla="*/ 2147483647 h 109"/>
                <a:gd name="T38" fmla="*/ 2147483647 w 329"/>
                <a:gd name="T39" fmla="*/ 2147483647 h 109"/>
                <a:gd name="T40" fmla="*/ 2147483647 w 329"/>
                <a:gd name="T41" fmla="*/ 2147483647 h 109"/>
                <a:gd name="T42" fmla="*/ 2147483647 w 329"/>
                <a:gd name="T43" fmla="*/ 2147483647 h 109"/>
                <a:gd name="T44" fmla="*/ 2147483647 w 329"/>
                <a:gd name="T45" fmla="*/ 2147483647 h 109"/>
                <a:gd name="T46" fmla="*/ 2147483647 w 329"/>
                <a:gd name="T47" fmla="*/ 2147483647 h 109"/>
                <a:gd name="T48" fmla="*/ 2147483647 w 329"/>
                <a:gd name="T49" fmla="*/ 2147483647 h 109"/>
                <a:gd name="T50" fmla="*/ 2147483647 w 329"/>
                <a:gd name="T51" fmla="*/ 2147483647 h 109"/>
                <a:gd name="T52" fmla="*/ 2147483647 w 329"/>
                <a:gd name="T53" fmla="*/ 2147483647 h 109"/>
                <a:gd name="T54" fmla="*/ 2147483647 w 329"/>
                <a:gd name="T55" fmla="*/ 2147483647 h 109"/>
                <a:gd name="T56" fmla="*/ 2147483647 w 329"/>
                <a:gd name="T57" fmla="*/ 2147483647 h 109"/>
                <a:gd name="T58" fmla="*/ 2147483647 w 329"/>
                <a:gd name="T59" fmla="*/ 2147483647 h 109"/>
                <a:gd name="T60" fmla="*/ 2147483647 w 329"/>
                <a:gd name="T61" fmla="*/ 2147483647 h 109"/>
                <a:gd name="T62" fmla="*/ 2147483647 w 329"/>
                <a:gd name="T63" fmla="*/ 2147483647 h 109"/>
                <a:gd name="T64" fmla="*/ 2147483647 w 329"/>
                <a:gd name="T65" fmla="*/ 2147483647 h 109"/>
                <a:gd name="T66" fmla="*/ 2147483647 w 329"/>
                <a:gd name="T67" fmla="*/ 0 h 109"/>
                <a:gd name="T68" fmla="*/ 2147483647 w 329"/>
                <a:gd name="T69" fmla="*/ 0 h 109"/>
                <a:gd name="T70" fmla="*/ 2147483647 w 329"/>
                <a:gd name="T71" fmla="*/ 0 h 109"/>
                <a:gd name="T72" fmla="*/ 2147483647 w 329"/>
                <a:gd name="T73" fmla="*/ 0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
                <a:gd name="T112" fmla="*/ 0 h 109"/>
                <a:gd name="T113" fmla="*/ 329 w 329"/>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 h="109">
                  <a:moveTo>
                    <a:pt x="19" y="0"/>
                  </a:moveTo>
                  <a:lnTo>
                    <a:pt x="14" y="0"/>
                  </a:lnTo>
                  <a:lnTo>
                    <a:pt x="12" y="0"/>
                  </a:lnTo>
                  <a:lnTo>
                    <a:pt x="7" y="2"/>
                  </a:lnTo>
                  <a:lnTo>
                    <a:pt x="5" y="5"/>
                  </a:lnTo>
                  <a:lnTo>
                    <a:pt x="3" y="7"/>
                  </a:lnTo>
                  <a:lnTo>
                    <a:pt x="0" y="11"/>
                  </a:lnTo>
                  <a:lnTo>
                    <a:pt x="0" y="14"/>
                  </a:lnTo>
                  <a:lnTo>
                    <a:pt x="0" y="18"/>
                  </a:lnTo>
                  <a:lnTo>
                    <a:pt x="0" y="90"/>
                  </a:lnTo>
                  <a:lnTo>
                    <a:pt x="0" y="92"/>
                  </a:lnTo>
                  <a:lnTo>
                    <a:pt x="0" y="97"/>
                  </a:lnTo>
                  <a:lnTo>
                    <a:pt x="3" y="99"/>
                  </a:lnTo>
                  <a:lnTo>
                    <a:pt x="5" y="102"/>
                  </a:lnTo>
                  <a:lnTo>
                    <a:pt x="7" y="104"/>
                  </a:lnTo>
                  <a:lnTo>
                    <a:pt x="12" y="106"/>
                  </a:lnTo>
                  <a:lnTo>
                    <a:pt x="14" y="106"/>
                  </a:lnTo>
                  <a:lnTo>
                    <a:pt x="19" y="109"/>
                  </a:lnTo>
                  <a:lnTo>
                    <a:pt x="311" y="109"/>
                  </a:lnTo>
                  <a:lnTo>
                    <a:pt x="313" y="106"/>
                  </a:lnTo>
                  <a:lnTo>
                    <a:pt x="318" y="106"/>
                  </a:lnTo>
                  <a:lnTo>
                    <a:pt x="320" y="104"/>
                  </a:lnTo>
                  <a:lnTo>
                    <a:pt x="322" y="102"/>
                  </a:lnTo>
                  <a:lnTo>
                    <a:pt x="325" y="99"/>
                  </a:lnTo>
                  <a:lnTo>
                    <a:pt x="327" y="97"/>
                  </a:lnTo>
                  <a:lnTo>
                    <a:pt x="327" y="92"/>
                  </a:lnTo>
                  <a:lnTo>
                    <a:pt x="329" y="90"/>
                  </a:lnTo>
                  <a:lnTo>
                    <a:pt x="329" y="18"/>
                  </a:lnTo>
                  <a:lnTo>
                    <a:pt x="327" y="14"/>
                  </a:lnTo>
                  <a:lnTo>
                    <a:pt x="327" y="11"/>
                  </a:lnTo>
                  <a:lnTo>
                    <a:pt x="325" y="7"/>
                  </a:lnTo>
                  <a:lnTo>
                    <a:pt x="322" y="5"/>
                  </a:lnTo>
                  <a:lnTo>
                    <a:pt x="320" y="2"/>
                  </a:lnTo>
                  <a:lnTo>
                    <a:pt x="318" y="0"/>
                  </a:lnTo>
                  <a:lnTo>
                    <a:pt x="313" y="0"/>
                  </a:lnTo>
                  <a:lnTo>
                    <a:pt x="311" y="0"/>
                  </a:lnTo>
                  <a:lnTo>
                    <a:pt x="19" y="0"/>
                  </a:lnTo>
                  <a:close/>
                </a:path>
              </a:pathLst>
            </a:custGeom>
            <a:solidFill>
              <a:srgbClr val="00000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7" name="Freeform 203"/>
            <p:cNvSpPr>
              <a:spLocks/>
            </p:cNvSpPr>
            <p:nvPr/>
          </p:nvSpPr>
          <p:spPr bwMode="auto">
            <a:xfrm>
              <a:off x="5044029" y="3182095"/>
              <a:ext cx="268466" cy="67413"/>
            </a:xfrm>
            <a:custGeom>
              <a:avLst/>
              <a:gdLst>
                <a:gd name="T0" fmla="*/ 2147483647 w 329"/>
                <a:gd name="T1" fmla="*/ 0 h 109"/>
                <a:gd name="T2" fmla="*/ 2147483647 w 329"/>
                <a:gd name="T3" fmla="*/ 0 h 109"/>
                <a:gd name="T4" fmla="*/ 2147483647 w 329"/>
                <a:gd name="T5" fmla="*/ 0 h 109"/>
                <a:gd name="T6" fmla="*/ 2147483647 w 329"/>
                <a:gd name="T7" fmla="*/ 2147483647 h 109"/>
                <a:gd name="T8" fmla="*/ 2147483647 w 329"/>
                <a:gd name="T9" fmla="*/ 2147483647 h 109"/>
                <a:gd name="T10" fmla="*/ 2147483647 w 329"/>
                <a:gd name="T11" fmla="*/ 2147483647 h 109"/>
                <a:gd name="T12" fmla="*/ 0 w 329"/>
                <a:gd name="T13" fmla="*/ 2147483647 h 109"/>
                <a:gd name="T14" fmla="*/ 0 w 329"/>
                <a:gd name="T15" fmla="*/ 2147483647 h 109"/>
                <a:gd name="T16" fmla="*/ 0 w 329"/>
                <a:gd name="T17" fmla="*/ 2147483647 h 109"/>
                <a:gd name="T18" fmla="*/ 0 w 329"/>
                <a:gd name="T19" fmla="*/ 2147483647 h 109"/>
                <a:gd name="T20" fmla="*/ 0 w 329"/>
                <a:gd name="T21" fmla="*/ 2147483647 h 109"/>
                <a:gd name="T22" fmla="*/ 0 w 329"/>
                <a:gd name="T23" fmla="*/ 2147483647 h 109"/>
                <a:gd name="T24" fmla="*/ 2147483647 w 329"/>
                <a:gd name="T25" fmla="*/ 2147483647 h 109"/>
                <a:gd name="T26" fmla="*/ 2147483647 w 329"/>
                <a:gd name="T27" fmla="*/ 2147483647 h 109"/>
                <a:gd name="T28" fmla="*/ 2147483647 w 329"/>
                <a:gd name="T29" fmla="*/ 2147483647 h 109"/>
                <a:gd name="T30" fmla="*/ 2147483647 w 329"/>
                <a:gd name="T31" fmla="*/ 2147483647 h 109"/>
                <a:gd name="T32" fmla="*/ 2147483647 w 329"/>
                <a:gd name="T33" fmla="*/ 2147483647 h 109"/>
                <a:gd name="T34" fmla="*/ 2147483647 w 329"/>
                <a:gd name="T35" fmla="*/ 2147483647 h 109"/>
                <a:gd name="T36" fmla="*/ 2147483647 w 329"/>
                <a:gd name="T37" fmla="*/ 2147483647 h 109"/>
                <a:gd name="T38" fmla="*/ 2147483647 w 329"/>
                <a:gd name="T39" fmla="*/ 2147483647 h 109"/>
                <a:gd name="T40" fmla="*/ 2147483647 w 329"/>
                <a:gd name="T41" fmla="*/ 2147483647 h 109"/>
                <a:gd name="T42" fmla="*/ 2147483647 w 329"/>
                <a:gd name="T43" fmla="*/ 2147483647 h 109"/>
                <a:gd name="T44" fmla="*/ 2147483647 w 329"/>
                <a:gd name="T45" fmla="*/ 2147483647 h 109"/>
                <a:gd name="T46" fmla="*/ 2147483647 w 329"/>
                <a:gd name="T47" fmla="*/ 2147483647 h 109"/>
                <a:gd name="T48" fmla="*/ 2147483647 w 329"/>
                <a:gd name="T49" fmla="*/ 2147483647 h 109"/>
                <a:gd name="T50" fmla="*/ 2147483647 w 329"/>
                <a:gd name="T51" fmla="*/ 2147483647 h 109"/>
                <a:gd name="T52" fmla="*/ 2147483647 w 329"/>
                <a:gd name="T53" fmla="*/ 2147483647 h 109"/>
                <a:gd name="T54" fmla="*/ 2147483647 w 329"/>
                <a:gd name="T55" fmla="*/ 2147483647 h 109"/>
                <a:gd name="T56" fmla="*/ 2147483647 w 329"/>
                <a:gd name="T57" fmla="*/ 2147483647 h 109"/>
                <a:gd name="T58" fmla="*/ 2147483647 w 329"/>
                <a:gd name="T59" fmla="*/ 2147483647 h 109"/>
                <a:gd name="T60" fmla="*/ 2147483647 w 329"/>
                <a:gd name="T61" fmla="*/ 2147483647 h 109"/>
                <a:gd name="T62" fmla="*/ 2147483647 w 329"/>
                <a:gd name="T63" fmla="*/ 2147483647 h 109"/>
                <a:gd name="T64" fmla="*/ 2147483647 w 329"/>
                <a:gd name="T65" fmla="*/ 2147483647 h 109"/>
                <a:gd name="T66" fmla="*/ 2147483647 w 329"/>
                <a:gd name="T67" fmla="*/ 0 h 109"/>
                <a:gd name="T68" fmla="*/ 2147483647 w 329"/>
                <a:gd name="T69" fmla="*/ 0 h 109"/>
                <a:gd name="T70" fmla="*/ 2147483647 w 329"/>
                <a:gd name="T71" fmla="*/ 0 h 109"/>
                <a:gd name="T72" fmla="*/ 2147483647 w 329"/>
                <a:gd name="T73" fmla="*/ 0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
                <a:gd name="T112" fmla="*/ 0 h 109"/>
                <a:gd name="T113" fmla="*/ 329 w 329"/>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 h="109">
                  <a:moveTo>
                    <a:pt x="19" y="0"/>
                  </a:moveTo>
                  <a:lnTo>
                    <a:pt x="14" y="0"/>
                  </a:lnTo>
                  <a:lnTo>
                    <a:pt x="12" y="0"/>
                  </a:lnTo>
                  <a:lnTo>
                    <a:pt x="7" y="2"/>
                  </a:lnTo>
                  <a:lnTo>
                    <a:pt x="5" y="5"/>
                  </a:lnTo>
                  <a:lnTo>
                    <a:pt x="3" y="7"/>
                  </a:lnTo>
                  <a:lnTo>
                    <a:pt x="0" y="11"/>
                  </a:lnTo>
                  <a:lnTo>
                    <a:pt x="0" y="14"/>
                  </a:lnTo>
                  <a:lnTo>
                    <a:pt x="0" y="18"/>
                  </a:lnTo>
                  <a:lnTo>
                    <a:pt x="0" y="90"/>
                  </a:lnTo>
                  <a:lnTo>
                    <a:pt x="0" y="92"/>
                  </a:lnTo>
                  <a:lnTo>
                    <a:pt x="0" y="97"/>
                  </a:lnTo>
                  <a:lnTo>
                    <a:pt x="3" y="99"/>
                  </a:lnTo>
                  <a:lnTo>
                    <a:pt x="5" y="102"/>
                  </a:lnTo>
                  <a:lnTo>
                    <a:pt x="7" y="104"/>
                  </a:lnTo>
                  <a:lnTo>
                    <a:pt x="12" y="106"/>
                  </a:lnTo>
                  <a:lnTo>
                    <a:pt x="14" y="106"/>
                  </a:lnTo>
                  <a:lnTo>
                    <a:pt x="19" y="109"/>
                  </a:lnTo>
                  <a:lnTo>
                    <a:pt x="311" y="109"/>
                  </a:lnTo>
                  <a:lnTo>
                    <a:pt x="313" y="106"/>
                  </a:lnTo>
                  <a:lnTo>
                    <a:pt x="318" y="106"/>
                  </a:lnTo>
                  <a:lnTo>
                    <a:pt x="320" y="104"/>
                  </a:lnTo>
                  <a:lnTo>
                    <a:pt x="322" y="102"/>
                  </a:lnTo>
                  <a:lnTo>
                    <a:pt x="325" y="99"/>
                  </a:lnTo>
                  <a:lnTo>
                    <a:pt x="327" y="97"/>
                  </a:lnTo>
                  <a:lnTo>
                    <a:pt x="327" y="92"/>
                  </a:lnTo>
                  <a:lnTo>
                    <a:pt x="329" y="90"/>
                  </a:lnTo>
                  <a:lnTo>
                    <a:pt x="329" y="18"/>
                  </a:lnTo>
                  <a:lnTo>
                    <a:pt x="327" y="14"/>
                  </a:lnTo>
                  <a:lnTo>
                    <a:pt x="327" y="11"/>
                  </a:lnTo>
                  <a:lnTo>
                    <a:pt x="325" y="7"/>
                  </a:lnTo>
                  <a:lnTo>
                    <a:pt x="322" y="5"/>
                  </a:lnTo>
                  <a:lnTo>
                    <a:pt x="320" y="2"/>
                  </a:lnTo>
                  <a:lnTo>
                    <a:pt x="318" y="0"/>
                  </a:lnTo>
                  <a:lnTo>
                    <a:pt x="313" y="0"/>
                  </a:lnTo>
                  <a:lnTo>
                    <a:pt x="311" y="0"/>
                  </a:lnTo>
                  <a:lnTo>
                    <a:pt x="19"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8" name="Freeform 202"/>
            <p:cNvSpPr>
              <a:spLocks noEditPoints="1"/>
            </p:cNvSpPr>
            <p:nvPr/>
          </p:nvSpPr>
          <p:spPr bwMode="auto">
            <a:xfrm>
              <a:off x="5090068" y="2903166"/>
              <a:ext cx="838853" cy="496011"/>
            </a:xfrm>
            <a:custGeom>
              <a:avLst/>
              <a:gdLst>
                <a:gd name="T0" fmla="*/ 2147483647 w 1028"/>
                <a:gd name="T1" fmla="*/ 2147483647 h 802"/>
                <a:gd name="T2" fmla="*/ 2147483647 w 1028"/>
                <a:gd name="T3" fmla="*/ 2147483647 h 802"/>
                <a:gd name="T4" fmla="*/ 2147483647 w 1028"/>
                <a:gd name="T5" fmla="*/ 2147483647 h 802"/>
                <a:gd name="T6" fmla="*/ 2147483647 w 1028"/>
                <a:gd name="T7" fmla="*/ 2147483647 h 802"/>
                <a:gd name="T8" fmla="*/ 2147483647 w 1028"/>
                <a:gd name="T9" fmla="*/ 2147483647 h 802"/>
                <a:gd name="T10" fmla="*/ 2147483647 w 1028"/>
                <a:gd name="T11" fmla="*/ 2147483647 h 802"/>
                <a:gd name="T12" fmla="*/ 2147483647 w 1028"/>
                <a:gd name="T13" fmla="*/ 2147483647 h 802"/>
                <a:gd name="T14" fmla="*/ 2147483647 w 1028"/>
                <a:gd name="T15" fmla="*/ 2147483647 h 802"/>
                <a:gd name="T16" fmla="*/ 2147483647 w 1028"/>
                <a:gd name="T17" fmla="*/ 2147483647 h 802"/>
                <a:gd name="T18" fmla="*/ 2147483647 w 1028"/>
                <a:gd name="T19" fmla="*/ 2147483647 h 802"/>
                <a:gd name="T20" fmla="*/ 2147483647 w 1028"/>
                <a:gd name="T21" fmla="*/ 2147483647 h 802"/>
                <a:gd name="T22" fmla="*/ 2147483647 w 1028"/>
                <a:gd name="T23" fmla="*/ 2147483647 h 802"/>
                <a:gd name="T24" fmla="*/ 2147483647 w 1028"/>
                <a:gd name="T25" fmla="*/ 2147483647 h 802"/>
                <a:gd name="T26" fmla="*/ 2147483647 w 1028"/>
                <a:gd name="T27" fmla="*/ 2147483647 h 802"/>
                <a:gd name="T28" fmla="*/ 2147483647 w 1028"/>
                <a:gd name="T29" fmla="*/ 2147483647 h 802"/>
                <a:gd name="T30" fmla="*/ 2147483647 w 1028"/>
                <a:gd name="T31" fmla="*/ 2147483647 h 802"/>
                <a:gd name="T32" fmla="*/ 2147483647 w 1028"/>
                <a:gd name="T33" fmla="*/ 2147483647 h 802"/>
                <a:gd name="T34" fmla="*/ 2147483647 w 1028"/>
                <a:gd name="T35" fmla="*/ 2147483647 h 802"/>
                <a:gd name="T36" fmla="*/ 2147483647 w 1028"/>
                <a:gd name="T37" fmla="*/ 2147483647 h 802"/>
                <a:gd name="T38" fmla="*/ 2147483647 w 1028"/>
                <a:gd name="T39" fmla="*/ 2147483647 h 802"/>
                <a:gd name="T40" fmla="*/ 2147483647 w 1028"/>
                <a:gd name="T41" fmla="*/ 2147483647 h 802"/>
                <a:gd name="T42" fmla="*/ 2147483647 w 1028"/>
                <a:gd name="T43" fmla="*/ 2147483647 h 802"/>
                <a:gd name="T44" fmla="*/ 2147483647 w 1028"/>
                <a:gd name="T45" fmla="*/ 2147483647 h 802"/>
                <a:gd name="T46" fmla="*/ 2147483647 w 1028"/>
                <a:gd name="T47" fmla="*/ 2147483647 h 802"/>
                <a:gd name="T48" fmla="*/ 2147483647 w 1028"/>
                <a:gd name="T49" fmla="*/ 2147483647 h 802"/>
                <a:gd name="T50" fmla="*/ 2147483647 w 1028"/>
                <a:gd name="T51" fmla="*/ 2147483647 h 802"/>
                <a:gd name="T52" fmla="*/ 2147483647 w 1028"/>
                <a:gd name="T53" fmla="*/ 2147483647 h 802"/>
                <a:gd name="T54" fmla="*/ 2147483647 w 1028"/>
                <a:gd name="T55" fmla="*/ 2147483647 h 802"/>
                <a:gd name="T56" fmla="*/ 2147483647 w 1028"/>
                <a:gd name="T57" fmla="*/ 2147483647 h 802"/>
                <a:gd name="T58" fmla="*/ 2147483647 w 1028"/>
                <a:gd name="T59" fmla="*/ 2147483647 h 802"/>
                <a:gd name="T60" fmla="*/ 2147483647 w 1028"/>
                <a:gd name="T61" fmla="*/ 2147483647 h 802"/>
                <a:gd name="T62" fmla="*/ 2147483647 w 1028"/>
                <a:gd name="T63" fmla="*/ 2147483647 h 802"/>
                <a:gd name="T64" fmla="*/ 2147483647 w 1028"/>
                <a:gd name="T65" fmla="*/ 2147483647 h 802"/>
                <a:gd name="T66" fmla="*/ 2147483647 w 1028"/>
                <a:gd name="T67" fmla="*/ 2147483647 h 802"/>
                <a:gd name="T68" fmla="*/ 2147483647 w 1028"/>
                <a:gd name="T69" fmla="*/ 2147483647 h 802"/>
                <a:gd name="T70" fmla="*/ 2147483647 w 1028"/>
                <a:gd name="T71" fmla="*/ 2147483647 h 802"/>
                <a:gd name="T72" fmla="*/ 2147483647 w 1028"/>
                <a:gd name="T73" fmla="*/ 2147483647 h 802"/>
                <a:gd name="T74" fmla="*/ 2147483647 w 1028"/>
                <a:gd name="T75" fmla="*/ 2147483647 h 802"/>
                <a:gd name="T76" fmla="*/ 2147483647 w 1028"/>
                <a:gd name="T77" fmla="*/ 2147483647 h 802"/>
                <a:gd name="T78" fmla="*/ 2147483647 w 1028"/>
                <a:gd name="T79" fmla="*/ 2147483647 h 802"/>
                <a:gd name="T80" fmla="*/ 2147483647 w 1028"/>
                <a:gd name="T81" fmla="*/ 2147483647 h 802"/>
                <a:gd name="T82" fmla="*/ 2147483647 w 1028"/>
                <a:gd name="T83" fmla="*/ 2147483647 h 802"/>
                <a:gd name="T84" fmla="*/ 2147483647 w 1028"/>
                <a:gd name="T85" fmla="*/ 2147483647 h 802"/>
                <a:gd name="T86" fmla="*/ 2147483647 w 1028"/>
                <a:gd name="T87" fmla="*/ 2147483647 h 802"/>
                <a:gd name="T88" fmla="*/ 2147483647 w 1028"/>
                <a:gd name="T89" fmla="*/ 2147483647 h 802"/>
                <a:gd name="T90" fmla="*/ 2147483647 w 1028"/>
                <a:gd name="T91" fmla="*/ 2147483647 h 802"/>
                <a:gd name="T92" fmla="*/ 2147483647 w 1028"/>
                <a:gd name="T93" fmla="*/ 2147483647 h 802"/>
                <a:gd name="T94" fmla="*/ 2147483647 w 1028"/>
                <a:gd name="T95" fmla="*/ 2147483647 h 802"/>
                <a:gd name="T96" fmla="*/ 2147483647 w 1028"/>
                <a:gd name="T97" fmla="*/ 2147483647 h 802"/>
                <a:gd name="T98" fmla="*/ 2147483647 w 1028"/>
                <a:gd name="T99" fmla="*/ 2147483647 h 802"/>
                <a:gd name="T100" fmla="*/ 2147483647 w 1028"/>
                <a:gd name="T101" fmla="*/ 2147483647 h 802"/>
                <a:gd name="T102" fmla="*/ 2147483647 w 1028"/>
                <a:gd name="T103" fmla="*/ 2147483647 h 802"/>
                <a:gd name="T104" fmla="*/ 2147483647 w 1028"/>
                <a:gd name="T105" fmla="*/ 2147483647 h 802"/>
                <a:gd name="T106" fmla="*/ 2147483647 w 1028"/>
                <a:gd name="T107" fmla="*/ 2147483647 h 802"/>
                <a:gd name="T108" fmla="*/ 2147483647 w 1028"/>
                <a:gd name="T109" fmla="*/ 2147483647 h 802"/>
                <a:gd name="T110" fmla="*/ 2147483647 w 1028"/>
                <a:gd name="T111" fmla="*/ 2147483647 h 802"/>
                <a:gd name="T112" fmla="*/ 2147483647 w 1028"/>
                <a:gd name="T113" fmla="*/ 2147483647 h 802"/>
                <a:gd name="T114" fmla="*/ 2147483647 w 1028"/>
                <a:gd name="T115" fmla="*/ 0 h 8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28"/>
                <a:gd name="T175" fmla="*/ 0 h 802"/>
                <a:gd name="T176" fmla="*/ 1028 w 1028"/>
                <a:gd name="T177" fmla="*/ 802 h 8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28" h="802">
                  <a:moveTo>
                    <a:pt x="95" y="740"/>
                  </a:moveTo>
                  <a:lnTo>
                    <a:pt x="118" y="738"/>
                  </a:lnTo>
                  <a:lnTo>
                    <a:pt x="136" y="733"/>
                  </a:lnTo>
                  <a:lnTo>
                    <a:pt x="139" y="733"/>
                  </a:lnTo>
                  <a:lnTo>
                    <a:pt x="141" y="733"/>
                  </a:lnTo>
                  <a:lnTo>
                    <a:pt x="143" y="735"/>
                  </a:lnTo>
                  <a:lnTo>
                    <a:pt x="146" y="738"/>
                  </a:lnTo>
                  <a:lnTo>
                    <a:pt x="146" y="740"/>
                  </a:lnTo>
                  <a:lnTo>
                    <a:pt x="143" y="745"/>
                  </a:lnTo>
                  <a:lnTo>
                    <a:pt x="141" y="745"/>
                  </a:lnTo>
                  <a:lnTo>
                    <a:pt x="139" y="747"/>
                  </a:lnTo>
                  <a:lnTo>
                    <a:pt x="120" y="752"/>
                  </a:lnTo>
                  <a:lnTo>
                    <a:pt x="97" y="754"/>
                  </a:lnTo>
                  <a:lnTo>
                    <a:pt x="92" y="754"/>
                  </a:lnTo>
                  <a:lnTo>
                    <a:pt x="90" y="752"/>
                  </a:lnTo>
                  <a:lnTo>
                    <a:pt x="88" y="752"/>
                  </a:lnTo>
                  <a:lnTo>
                    <a:pt x="88" y="747"/>
                  </a:lnTo>
                  <a:lnTo>
                    <a:pt x="88" y="745"/>
                  </a:lnTo>
                  <a:lnTo>
                    <a:pt x="90" y="742"/>
                  </a:lnTo>
                  <a:lnTo>
                    <a:pt x="92" y="740"/>
                  </a:lnTo>
                  <a:lnTo>
                    <a:pt x="95" y="740"/>
                  </a:lnTo>
                  <a:close/>
                  <a:moveTo>
                    <a:pt x="192" y="717"/>
                  </a:moveTo>
                  <a:lnTo>
                    <a:pt x="229" y="703"/>
                  </a:lnTo>
                  <a:lnTo>
                    <a:pt x="231" y="703"/>
                  </a:lnTo>
                  <a:lnTo>
                    <a:pt x="234" y="701"/>
                  </a:lnTo>
                  <a:lnTo>
                    <a:pt x="236" y="703"/>
                  </a:lnTo>
                  <a:lnTo>
                    <a:pt x="238" y="703"/>
                  </a:lnTo>
                  <a:lnTo>
                    <a:pt x="241" y="705"/>
                  </a:lnTo>
                  <a:lnTo>
                    <a:pt x="241" y="708"/>
                  </a:lnTo>
                  <a:lnTo>
                    <a:pt x="241" y="712"/>
                  </a:lnTo>
                  <a:lnTo>
                    <a:pt x="241" y="715"/>
                  </a:lnTo>
                  <a:lnTo>
                    <a:pt x="238" y="715"/>
                  </a:lnTo>
                  <a:lnTo>
                    <a:pt x="234" y="717"/>
                  </a:lnTo>
                  <a:lnTo>
                    <a:pt x="197" y="731"/>
                  </a:lnTo>
                  <a:lnTo>
                    <a:pt x="194" y="731"/>
                  </a:lnTo>
                  <a:lnTo>
                    <a:pt x="190" y="731"/>
                  </a:lnTo>
                  <a:lnTo>
                    <a:pt x="187" y="728"/>
                  </a:lnTo>
                  <a:lnTo>
                    <a:pt x="187" y="726"/>
                  </a:lnTo>
                  <a:lnTo>
                    <a:pt x="187" y="724"/>
                  </a:lnTo>
                  <a:lnTo>
                    <a:pt x="187" y="721"/>
                  </a:lnTo>
                  <a:lnTo>
                    <a:pt x="190" y="719"/>
                  </a:lnTo>
                  <a:lnTo>
                    <a:pt x="192" y="717"/>
                  </a:lnTo>
                  <a:close/>
                  <a:moveTo>
                    <a:pt x="282" y="678"/>
                  </a:moveTo>
                  <a:lnTo>
                    <a:pt x="312" y="664"/>
                  </a:lnTo>
                  <a:lnTo>
                    <a:pt x="322" y="657"/>
                  </a:lnTo>
                  <a:lnTo>
                    <a:pt x="324" y="657"/>
                  </a:lnTo>
                  <a:lnTo>
                    <a:pt x="326" y="657"/>
                  </a:lnTo>
                  <a:lnTo>
                    <a:pt x="329" y="657"/>
                  </a:lnTo>
                  <a:lnTo>
                    <a:pt x="331" y="659"/>
                  </a:lnTo>
                  <a:lnTo>
                    <a:pt x="331" y="661"/>
                  </a:lnTo>
                  <a:lnTo>
                    <a:pt x="331" y="664"/>
                  </a:lnTo>
                  <a:lnTo>
                    <a:pt x="331" y="668"/>
                  </a:lnTo>
                  <a:lnTo>
                    <a:pt x="329" y="668"/>
                  </a:lnTo>
                  <a:lnTo>
                    <a:pt x="319" y="675"/>
                  </a:lnTo>
                  <a:lnTo>
                    <a:pt x="289" y="691"/>
                  </a:lnTo>
                  <a:lnTo>
                    <a:pt x="287" y="691"/>
                  </a:lnTo>
                  <a:lnTo>
                    <a:pt x="285" y="691"/>
                  </a:lnTo>
                  <a:lnTo>
                    <a:pt x="282" y="689"/>
                  </a:lnTo>
                  <a:lnTo>
                    <a:pt x="280" y="687"/>
                  </a:lnTo>
                  <a:lnTo>
                    <a:pt x="280" y="684"/>
                  </a:lnTo>
                  <a:lnTo>
                    <a:pt x="280" y="682"/>
                  </a:lnTo>
                  <a:lnTo>
                    <a:pt x="280" y="680"/>
                  </a:lnTo>
                  <a:lnTo>
                    <a:pt x="282" y="678"/>
                  </a:lnTo>
                  <a:close/>
                  <a:moveTo>
                    <a:pt x="368" y="624"/>
                  </a:moveTo>
                  <a:lnTo>
                    <a:pt x="382" y="613"/>
                  </a:lnTo>
                  <a:lnTo>
                    <a:pt x="398" y="601"/>
                  </a:lnTo>
                  <a:lnTo>
                    <a:pt x="400" y="599"/>
                  </a:lnTo>
                  <a:lnTo>
                    <a:pt x="403" y="597"/>
                  </a:lnTo>
                  <a:lnTo>
                    <a:pt x="405" y="597"/>
                  </a:lnTo>
                  <a:lnTo>
                    <a:pt x="410" y="597"/>
                  </a:lnTo>
                  <a:lnTo>
                    <a:pt x="412" y="599"/>
                  </a:lnTo>
                  <a:lnTo>
                    <a:pt x="412" y="601"/>
                  </a:lnTo>
                  <a:lnTo>
                    <a:pt x="412" y="604"/>
                  </a:lnTo>
                  <a:lnTo>
                    <a:pt x="412" y="606"/>
                  </a:lnTo>
                  <a:lnTo>
                    <a:pt x="410" y="608"/>
                  </a:lnTo>
                  <a:lnTo>
                    <a:pt x="407" y="610"/>
                  </a:lnTo>
                  <a:lnTo>
                    <a:pt x="391" y="624"/>
                  </a:lnTo>
                  <a:lnTo>
                    <a:pt x="377" y="636"/>
                  </a:lnTo>
                  <a:lnTo>
                    <a:pt x="375" y="638"/>
                  </a:lnTo>
                  <a:lnTo>
                    <a:pt x="370" y="638"/>
                  </a:lnTo>
                  <a:lnTo>
                    <a:pt x="368" y="636"/>
                  </a:lnTo>
                  <a:lnTo>
                    <a:pt x="366" y="636"/>
                  </a:lnTo>
                  <a:lnTo>
                    <a:pt x="366" y="631"/>
                  </a:lnTo>
                  <a:lnTo>
                    <a:pt x="366" y="629"/>
                  </a:lnTo>
                  <a:lnTo>
                    <a:pt x="366" y="627"/>
                  </a:lnTo>
                  <a:lnTo>
                    <a:pt x="368" y="624"/>
                  </a:lnTo>
                  <a:close/>
                  <a:moveTo>
                    <a:pt x="440" y="557"/>
                  </a:moveTo>
                  <a:lnTo>
                    <a:pt x="451" y="543"/>
                  </a:lnTo>
                  <a:lnTo>
                    <a:pt x="463" y="527"/>
                  </a:lnTo>
                  <a:lnTo>
                    <a:pt x="465" y="523"/>
                  </a:lnTo>
                  <a:lnTo>
                    <a:pt x="468" y="520"/>
                  </a:lnTo>
                  <a:lnTo>
                    <a:pt x="470" y="520"/>
                  </a:lnTo>
                  <a:lnTo>
                    <a:pt x="472" y="520"/>
                  </a:lnTo>
                  <a:lnTo>
                    <a:pt x="477" y="520"/>
                  </a:lnTo>
                  <a:lnTo>
                    <a:pt x="477" y="523"/>
                  </a:lnTo>
                  <a:lnTo>
                    <a:pt x="479" y="525"/>
                  </a:lnTo>
                  <a:lnTo>
                    <a:pt x="479" y="527"/>
                  </a:lnTo>
                  <a:lnTo>
                    <a:pt x="479" y="532"/>
                  </a:lnTo>
                  <a:lnTo>
                    <a:pt x="475" y="536"/>
                  </a:lnTo>
                  <a:lnTo>
                    <a:pt x="463" y="553"/>
                  </a:lnTo>
                  <a:lnTo>
                    <a:pt x="451" y="567"/>
                  </a:lnTo>
                  <a:lnTo>
                    <a:pt x="449" y="569"/>
                  </a:lnTo>
                  <a:lnTo>
                    <a:pt x="447" y="569"/>
                  </a:lnTo>
                  <a:lnTo>
                    <a:pt x="444" y="569"/>
                  </a:lnTo>
                  <a:lnTo>
                    <a:pt x="442" y="567"/>
                  </a:lnTo>
                  <a:lnTo>
                    <a:pt x="440" y="564"/>
                  </a:lnTo>
                  <a:lnTo>
                    <a:pt x="440" y="562"/>
                  </a:lnTo>
                  <a:lnTo>
                    <a:pt x="440" y="560"/>
                  </a:lnTo>
                  <a:lnTo>
                    <a:pt x="440" y="557"/>
                  </a:lnTo>
                  <a:close/>
                  <a:moveTo>
                    <a:pt x="491" y="474"/>
                  </a:moveTo>
                  <a:lnTo>
                    <a:pt x="495" y="465"/>
                  </a:lnTo>
                  <a:lnTo>
                    <a:pt x="500" y="449"/>
                  </a:lnTo>
                  <a:lnTo>
                    <a:pt x="502" y="432"/>
                  </a:lnTo>
                  <a:lnTo>
                    <a:pt x="505" y="430"/>
                  </a:lnTo>
                  <a:lnTo>
                    <a:pt x="505" y="428"/>
                  </a:lnTo>
                  <a:lnTo>
                    <a:pt x="509" y="428"/>
                  </a:lnTo>
                  <a:lnTo>
                    <a:pt x="512" y="428"/>
                  </a:lnTo>
                  <a:lnTo>
                    <a:pt x="514" y="428"/>
                  </a:lnTo>
                  <a:lnTo>
                    <a:pt x="516" y="430"/>
                  </a:lnTo>
                  <a:lnTo>
                    <a:pt x="516" y="432"/>
                  </a:lnTo>
                  <a:lnTo>
                    <a:pt x="516" y="435"/>
                  </a:lnTo>
                  <a:lnTo>
                    <a:pt x="516" y="437"/>
                  </a:lnTo>
                  <a:lnTo>
                    <a:pt x="514" y="453"/>
                  </a:lnTo>
                  <a:lnTo>
                    <a:pt x="509" y="469"/>
                  </a:lnTo>
                  <a:lnTo>
                    <a:pt x="505" y="479"/>
                  </a:lnTo>
                  <a:lnTo>
                    <a:pt x="502" y="481"/>
                  </a:lnTo>
                  <a:lnTo>
                    <a:pt x="498" y="483"/>
                  </a:lnTo>
                  <a:lnTo>
                    <a:pt x="495" y="483"/>
                  </a:lnTo>
                  <a:lnTo>
                    <a:pt x="493" y="481"/>
                  </a:lnTo>
                  <a:lnTo>
                    <a:pt x="491" y="479"/>
                  </a:lnTo>
                  <a:lnTo>
                    <a:pt x="491" y="476"/>
                  </a:lnTo>
                  <a:lnTo>
                    <a:pt x="491" y="474"/>
                  </a:lnTo>
                  <a:close/>
                  <a:moveTo>
                    <a:pt x="507" y="375"/>
                  </a:moveTo>
                  <a:lnTo>
                    <a:pt x="509" y="368"/>
                  </a:lnTo>
                  <a:lnTo>
                    <a:pt x="512" y="349"/>
                  </a:lnTo>
                  <a:lnTo>
                    <a:pt x="519" y="333"/>
                  </a:lnTo>
                  <a:lnTo>
                    <a:pt x="519" y="331"/>
                  </a:lnTo>
                  <a:lnTo>
                    <a:pt x="519" y="328"/>
                  </a:lnTo>
                  <a:lnTo>
                    <a:pt x="521" y="328"/>
                  </a:lnTo>
                  <a:lnTo>
                    <a:pt x="526" y="326"/>
                  </a:lnTo>
                  <a:lnTo>
                    <a:pt x="528" y="328"/>
                  </a:lnTo>
                  <a:lnTo>
                    <a:pt x="530" y="328"/>
                  </a:lnTo>
                  <a:lnTo>
                    <a:pt x="533" y="331"/>
                  </a:lnTo>
                  <a:lnTo>
                    <a:pt x="533" y="333"/>
                  </a:lnTo>
                  <a:lnTo>
                    <a:pt x="533" y="338"/>
                  </a:lnTo>
                  <a:lnTo>
                    <a:pt x="528" y="354"/>
                  </a:lnTo>
                  <a:lnTo>
                    <a:pt x="523" y="370"/>
                  </a:lnTo>
                  <a:lnTo>
                    <a:pt x="523" y="377"/>
                  </a:lnTo>
                  <a:lnTo>
                    <a:pt x="521" y="379"/>
                  </a:lnTo>
                  <a:lnTo>
                    <a:pt x="519" y="382"/>
                  </a:lnTo>
                  <a:lnTo>
                    <a:pt x="516" y="384"/>
                  </a:lnTo>
                  <a:lnTo>
                    <a:pt x="514" y="384"/>
                  </a:lnTo>
                  <a:lnTo>
                    <a:pt x="512" y="382"/>
                  </a:lnTo>
                  <a:lnTo>
                    <a:pt x="509" y="382"/>
                  </a:lnTo>
                  <a:lnTo>
                    <a:pt x="507" y="379"/>
                  </a:lnTo>
                  <a:lnTo>
                    <a:pt x="507" y="375"/>
                  </a:lnTo>
                  <a:close/>
                  <a:moveTo>
                    <a:pt x="544" y="277"/>
                  </a:moveTo>
                  <a:lnTo>
                    <a:pt x="551" y="266"/>
                  </a:lnTo>
                  <a:lnTo>
                    <a:pt x="563" y="252"/>
                  </a:lnTo>
                  <a:lnTo>
                    <a:pt x="570" y="243"/>
                  </a:lnTo>
                  <a:lnTo>
                    <a:pt x="572" y="240"/>
                  </a:lnTo>
                  <a:lnTo>
                    <a:pt x="574" y="240"/>
                  </a:lnTo>
                  <a:lnTo>
                    <a:pt x="577" y="240"/>
                  </a:lnTo>
                  <a:lnTo>
                    <a:pt x="579" y="240"/>
                  </a:lnTo>
                  <a:lnTo>
                    <a:pt x="581" y="243"/>
                  </a:lnTo>
                  <a:lnTo>
                    <a:pt x="584" y="245"/>
                  </a:lnTo>
                  <a:lnTo>
                    <a:pt x="581" y="250"/>
                  </a:lnTo>
                  <a:lnTo>
                    <a:pt x="581" y="252"/>
                  </a:lnTo>
                  <a:lnTo>
                    <a:pt x="574" y="259"/>
                  </a:lnTo>
                  <a:lnTo>
                    <a:pt x="563" y="275"/>
                  </a:lnTo>
                  <a:lnTo>
                    <a:pt x="556" y="287"/>
                  </a:lnTo>
                  <a:lnTo>
                    <a:pt x="553" y="289"/>
                  </a:lnTo>
                  <a:lnTo>
                    <a:pt x="551" y="289"/>
                  </a:lnTo>
                  <a:lnTo>
                    <a:pt x="549" y="289"/>
                  </a:lnTo>
                  <a:lnTo>
                    <a:pt x="546" y="289"/>
                  </a:lnTo>
                  <a:lnTo>
                    <a:pt x="544" y="287"/>
                  </a:lnTo>
                  <a:lnTo>
                    <a:pt x="544" y="284"/>
                  </a:lnTo>
                  <a:lnTo>
                    <a:pt x="542" y="282"/>
                  </a:lnTo>
                  <a:lnTo>
                    <a:pt x="544" y="277"/>
                  </a:lnTo>
                  <a:close/>
                  <a:moveTo>
                    <a:pt x="609" y="199"/>
                  </a:moveTo>
                  <a:lnTo>
                    <a:pt x="618" y="192"/>
                  </a:lnTo>
                  <a:lnTo>
                    <a:pt x="635" y="178"/>
                  </a:lnTo>
                  <a:lnTo>
                    <a:pt x="644" y="171"/>
                  </a:lnTo>
                  <a:lnTo>
                    <a:pt x="646" y="169"/>
                  </a:lnTo>
                  <a:lnTo>
                    <a:pt x="648" y="169"/>
                  </a:lnTo>
                  <a:lnTo>
                    <a:pt x="651" y="171"/>
                  </a:lnTo>
                  <a:lnTo>
                    <a:pt x="653" y="173"/>
                  </a:lnTo>
                  <a:lnTo>
                    <a:pt x="655" y="176"/>
                  </a:lnTo>
                  <a:lnTo>
                    <a:pt x="655" y="178"/>
                  </a:lnTo>
                  <a:lnTo>
                    <a:pt x="653" y="180"/>
                  </a:lnTo>
                  <a:lnTo>
                    <a:pt x="653" y="183"/>
                  </a:lnTo>
                  <a:lnTo>
                    <a:pt x="644" y="187"/>
                  </a:lnTo>
                  <a:lnTo>
                    <a:pt x="628" y="201"/>
                  </a:lnTo>
                  <a:lnTo>
                    <a:pt x="621" y="210"/>
                  </a:lnTo>
                  <a:lnTo>
                    <a:pt x="618" y="210"/>
                  </a:lnTo>
                  <a:lnTo>
                    <a:pt x="614" y="213"/>
                  </a:lnTo>
                  <a:lnTo>
                    <a:pt x="611" y="210"/>
                  </a:lnTo>
                  <a:lnTo>
                    <a:pt x="609" y="210"/>
                  </a:lnTo>
                  <a:lnTo>
                    <a:pt x="609" y="208"/>
                  </a:lnTo>
                  <a:lnTo>
                    <a:pt x="607" y="203"/>
                  </a:lnTo>
                  <a:lnTo>
                    <a:pt x="609" y="201"/>
                  </a:lnTo>
                  <a:lnTo>
                    <a:pt x="609" y="199"/>
                  </a:lnTo>
                  <a:close/>
                  <a:moveTo>
                    <a:pt x="692" y="139"/>
                  </a:moveTo>
                  <a:lnTo>
                    <a:pt x="709" y="127"/>
                  </a:lnTo>
                  <a:lnTo>
                    <a:pt x="730" y="116"/>
                  </a:lnTo>
                  <a:lnTo>
                    <a:pt x="732" y="116"/>
                  </a:lnTo>
                  <a:lnTo>
                    <a:pt x="734" y="116"/>
                  </a:lnTo>
                  <a:lnTo>
                    <a:pt x="736" y="116"/>
                  </a:lnTo>
                  <a:lnTo>
                    <a:pt x="739" y="118"/>
                  </a:lnTo>
                  <a:lnTo>
                    <a:pt x="741" y="120"/>
                  </a:lnTo>
                  <a:lnTo>
                    <a:pt x="739" y="125"/>
                  </a:lnTo>
                  <a:lnTo>
                    <a:pt x="739" y="127"/>
                  </a:lnTo>
                  <a:lnTo>
                    <a:pt x="736" y="129"/>
                  </a:lnTo>
                  <a:lnTo>
                    <a:pt x="716" y="139"/>
                  </a:lnTo>
                  <a:lnTo>
                    <a:pt x="699" y="150"/>
                  </a:lnTo>
                  <a:lnTo>
                    <a:pt x="697" y="150"/>
                  </a:lnTo>
                  <a:lnTo>
                    <a:pt x="695" y="150"/>
                  </a:lnTo>
                  <a:lnTo>
                    <a:pt x="690" y="150"/>
                  </a:lnTo>
                  <a:lnTo>
                    <a:pt x="690" y="148"/>
                  </a:lnTo>
                  <a:lnTo>
                    <a:pt x="688" y="146"/>
                  </a:lnTo>
                  <a:lnTo>
                    <a:pt x="688" y="141"/>
                  </a:lnTo>
                  <a:lnTo>
                    <a:pt x="690" y="139"/>
                  </a:lnTo>
                  <a:lnTo>
                    <a:pt x="692" y="139"/>
                  </a:lnTo>
                  <a:close/>
                  <a:moveTo>
                    <a:pt x="783" y="90"/>
                  </a:moveTo>
                  <a:lnTo>
                    <a:pt x="792" y="86"/>
                  </a:lnTo>
                  <a:lnTo>
                    <a:pt x="825" y="74"/>
                  </a:lnTo>
                  <a:lnTo>
                    <a:pt x="827" y="74"/>
                  </a:lnTo>
                  <a:lnTo>
                    <a:pt x="829" y="74"/>
                  </a:lnTo>
                  <a:lnTo>
                    <a:pt x="832" y="76"/>
                  </a:lnTo>
                  <a:lnTo>
                    <a:pt x="834" y="79"/>
                  </a:lnTo>
                  <a:lnTo>
                    <a:pt x="834" y="81"/>
                  </a:lnTo>
                  <a:lnTo>
                    <a:pt x="832" y="86"/>
                  </a:lnTo>
                  <a:lnTo>
                    <a:pt x="829" y="88"/>
                  </a:lnTo>
                  <a:lnTo>
                    <a:pt x="799" y="99"/>
                  </a:lnTo>
                  <a:lnTo>
                    <a:pt x="787" y="104"/>
                  </a:lnTo>
                  <a:lnTo>
                    <a:pt x="785" y="104"/>
                  </a:lnTo>
                  <a:lnTo>
                    <a:pt x="783" y="104"/>
                  </a:lnTo>
                  <a:lnTo>
                    <a:pt x="781" y="102"/>
                  </a:lnTo>
                  <a:lnTo>
                    <a:pt x="778" y="99"/>
                  </a:lnTo>
                  <a:lnTo>
                    <a:pt x="778" y="97"/>
                  </a:lnTo>
                  <a:lnTo>
                    <a:pt x="778" y="95"/>
                  </a:lnTo>
                  <a:lnTo>
                    <a:pt x="781" y="92"/>
                  </a:lnTo>
                  <a:lnTo>
                    <a:pt x="783" y="90"/>
                  </a:lnTo>
                  <a:close/>
                  <a:moveTo>
                    <a:pt x="880" y="58"/>
                  </a:moveTo>
                  <a:lnTo>
                    <a:pt x="885" y="55"/>
                  </a:lnTo>
                  <a:lnTo>
                    <a:pt x="908" y="51"/>
                  </a:lnTo>
                  <a:lnTo>
                    <a:pt x="924" y="49"/>
                  </a:lnTo>
                  <a:lnTo>
                    <a:pt x="927" y="49"/>
                  </a:lnTo>
                  <a:lnTo>
                    <a:pt x="929" y="51"/>
                  </a:lnTo>
                  <a:lnTo>
                    <a:pt x="931" y="53"/>
                  </a:lnTo>
                  <a:lnTo>
                    <a:pt x="931" y="55"/>
                  </a:lnTo>
                  <a:lnTo>
                    <a:pt x="931" y="58"/>
                  </a:lnTo>
                  <a:lnTo>
                    <a:pt x="929" y="60"/>
                  </a:lnTo>
                  <a:lnTo>
                    <a:pt x="927" y="62"/>
                  </a:lnTo>
                  <a:lnTo>
                    <a:pt x="924" y="65"/>
                  </a:lnTo>
                  <a:lnTo>
                    <a:pt x="910" y="65"/>
                  </a:lnTo>
                  <a:lnTo>
                    <a:pt x="887" y="69"/>
                  </a:lnTo>
                  <a:lnTo>
                    <a:pt x="882" y="72"/>
                  </a:lnTo>
                  <a:lnTo>
                    <a:pt x="880" y="72"/>
                  </a:lnTo>
                  <a:lnTo>
                    <a:pt x="878" y="72"/>
                  </a:lnTo>
                  <a:lnTo>
                    <a:pt x="876" y="69"/>
                  </a:lnTo>
                  <a:lnTo>
                    <a:pt x="873" y="67"/>
                  </a:lnTo>
                  <a:lnTo>
                    <a:pt x="873" y="65"/>
                  </a:lnTo>
                  <a:lnTo>
                    <a:pt x="876" y="60"/>
                  </a:lnTo>
                  <a:lnTo>
                    <a:pt x="878" y="60"/>
                  </a:lnTo>
                  <a:lnTo>
                    <a:pt x="880" y="58"/>
                  </a:lnTo>
                  <a:close/>
                  <a:moveTo>
                    <a:pt x="120" y="802"/>
                  </a:moveTo>
                  <a:lnTo>
                    <a:pt x="0" y="756"/>
                  </a:lnTo>
                  <a:lnTo>
                    <a:pt x="108" y="687"/>
                  </a:lnTo>
                  <a:lnTo>
                    <a:pt x="120" y="802"/>
                  </a:lnTo>
                  <a:close/>
                  <a:moveTo>
                    <a:pt x="908" y="0"/>
                  </a:moveTo>
                  <a:lnTo>
                    <a:pt x="1028" y="46"/>
                  </a:lnTo>
                  <a:lnTo>
                    <a:pt x="920" y="116"/>
                  </a:lnTo>
                  <a:lnTo>
                    <a:pt x="908" y="0"/>
                  </a:lnTo>
                  <a:close/>
                </a:path>
              </a:pathLst>
            </a:custGeom>
            <a:solidFill>
              <a:srgbClr val="000000"/>
            </a:solidFill>
            <a:ln w="127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19" name="Freeform 201"/>
            <p:cNvSpPr>
              <a:spLocks/>
            </p:cNvSpPr>
            <p:nvPr/>
          </p:nvSpPr>
          <p:spPr bwMode="auto">
            <a:xfrm>
              <a:off x="5981961" y="3318158"/>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20" name="Freeform 200"/>
            <p:cNvSpPr>
              <a:spLocks/>
            </p:cNvSpPr>
            <p:nvPr/>
          </p:nvSpPr>
          <p:spPr bwMode="auto">
            <a:xfrm>
              <a:off x="5981961" y="3318158"/>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21" name="Rectangle 199"/>
            <p:cNvSpPr>
              <a:spLocks noChangeArrowheads="1"/>
            </p:cNvSpPr>
            <p:nvPr/>
          </p:nvSpPr>
          <p:spPr bwMode="auto">
            <a:xfrm>
              <a:off x="6428315" y="3216111"/>
              <a:ext cx="295394" cy="102047"/>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22" name="Rectangle 198"/>
            <p:cNvSpPr>
              <a:spLocks noChangeArrowheads="1"/>
            </p:cNvSpPr>
            <p:nvPr/>
          </p:nvSpPr>
          <p:spPr bwMode="auto">
            <a:xfrm>
              <a:off x="6428315" y="3216111"/>
              <a:ext cx="295394" cy="10204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23" name="Rectangle 197"/>
            <p:cNvSpPr>
              <a:spLocks noChangeArrowheads="1"/>
            </p:cNvSpPr>
            <p:nvPr/>
          </p:nvSpPr>
          <p:spPr bwMode="auto">
            <a:xfrm>
              <a:off x="6031737" y="2841319"/>
              <a:ext cx="1111398" cy="408188"/>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24" name="Freeform 196"/>
            <p:cNvSpPr>
              <a:spLocks/>
            </p:cNvSpPr>
            <p:nvPr/>
          </p:nvSpPr>
          <p:spPr bwMode="auto">
            <a:xfrm>
              <a:off x="6031737" y="2841319"/>
              <a:ext cx="1111398" cy="51951"/>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25" name="Freeform 195"/>
            <p:cNvSpPr>
              <a:spLocks/>
            </p:cNvSpPr>
            <p:nvPr/>
          </p:nvSpPr>
          <p:spPr bwMode="auto">
            <a:xfrm>
              <a:off x="6031737" y="2841319"/>
              <a:ext cx="66096" cy="408188"/>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26" name="Freeform 194"/>
            <p:cNvSpPr>
              <a:spLocks/>
            </p:cNvSpPr>
            <p:nvPr/>
          </p:nvSpPr>
          <p:spPr bwMode="auto">
            <a:xfrm>
              <a:off x="6031737" y="3197557"/>
              <a:ext cx="1111398" cy="51951"/>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27" name="Freeform 193"/>
            <p:cNvSpPr>
              <a:spLocks/>
            </p:cNvSpPr>
            <p:nvPr/>
          </p:nvSpPr>
          <p:spPr bwMode="auto">
            <a:xfrm>
              <a:off x="7077039" y="2841319"/>
              <a:ext cx="66096" cy="408188"/>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28" name="Rectangle 192"/>
            <p:cNvSpPr>
              <a:spLocks noChangeArrowheads="1"/>
            </p:cNvSpPr>
            <p:nvPr/>
          </p:nvSpPr>
          <p:spPr bwMode="auto">
            <a:xfrm>
              <a:off x="6031737" y="2841319"/>
              <a:ext cx="1111398" cy="4081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29" name="Rectangle 191"/>
            <p:cNvSpPr>
              <a:spLocks noChangeArrowheads="1"/>
            </p:cNvSpPr>
            <p:nvPr/>
          </p:nvSpPr>
          <p:spPr bwMode="auto">
            <a:xfrm>
              <a:off x="6097834" y="2893271"/>
              <a:ext cx="979206" cy="304286"/>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30" name="Line 190"/>
            <p:cNvSpPr>
              <a:spLocks noChangeShapeType="1"/>
            </p:cNvSpPr>
            <p:nvPr/>
          </p:nvSpPr>
          <p:spPr bwMode="auto">
            <a:xfrm>
              <a:off x="6031737" y="2841319"/>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31" name="Line 189"/>
            <p:cNvSpPr>
              <a:spLocks noChangeShapeType="1"/>
            </p:cNvSpPr>
            <p:nvPr/>
          </p:nvSpPr>
          <p:spPr bwMode="auto">
            <a:xfrm flipV="1">
              <a:off x="6031737" y="3197557"/>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32" name="Line 188"/>
            <p:cNvSpPr>
              <a:spLocks noChangeShapeType="1"/>
            </p:cNvSpPr>
            <p:nvPr/>
          </p:nvSpPr>
          <p:spPr bwMode="auto">
            <a:xfrm flipH="1" flipV="1">
              <a:off x="7077039" y="3197557"/>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33" name="Line 187"/>
            <p:cNvSpPr>
              <a:spLocks noChangeShapeType="1"/>
            </p:cNvSpPr>
            <p:nvPr/>
          </p:nvSpPr>
          <p:spPr bwMode="auto">
            <a:xfrm flipH="1">
              <a:off x="7077039" y="2841319"/>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34" name="Freeform 186"/>
            <p:cNvSpPr>
              <a:spLocks/>
            </p:cNvSpPr>
            <p:nvPr/>
          </p:nvSpPr>
          <p:spPr bwMode="auto">
            <a:xfrm>
              <a:off x="6122314" y="2980475"/>
              <a:ext cx="904133" cy="214608"/>
            </a:xfrm>
            <a:custGeom>
              <a:avLst/>
              <a:gdLst>
                <a:gd name="T0" fmla="*/ 2147483647 w 1108"/>
                <a:gd name="T1" fmla="*/ 2147483647 h 347"/>
                <a:gd name="T2" fmla="*/ 2147483647 w 1108"/>
                <a:gd name="T3" fmla="*/ 2147483647 h 347"/>
                <a:gd name="T4" fmla="*/ 2147483647 w 1108"/>
                <a:gd name="T5" fmla="*/ 2147483647 h 347"/>
                <a:gd name="T6" fmla="*/ 2147483647 w 1108"/>
                <a:gd name="T7" fmla="*/ 2147483647 h 347"/>
                <a:gd name="T8" fmla="*/ 2147483647 w 1108"/>
                <a:gd name="T9" fmla="*/ 2147483647 h 347"/>
                <a:gd name="T10" fmla="*/ 2147483647 w 1108"/>
                <a:gd name="T11" fmla="*/ 2147483647 h 347"/>
                <a:gd name="T12" fmla="*/ 2147483647 w 1108"/>
                <a:gd name="T13" fmla="*/ 2147483647 h 347"/>
                <a:gd name="T14" fmla="*/ 2147483647 w 1108"/>
                <a:gd name="T15" fmla="*/ 2147483647 h 347"/>
                <a:gd name="T16" fmla="*/ 2147483647 w 1108"/>
                <a:gd name="T17" fmla="*/ 2147483647 h 347"/>
                <a:gd name="T18" fmla="*/ 2147483647 w 1108"/>
                <a:gd name="T19" fmla="*/ 2147483647 h 347"/>
                <a:gd name="T20" fmla="*/ 2147483647 w 1108"/>
                <a:gd name="T21" fmla="*/ 2147483647 h 347"/>
                <a:gd name="T22" fmla="*/ 2147483647 w 1108"/>
                <a:gd name="T23" fmla="*/ 2147483647 h 347"/>
                <a:gd name="T24" fmla="*/ 2147483647 w 1108"/>
                <a:gd name="T25" fmla="*/ 2147483647 h 347"/>
                <a:gd name="T26" fmla="*/ 2147483647 w 1108"/>
                <a:gd name="T27" fmla="*/ 2147483647 h 347"/>
                <a:gd name="T28" fmla="*/ 2147483647 w 1108"/>
                <a:gd name="T29" fmla="*/ 2147483647 h 347"/>
                <a:gd name="T30" fmla="*/ 2147483647 w 1108"/>
                <a:gd name="T31" fmla="*/ 2147483647 h 347"/>
                <a:gd name="T32" fmla="*/ 2147483647 w 1108"/>
                <a:gd name="T33" fmla="*/ 2147483647 h 347"/>
                <a:gd name="T34" fmla="*/ 2147483647 w 1108"/>
                <a:gd name="T35" fmla="*/ 2147483647 h 347"/>
                <a:gd name="T36" fmla="*/ 2147483647 w 1108"/>
                <a:gd name="T37" fmla="*/ 2147483647 h 347"/>
                <a:gd name="T38" fmla="*/ 2147483647 w 1108"/>
                <a:gd name="T39" fmla="*/ 2147483647 h 347"/>
                <a:gd name="T40" fmla="*/ 2147483647 w 1108"/>
                <a:gd name="T41" fmla="*/ 2147483647 h 347"/>
                <a:gd name="T42" fmla="*/ 2147483647 w 1108"/>
                <a:gd name="T43" fmla="*/ 2147483647 h 347"/>
                <a:gd name="T44" fmla="*/ 2147483647 w 1108"/>
                <a:gd name="T45" fmla="*/ 2147483647 h 347"/>
                <a:gd name="T46" fmla="*/ 2147483647 w 1108"/>
                <a:gd name="T47" fmla="*/ 2147483647 h 347"/>
                <a:gd name="T48" fmla="*/ 2147483647 w 1108"/>
                <a:gd name="T49" fmla="*/ 2147483647 h 347"/>
                <a:gd name="T50" fmla="*/ 2147483647 w 1108"/>
                <a:gd name="T51" fmla="*/ 2147483647 h 347"/>
                <a:gd name="T52" fmla="*/ 2147483647 w 1108"/>
                <a:gd name="T53" fmla="*/ 2147483647 h 347"/>
                <a:gd name="T54" fmla="*/ 2147483647 w 1108"/>
                <a:gd name="T55" fmla="*/ 2147483647 h 347"/>
                <a:gd name="T56" fmla="*/ 2147483647 w 1108"/>
                <a:gd name="T57" fmla="*/ 2147483647 h 347"/>
                <a:gd name="T58" fmla="*/ 2147483647 w 1108"/>
                <a:gd name="T59" fmla="*/ 2147483647 h 347"/>
                <a:gd name="T60" fmla="*/ 2147483647 w 1108"/>
                <a:gd name="T61" fmla="*/ 2147483647 h 347"/>
                <a:gd name="T62" fmla="*/ 2147483647 w 1108"/>
                <a:gd name="T63" fmla="*/ 2147483647 h 347"/>
                <a:gd name="T64" fmla="*/ 2147483647 w 1108"/>
                <a:gd name="T65" fmla="*/ 2147483647 h 347"/>
                <a:gd name="T66" fmla="*/ 2147483647 w 1108"/>
                <a:gd name="T67" fmla="*/ 0 h 347"/>
                <a:gd name="T68" fmla="*/ 2147483647 w 1108"/>
                <a:gd name="T69" fmla="*/ 2147483647 h 347"/>
                <a:gd name="T70" fmla="*/ 2147483647 w 1108"/>
                <a:gd name="T71" fmla="*/ 2147483647 h 347"/>
                <a:gd name="T72" fmla="*/ 2147483647 w 1108"/>
                <a:gd name="T73" fmla="*/ 2147483647 h 347"/>
                <a:gd name="T74" fmla="*/ 2147483647 w 1108"/>
                <a:gd name="T75" fmla="*/ 2147483647 h 347"/>
                <a:gd name="T76" fmla="*/ 2147483647 w 1108"/>
                <a:gd name="T77" fmla="*/ 2147483647 h 347"/>
                <a:gd name="T78" fmla="*/ 2147483647 w 1108"/>
                <a:gd name="T79" fmla="*/ 2147483647 h 347"/>
                <a:gd name="T80" fmla="*/ 2147483647 w 1108"/>
                <a:gd name="T81" fmla="*/ 2147483647 h 347"/>
                <a:gd name="T82" fmla="*/ 2147483647 w 1108"/>
                <a:gd name="T83" fmla="*/ 2147483647 h 347"/>
                <a:gd name="T84" fmla="*/ 2147483647 w 1108"/>
                <a:gd name="T85" fmla="*/ 2147483647 h 347"/>
                <a:gd name="T86" fmla="*/ 2147483647 w 1108"/>
                <a:gd name="T87" fmla="*/ 2147483647 h 347"/>
                <a:gd name="T88" fmla="*/ 2147483647 w 1108"/>
                <a:gd name="T89" fmla="*/ 2147483647 h 347"/>
                <a:gd name="T90" fmla="*/ 2147483647 w 1108"/>
                <a:gd name="T91" fmla="*/ 2147483647 h 347"/>
                <a:gd name="T92" fmla="*/ 2147483647 w 1108"/>
                <a:gd name="T93" fmla="*/ 2147483647 h 347"/>
                <a:gd name="T94" fmla="*/ 2147483647 w 1108"/>
                <a:gd name="T95" fmla="*/ 2147483647 h 347"/>
                <a:gd name="T96" fmla="*/ 2147483647 w 1108"/>
                <a:gd name="T97" fmla="*/ 2147483647 h 347"/>
                <a:gd name="T98" fmla="*/ 2147483647 w 1108"/>
                <a:gd name="T99" fmla="*/ 2147483647 h 347"/>
                <a:gd name="T100" fmla="*/ 2147483647 w 1108"/>
                <a:gd name="T101" fmla="*/ 2147483647 h 347"/>
                <a:gd name="T102" fmla="*/ 2147483647 w 1108"/>
                <a:gd name="T103" fmla="*/ 2147483647 h 347"/>
                <a:gd name="T104" fmla="*/ 2147483647 w 1108"/>
                <a:gd name="T105" fmla="*/ 2147483647 h 347"/>
                <a:gd name="T106" fmla="*/ 2147483647 w 1108"/>
                <a:gd name="T107" fmla="*/ 2147483647 h 347"/>
                <a:gd name="T108" fmla="*/ 2147483647 w 1108"/>
                <a:gd name="T109" fmla="*/ 2147483647 h 347"/>
                <a:gd name="T110" fmla="*/ 2147483647 w 1108"/>
                <a:gd name="T111" fmla="*/ 2147483647 h 347"/>
                <a:gd name="T112" fmla="*/ 2147483647 w 1108"/>
                <a:gd name="T113" fmla="*/ 2147483647 h 347"/>
                <a:gd name="T114" fmla="*/ 2147483647 w 1108"/>
                <a:gd name="T115" fmla="*/ 2147483647 h 347"/>
                <a:gd name="T116" fmla="*/ 2147483647 w 1108"/>
                <a:gd name="T117" fmla="*/ 2147483647 h 347"/>
                <a:gd name="T118" fmla="*/ 2147483647 w 1108"/>
                <a:gd name="T119" fmla="*/ 2147483647 h 347"/>
                <a:gd name="T120" fmla="*/ 2147483647 w 1108"/>
                <a:gd name="T121" fmla="*/ 2147483647 h 347"/>
                <a:gd name="T122" fmla="*/ 2147483647 w 1108"/>
                <a:gd name="T123" fmla="*/ 2147483647 h 3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08"/>
                <a:gd name="T187" fmla="*/ 0 h 347"/>
                <a:gd name="T188" fmla="*/ 1108 w 1108"/>
                <a:gd name="T189" fmla="*/ 347 h 3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08" h="347">
                  <a:moveTo>
                    <a:pt x="0" y="347"/>
                  </a:moveTo>
                  <a:lnTo>
                    <a:pt x="2" y="333"/>
                  </a:lnTo>
                  <a:lnTo>
                    <a:pt x="7" y="317"/>
                  </a:lnTo>
                  <a:lnTo>
                    <a:pt x="9" y="303"/>
                  </a:lnTo>
                  <a:lnTo>
                    <a:pt x="11" y="289"/>
                  </a:lnTo>
                  <a:lnTo>
                    <a:pt x="16" y="257"/>
                  </a:lnTo>
                  <a:lnTo>
                    <a:pt x="18" y="226"/>
                  </a:lnTo>
                  <a:lnTo>
                    <a:pt x="23" y="196"/>
                  </a:lnTo>
                  <a:lnTo>
                    <a:pt x="28" y="166"/>
                  </a:lnTo>
                  <a:lnTo>
                    <a:pt x="30" y="152"/>
                  </a:lnTo>
                  <a:lnTo>
                    <a:pt x="32" y="136"/>
                  </a:lnTo>
                  <a:lnTo>
                    <a:pt x="37" y="122"/>
                  </a:lnTo>
                  <a:lnTo>
                    <a:pt x="42" y="109"/>
                  </a:lnTo>
                  <a:lnTo>
                    <a:pt x="44" y="106"/>
                  </a:lnTo>
                  <a:lnTo>
                    <a:pt x="46" y="104"/>
                  </a:lnTo>
                  <a:lnTo>
                    <a:pt x="49" y="106"/>
                  </a:lnTo>
                  <a:lnTo>
                    <a:pt x="49" y="111"/>
                  </a:lnTo>
                  <a:lnTo>
                    <a:pt x="51" y="115"/>
                  </a:lnTo>
                  <a:lnTo>
                    <a:pt x="51" y="120"/>
                  </a:lnTo>
                  <a:lnTo>
                    <a:pt x="53" y="125"/>
                  </a:lnTo>
                  <a:lnTo>
                    <a:pt x="53" y="139"/>
                  </a:lnTo>
                  <a:lnTo>
                    <a:pt x="58" y="152"/>
                  </a:lnTo>
                  <a:lnTo>
                    <a:pt x="58" y="159"/>
                  </a:lnTo>
                  <a:lnTo>
                    <a:pt x="60" y="164"/>
                  </a:lnTo>
                  <a:lnTo>
                    <a:pt x="62" y="169"/>
                  </a:lnTo>
                  <a:lnTo>
                    <a:pt x="65" y="173"/>
                  </a:lnTo>
                  <a:lnTo>
                    <a:pt x="72" y="185"/>
                  </a:lnTo>
                  <a:lnTo>
                    <a:pt x="76" y="196"/>
                  </a:lnTo>
                  <a:lnTo>
                    <a:pt x="83" y="208"/>
                  </a:lnTo>
                  <a:lnTo>
                    <a:pt x="88" y="217"/>
                  </a:lnTo>
                  <a:lnTo>
                    <a:pt x="93" y="226"/>
                  </a:lnTo>
                  <a:lnTo>
                    <a:pt x="97" y="233"/>
                  </a:lnTo>
                  <a:lnTo>
                    <a:pt x="102" y="243"/>
                  </a:lnTo>
                  <a:lnTo>
                    <a:pt x="106" y="250"/>
                  </a:lnTo>
                  <a:lnTo>
                    <a:pt x="113" y="261"/>
                  </a:lnTo>
                  <a:lnTo>
                    <a:pt x="120" y="270"/>
                  </a:lnTo>
                  <a:lnTo>
                    <a:pt x="127" y="280"/>
                  </a:lnTo>
                  <a:lnTo>
                    <a:pt x="132" y="287"/>
                  </a:lnTo>
                  <a:lnTo>
                    <a:pt x="139" y="294"/>
                  </a:lnTo>
                  <a:lnTo>
                    <a:pt x="146" y="300"/>
                  </a:lnTo>
                  <a:lnTo>
                    <a:pt x="155" y="307"/>
                  </a:lnTo>
                  <a:lnTo>
                    <a:pt x="162" y="312"/>
                  </a:lnTo>
                  <a:lnTo>
                    <a:pt x="174" y="319"/>
                  </a:lnTo>
                  <a:lnTo>
                    <a:pt x="185" y="328"/>
                  </a:lnTo>
                  <a:lnTo>
                    <a:pt x="199" y="335"/>
                  </a:lnTo>
                  <a:lnTo>
                    <a:pt x="208" y="342"/>
                  </a:lnTo>
                  <a:lnTo>
                    <a:pt x="215" y="347"/>
                  </a:lnTo>
                  <a:lnTo>
                    <a:pt x="232" y="342"/>
                  </a:lnTo>
                  <a:lnTo>
                    <a:pt x="243" y="337"/>
                  </a:lnTo>
                  <a:lnTo>
                    <a:pt x="255" y="335"/>
                  </a:lnTo>
                  <a:lnTo>
                    <a:pt x="264" y="333"/>
                  </a:lnTo>
                  <a:lnTo>
                    <a:pt x="271" y="331"/>
                  </a:lnTo>
                  <a:lnTo>
                    <a:pt x="276" y="328"/>
                  </a:lnTo>
                  <a:lnTo>
                    <a:pt x="280" y="326"/>
                  </a:lnTo>
                  <a:lnTo>
                    <a:pt x="283" y="324"/>
                  </a:lnTo>
                  <a:lnTo>
                    <a:pt x="285" y="324"/>
                  </a:lnTo>
                  <a:lnTo>
                    <a:pt x="287" y="321"/>
                  </a:lnTo>
                  <a:lnTo>
                    <a:pt x="287" y="319"/>
                  </a:lnTo>
                  <a:lnTo>
                    <a:pt x="285" y="319"/>
                  </a:lnTo>
                  <a:lnTo>
                    <a:pt x="285" y="317"/>
                  </a:lnTo>
                  <a:lnTo>
                    <a:pt x="283" y="314"/>
                  </a:lnTo>
                  <a:lnTo>
                    <a:pt x="280" y="310"/>
                  </a:lnTo>
                  <a:lnTo>
                    <a:pt x="276" y="307"/>
                  </a:lnTo>
                  <a:lnTo>
                    <a:pt x="273" y="303"/>
                  </a:lnTo>
                  <a:lnTo>
                    <a:pt x="271" y="296"/>
                  </a:lnTo>
                  <a:lnTo>
                    <a:pt x="269" y="291"/>
                  </a:lnTo>
                  <a:lnTo>
                    <a:pt x="266" y="284"/>
                  </a:lnTo>
                  <a:lnTo>
                    <a:pt x="264" y="275"/>
                  </a:lnTo>
                  <a:lnTo>
                    <a:pt x="262" y="266"/>
                  </a:lnTo>
                  <a:lnTo>
                    <a:pt x="262" y="257"/>
                  </a:lnTo>
                  <a:lnTo>
                    <a:pt x="262" y="243"/>
                  </a:lnTo>
                  <a:lnTo>
                    <a:pt x="262" y="231"/>
                  </a:lnTo>
                  <a:lnTo>
                    <a:pt x="264" y="215"/>
                  </a:lnTo>
                  <a:lnTo>
                    <a:pt x="266" y="199"/>
                  </a:lnTo>
                  <a:lnTo>
                    <a:pt x="271" y="180"/>
                  </a:lnTo>
                  <a:lnTo>
                    <a:pt x="276" y="159"/>
                  </a:lnTo>
                  <a:lnTo>
                    <a:pt x="283" y="139"/>
                  </a:lnTo>
                  <a:lnTo>
                    <a:pt x="292" y="113"/>
                  </a:lnTo>
                  <a:lnTo>
                    <a:pt x="303" y="88"/>
                  </a:lnTo>
                  <a:lnTo>
                    <a:pt x="306" y="83"/>
                  </a:lnTo>
                  <a:lnTo>
                    <a:pt x="308" y="78"/>
                  </a:lnTo>
                  <a:lnTo>
                    <a:pt x="313" y="76"/>
                  </a:lnTo>
                  <a:lnTo>
                    <a:pt x="317" y="74"/>
                  </a:lnTo>
                  <a:lnTo>
                    <a:pt x="329" y="72"/>
                  </a:lnTo>
                  <a:lnTo>
                    <a:pt x="341" y="69"/>
                  </a:lnTo>
                  <a:lnTo>
                    <a:pt x="352" y="69"/>
                  </a:lnTo>
                  <a:lnTo>
                    <a:pt x="366" y="67"/>
                  </a:lnTo>
                  <a:lnTo>
                    <a:pt x="378" y="67"/>
                  </a:lnTo>
                  <a:lnTo>
                    <a:pt x="389" y="65"/>
                  </a:lnTo>
                  <a:lnTo>
                    <a:pt x="392" y="55"/>
                  </a:lnTo>
                  <a:lnTo>
                    <a:pt x="394" y="46"/>
                  </a:lnTo>
                  <a:lnTo>
                    <a:pt x="394" y="35"/>
                  </a:lnTo>
                  <a:lnTo>
                    <a:pt x="396" y="25"/>
                  </a:lnTo>
                  <a:lnTo>
                    <a:pt x="396" y="16"/>
                  </a:lnTo>
                  <a:lnTo>
                    <a:pt x="398" y="11"/>
                  </a:lnTo>
                  <a:lnTo>
                    <a:pt x="401" y="7"/>
                  </a:lnTo>
                  <a:lnTo>
                    <a:pt x="403" y="4"/>
                  </a:lnTo>
                  <a:lnTo>
                    <a:pt x="405" y="2"/>
                  </a:lnTo>
                  <a:lnTo>
                    <a:pt x="408" y="0"/>
                  </a:lnTo>
                  <a:lnTo>
                    <a:pt x="412" y="0"/>
                  </a:lnTo>
                  <a:lnTo>
                    <a:pt x="417" y="0"/>
                  </a:lnTo>
                  <a:lnTo>
                    <a:pt x="422" y="2"/>
                  </a:lnTo>
                  <a:lnTo>
                    <a:pt x="424" y="4"/>
                  </a:lnTo>
                  <a:lnTo>
                    <a:pt x="429" y="7"/>
                  </a:lnTo>
                  <a:lnTo>
                    <a:pt x="431" y="11"/>
                  </a:lnTo>
                  <a:lnTo>
                    <a:pt x="433" y="14"/>
                  </a:lnTo>
                  <a:lnTo>
                    <a:pt x="438" y="23"/>
                  </a:lnTo>
                  <a:lnTo>
                    <a:pt x="443" y="35"/>
                  </a:lnTo>
                  <a:lnTo>
                    <a:pt x="447" y="44"/>
                  </a:lnTo>
                  <a:lnTo>
                    <a:pt x="452" y="55"/>
                  </a:lnTo>
                  <a:lnTo>
                    <a:pt x="454" y="65"/>
                  </a:lnTo>
                  <a:lnTo>
                    <a:pt x="463" y="83"/>
                  </a:lnTo>
                  <a:lnTo>
                    <a:pt x="470" y="99"/>
                  </a:lnTo>
                  <a:lnTo>
                    <a:pt x="487" y="134"/>
                  </a:lnTo>
                  <a:lnTo>
                    <a:pt x="500" y="166"/>
                  </a:lnTo>
                  <a:lnTo>
                    <a:pt x="514" y="196"/>
                  </a:lnTo>
                  <a:lnTo>
                    <a:pt x="524" y="213"/>
                  </a:lnTo>
                  <a:lnTo>
                    <a:pt x="531" y="226"/>
                  </a:lnTo>
                  <a:lnTo>
                    <a:pt x="542" y="240"/>
                  </a:lnTo>
                  <a:lnTo>
                    <a:pt x="551" y="254"/>
                  </a:lnTo>
                  <a:lnTo>
                    <a:pt x="563" y="268"/>
                  </a:lnTo>
                  <a:lnTo>
                    <a:pt x="577" y="280"/>
                  </a:lnTo>
                  <a:lnTo>
                    <a:pt x="591" y="291"/>
                  </a:lnTo>
                  <a:lnTo>
                    <a:pt x="607" y="303"/>
                  </a:lnTo>
                  <a:lnTo>
                    <a:pt x="616" y="300"/>
                  </a:lnTo>
                  <a:lnTo>
                    <a:pt x="623" y="298"/>
                  </a:lnTo>
                  <a:lnTo>
                    <a:pt x="640" y="291"/>
                  </a:lnTo>
                  <a:lnTo>
                    <a:pt x="649" y="287"/>
                  </a:lnTo>
                  <a:lnTo>
                    <a:pt x="656" y="284"/>
                  </a:lnTo>
                  <a:lnTo>
                    <a:pt x="665" y="282"/>
                  </a:lnTo>
                  <a:lnTo>
                    <a:pt x="672" y="282"/>
                  </a:lnTo>
                  <a:lnTo>
                    <a:pt x="679" y="282"/>
                  </a:lnTo>
                  <a:lnTo>
                    <a:pt x="684" y="284"/>
                  </a:lnTo>
                  <a:lnTo>
                    <a:pt x="695" y="287"/>
                  </a:lnTo>
                  <a:lnTo>
                    <a:pt x="704" y="291"/>
                  </a:lnTo>
                  <a:lnTo>
                    <a:pt x="716" y="298"/>
                  </a:lnTo>
                  <a:lnTo>
                    <a:pt x="728" y="303"/>
                  </a:lnTo>
                  <a:lnTo>
                    <a:pt x="732" y="305"/>
                  </a:lnTo>
                  <a:lnTo>
                    <a:pt x="739" y="305"/>
                  </a:lnTo>
                  <a:lnTo>
                    <a:pt x="744" y="305"/>
                  </a:lnTo>
                  <a:lnTo>
                    <a:pt x="748" y="307"/>
                  </a:lnTo>
                  <a:lnTo>
                    <a:pt x="753" y="305"/>
                  </a:lnTo>
                  <a:lnTo>
                    <a:pt x="760" y="303"/>
                  </a:lnTo>
                  <a:lnTo>
                    <a:pt x="762" y="300"/>
                  </a:lnTo>
                  <a:lnTo>
                    <a:pt x="765" y="298"/>
                  </a:lnTo>
                  <a:lnTo>
                    <a:pt x="767" y="296"/>
                  </a:lnTo>
                  <a:lnTo>
                    <a:pt x="769" y="291"/>
                  </a:lnTo>
                  <a:lnTo>
                    <a:pt x="772" y="284"/>
                  </a:lnTo>
                  <a:lnTo>
                    <a:pt x="772" y="275"/>
                  </a:lnTo>
                  <a:lnTo>
                    <a:pt x="772" y="263"/>
                  </a:lnTo>
                  <a:lnTo>
                    <a:pt x="774" y="254"/>
                  </a:lnTo>
                  <a:lnTo>
                    <a:pt x="774" y="250"/>
                  </a:lnTo>
                  <a:lnTo>
                    <a:pt x="776" y="245"/>
                  </a:lnTo>
                  <a:lnTo>
                    <a:pt x="779" y="243"/>
                  </a:lnTo>
                  <a:lnTo>
                    <a:pt x="781" y="238"/>
                  </a:lnTo>
                  <a:lnTo>
                    <a:pt x="788" y="233"/>
                  </a:lnTo>
                  <a:lnTo>
                    <a:pt x="795" y="229"/>
                  </a:lnTo>
                  <a:lnTo>
                    <a:pt x="804" y="226"/>
                  </a:lnTo>
                  <a:lnTo>
                    <a:pt x="811" y="224"/>
                  </a:lnTo>
                  <a:lnTo>
                    <a:pt x="830" y="222"/>
                  </a:lnTo>
                  <a:lnTo>
                    <a:pt x="839" y="220"/>
                  </a:lnTo>
                  <a:lnTo>
                    <a:pt x="846" y="217"/>
                  </a:lnTo>
                  <a:lnTo>
                    <a:pt x="850" y="203"/>
                  </a:lnTo>
                  <a:lnTo>
                    <a:pt x="855" y="192"/>
                  </a:lnTo>
                  <a:lnTo>
                    <a:pt x="860" y="183"/>
                  </a:lnTo>
                  <a:lnTo>
                    <a:pt x="867" y="173"/>
                  </a:lnTo>
                  <a:lnTo>
                    <a:pt x="871" y="166"/>
                  </a:lnTo>
                  <a:lnTo>
                    <a:pt x="878" y="159"/>
                  </a:lnTo>
                  <a:lnTo>
                    <a:pt x="883" y="152"/>
                  </a:lnTo>
                  <a:lnTo>
                    <a:pt x="890" y="148"/>
                  </a:lnTo>
                  <a:lnTo>
                    <a:pt x="897" y="143"/>
                  </a:lnTo>
                  <a:lnTo>
                    <a:pt x="904" y="139"/>
                  </a:lnTo>
                  <a:lnTo>
                    <a:pt x="911" y="136"/>
                  </a:lnTo>
                  <a:lnTo>
                    <a:pt x="918" y="134"/>
                  </a:lnTo>
                  <a:lnTo>
                    <a:pt x="925" y="132"/>
                  </a:lnTo>
                  <a:lnTo>
                    <a:pt x="932" y="132"/>
                  </a:lnTo>
                  <a:lnTo>
                    <a:pt x="948" y="132"/>
                  </a:lnTo>
                  <a:lnTo>
                    <a:pt x="966" y="132"/>
                  </a:lnTo>
                  <a:lnTo>
                    <a:pt x="983" y="134"/>
                  </a:lnTo>
                  <a:lnTo>
                    <a:pt x="1001" y="139"/>
                  </a:lnTo>
                  <a:lnTo>
                    <a:pt x="1022" y="143"/>
                  </a:lnTo>
                  <a:lnTo>
                    <a:pt x="1040" y="146"/>
                  </a:lnTo>
                  <a:lnTo>
                    <a:pt x="1061" y="148"/>
                  </a:lnTo>
                  <a:lnTo>
                    <a:pt x="1084" y="150"/>
                  </a:lnTo>
                  <a:lnTo>
                    <a:pt x="1108" y="152"/>
                  </a:lnTo>
                </a:path>
              </a:pathLst>
            </a:custGeom>
            <a:noFill/>
            <a:ln w="8890">
              <a:solidFill>
                <a:srgbClr val="FF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35" name="Rectangle 184"/>
            <p:cNvSpPr>
              <a:spLocks noChangeArrowheads="1"/>
            </p:cNvSpPr>
            <p:nvPr/>
          </p:nvSpPr>
          <p:spPr bwMode="auto">
            <a:xfrm>
              <a:off x="4860032" y="3501008"/>
              <a:ext cx="685799" cy="378565"/>
            </a:xfrm>
            <a:prstGeom prst="rect">
              <a:avLst/>
            </a:prstGeom>
            <a:noFill/>
            <a:ln w="9525">
              <a:noFill/>
              <a:miter lim="800000"/>
              <a:headEnd/>
              <a:tailEnd/>
            </a:ln>
          </p:spPr>
          <p:txBody>
            <a:bodyPr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Arial" pitchFamily="34" charset="0"/>
                </a:rPr>
                <a:t>GC glass</a:t>
              </a:r>
            </a:p>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Arial" pitchFamily="34" charset="0"/>
                </a:rPr>
                <a:t>vials </a:t>
              </a:r>
            </a:p>
          </p:txBody>
        </p:sp>
        <p:sp>
          <p:nvSpPr>
            <p:cNvPr id="30836" name="Rectangle 178"/>
            <p:cNvSpPr>
              <a:spLocks noChangeArrowheads="1"/>
            </p:cNvSpPr>
            <p:nvPr/>
          </p:nvSpPr>
          <p:spPr bwMode="auto">
            <a:xfrm>
              <a:off x="4605835" y="2506729"/>
              <a:ext cx="86496" cy="270270"/>
            </a:xfrm>
            <a:prstGeom prst="rect">
              <a:avLst/>
            </a:prstGeom>
            <a:blipFill dpi="0" rotWithShape="0">
              <a:blip r:embed="rId6"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37" name="Rectangle 177"/>
            <p:cNvSpPr>
              <a:spLocks noChangeArrowheads="1"/>
            </p:cNvSpPr>
            <p:nvPr/>
          </p:nvSpPr>
          <p:spPr bwMode="auto">
            <a:xfrm>
              <a:off x="4605835" y="2506729"/>
              <a:ext cx="86496" cy="27027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38" name="Freeform 176"/>
            <p:cNvSpPr>
              <a:spLocks/>
            </p:cNvSpPr>
            <p:nvPr/>
          </p:nvSpPr>
          <p:spPr bwMode="auto">
            <a:xfrm>
              <a:off x="4499754" y="2438079"/>
              <a:ext cx="321506" cy="136063"/>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6" y="0"/>
                  </a:lnTo>
                  <a:lnTo>
                    <a:pt x="99" y="0"/>
                  </a:lnTo>
                  <a:lnTo>
                    <a:pt x="0" y="220"/>
                  </a:lnTo>
                  <a:lnTo>
                    <a:pt x="394" y="22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39" name="Freeform 175"/>
            <p:cNvSpPr>
              <a:spLocks/>
            </p:cNvSpPr>
            <p:nvPr/>
          </p:nvSpPr>
          <p:spPr bwMode="auto">
            <a:xfrm>
              <a:off x="4499754" y="2438079"/>
              <a:ext cx="321506" cy="136063"/>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6" y="0"/>
                  </a:lnTo>
                  <a:lnTo>
                    <a:pt x="99" y="0"/>
                  </a:lnTo>
                  <a:lnTo>
                    <a:pt x="0" y="220"/>
                  </a:lnTo>
                  <a:lnTo>
                    <a:pt x="394" y="22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0" name="Freeform 174"/>
            <p:cNvSpPr>
              <a:spLocks/>
            </p:cNvSpPr>
            <p:nvPr/>
          </p:nvSpPr>
          <p:spPr bwMode="auto">
            <a:xfrm>
              <a:off x="446364" y="4393672"/>
              <a:ext cx="337826" cy="766281"/>
            </a:xfrm>
            <a:custGeom>
              <a:avLst/>
              <a:gdLst>
                <a:gd name="T0" fmla="*/ 2147483647 w 414"/>
                <a:gd name="T1" fmla="*/ 2147483647 h 1239"/>
                <a:gd name="T2" fmla="*/ 0 w 414"/>
                <a:gd name="T3" fmla="*/ 2147483647 h 1239"/>
                <a:gd name="T4" fmla="*/ 2147483647 w 414"/>
                <a:gd name="T5" fmla="*/ 2147483647 h 1239"/>
                <a:gd name="T6" fmla="*/ 2147483647 w 414"/>
                <a:gd name="T7" fmla="*/ 0 h 1239"/>
                <a:gd name="T8" fmla="*/ 2147483647 w 414"/>
                <a:gd name="T9" fmla="*/ 2147483647 h 1239"/>
                <a:gd name="T10" fmla="*/ 0 60000 65536"/>
                <a:gd name="T11" fmla="*/ 0 60000 65536"/>
                <a:gd name="T12" fmla="*/ 0 60000 65536"/>
                <a:gd name="T13" fmla="*/ 0 60000 65536"/>
                <a:gd name="T14" fmla="*/ 0 60000 65536"/>
                <a:gd name="T15" fmla="*/ 0 w 414"/>
                <a:gd name="T16" fmla="*/ 0 h 1239"/>
                <a:gd name="T17" fmla="*/ 414 w 414"/>
                <a:gd name="T18" fmla="*/ 1239 h 1239"/>
              </a:gdLst>
              <a:ahLst/>
              <a:cxnLst>
                <a:cxn ang="T10">
                  <a:pos x="T0" y="T1"/>
                </a:cxn>
                <a:cxn ang="T11">
                  <a:pos x="T2" y="T3"/>
                </a:cxn>
                <a:cxn ang="T12">
                  <a:pos x="T4" y="T5"/>
                </a:cxn>
                <a:cxn ang="T13">
                  <a:pos x="T6" y="T7"/>
                </a:cxn>
                <a:cxn ang="T14">
                  <a:pos x="T8" y="T9"/>
                </a:cxn>
              </a:cxnLst>
              <a:rect l="T15" t="T16" r="T17" b="T18"/>
              <a:pathLst>
                <a:path w="414" h="1239">
                  <a:moveTo>
                    <a:pt x="169" y="245"/>
                  </a:moveTo>
                  <a:lnTo>
                    <a:pt x="0" y="1239"/>
                  </a:lnTo>
                  <a:lnTo>
                    <a:pt x="245" y="994"/>
                  </a:lnTo>
                  <a:lnTo>
                    <a:pt x="414" y="0"/>
                  </a:lnTo>
                  <a:lnTo>
                    <a:pt x="169" y="245"/>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1" name="Line 173"/>
            <p:cNvSpPr>
              <a:spLocks noChangeShapeType="1"/>
            </p:cNvSpPr>
            <p:nvPr/>
          </p:nvSpPr>
          <p:spPr bwMode="auto">
            <a:xfrm flipV="1">
              <a:off x="584269" y="4393672"/>
              <a:ext cx="199921" cy="151525"/>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2" name="Freeform 172"/>
            <p:cNvSpPr>
              <a:spLocks/>
            </p:cNvSpPr>
            <p:nvPr/>
          </p:nvSpPr>
          <p:spPr bwMode="auto">
            <a:xfrm>
              <a:off x="446364" y="5008429"/>
              <a:ext cx="2193420" cy="151525"/>
            </a:xfrm>
            <a:custGeom>
              <a:avLst/>
              <a:gdLst>
                <a:gd name="T0" fmla="*/ 0 w 2688"/>
                <a:gd name="T1" fmla="*/ 2147483647 h 245"/>
                <a:gd name="T2" fmla="*/ 2147483647 w 2688"/>
                <a:gd name="T3" fmla="*/ 2147483647 h 245"/>
                <a:gd name="T4" fmla="*/ 2147483647 w 2688"/>
                <a:gd name="T5" fmla="*/ 0 h 245"/>
                <a:gd name="T6" fmla="*/ 2147483647 w 2688"/>
                <a:gd name="T7" fmla="*/ 0 h 245"/>
                <a:gd name="T8" fmla="*/ 0 w 2688"/>
                <a:gd name="T9" fmla="*/ 2147483647 h 245"/>
                <a:gd name="T10" fmla="*/ 0 60000 65536"/>
                <a:gd name="T11" fmla="*/ 0 60000 65536"/>
                <a:gd name="T12" fmla="*/ 0 60000 65536"/>
                <a:gd name="T13" fmla="*/ 0 60000 65536"/>
                <a:gd name="T14" fmla="*/ 0 60000 65536"/>
                <a:gd name="T15" fmla="*/ 0 w 2688"/>
                <a:gd name="T16" fmla="*/ 0 h 245"/>
                <a:gd name="T17" fmla="*/ 2688 w 2688"/>
                <a:gd name="T18" fmla="*/ 245 h 245"/>
              </a:gdLst>
              <a:ahLst/>
              <a:cxnLst>
                <a:cxn ang="T10">
                  <a:pos x="T0" y="T1"/>
                </a:cxn>
                <a:cxn ang="T11">
                  <a:pos x="T2" y="T3"/>
                </a:cxn>
                <a:cxn ang="T12">
                  <a:pos x="T4" y="T5"/>
                </a:cxn>
                <a:cxn ang="T13">
                  <a:pos x="T6" y="T7"/>
                </a:cxn>
                <a:cxn ang="T14">
                  <a:pos x="T8" y="T9"/>
                </a:cxn>
              </a:cxnLst>
              <a:rect l="T15" t="T16" r="T17" b="T18"/>
              <a:pathLst>
                <a:path w="2688" h="245">
                  <a:moveTo>
                    <a:pt x="0" y="245"/>
                  </a:moveTo>
                  <a:lnTo>
                    <a:pt x="2442" y="245"/>
                  </a:lnTo>
                  <a:lnTo>
                    <a:pt x="2688" y="0"/>
                  </a:lnTo>
                  <a:lnTo>
                    <a:pt x="245" y="0"/>
                  </a:lnTo>
                  <a:lnTo>
                    <a:pt x="0"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3" name="Line 171"/>
            <p:cNvSpPr>
              <a:spLocks noChangeShapeType="1"/>
            </p:cNvSpPr>
            <p:nvPr/>
          </p:nvSpPr>
          <p:spPr bwMode="auto">
            <a:xfrm flipV="1">
              <a:off x="446364" y="5008429"/>
              <a:ext cx="199921" cy="151525"/>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4" name="Freeform 170"/>
            <p:cNvSpPr>
              <a:spLocks/>
            </p:cNvSpPr>
            <p:nvPr/>
          </p:nvSpPr>
          <p:spPr bwMode="auto">
            <a:xfrm>
              <a:off x="2301142" y="4393672"/>
              <a:ext cx="338642" cy="766281"/>
            </a:xfrm>
            <a:custGeom>
              <a:avLst/>
              <a:gdLst>
                <a:gd name="T0" fmla="*/ 2147483647 w 415"/>
                <a:gd name="T1" fmla="*/ 2147483647 h 1239"/>
                <a:gd name="T2" fmla="*/ 0 w 415"/>
                <a:gd name="T3" fmla="*/ 2147483647 h 1239"/>
                <a:gd name="T4" fmla="*/ 2147483647 w 415"/>
                <a:gd name="T5" fmla="*/ 0 h 1239"/>
                <a:gd name="T6" fmla="*/ 2147483647 w 415"/>
                <a:gd name="T7" fmla="*/ 2147483647 h 1239"/>
                <a:gd name="T8" fmla="*/ 2147483647 w 415"/>
                <a:gd name="T9" fmla="*/ 2147483647 h 1239"/>
                <a:gd name="T10" fmla="*/ 0 60000 65536"/>
                <a:gd name="T11" fmla="*/ 0 60000 65536"/>
                <a:gd name="T12" fmla="*/ 0 60000 65536"/>
                <a:gd name="T13" fmla="*/ 0 60000 65536"/>
                <a:gd name="T14" fmla="*/ 0 60000 65536"/>
                <a:gd name="T15" fmla="*/ 0 w 415"/>
                <a:gd name="T16" fmla="*/ 0 h 1239"/>
                <a:gd name="T17" fmla="*/ 415 w 415"/>
                <a:gd name="T18" fmla="*/ 1239 h 1239"/>
              </a:gdLst>
              <a:ahLst/>
              <a:cxnLst>
                <a:cxn ang="T10">
                  <a:pos x="T0" y="T1"/>
                </a:cxn>
                <a:cxn ang="T11">
                  <a:pos x="T2" y="T3"/>
                </a:cxn>
                <a:cxn ang="T12">
                  <a:pos x="T4" y="T5"/>
                </a:cxn>
                <a:cxn ang="T13">
                  <a:pos x="T6" y="T7"/>
                </a:cxn>
                <a:cxn ang="T14">
                  <a:pos x="T8" y="T9"/>
                </a:cxn>
              </a:cxnLst>
              <a:rect l="T15" t="T16" r="T17" b="T18"/>
              <a:pathLst>
                <a:path w="415" h="1239">
                  <a:moveTo>
                    <a:pt x="169" y="1239"/>
                  </a:moveTo>
                  <a:lnTo>
                    <a:pt x="0" y="245"/>
                  </a:lnTo>
                  <a:lnTo>
                    <a:pt x="246" y="0"/>
                  </a:lnTo>
                  <a:lnTo>
                    <a:pt x="415" y="994"/>
                  </a:lnTo>
                  <a:lnTo>
                    <a:pt x="169" y="1239"/>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5" name="Line 169"/>
            <p:cNvSpPr>
              <a:spLocks noChangeShapeType="1"/>
            </p:cNvSpPr>
            <p:nvPr/>
          </p:nvSpPr>
          <p:spPr bwMode="auto">
            <a:xfrm flipV="1">
              <a:off x="2439047" y="5008429"/>
              <a:ext cx="200737" cy="151525"/>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6" name="Freeform 168"/>
            <p:cNvSpPr>
              <a:spLocks/>
            </p:cNvSpPr>
            <p:nvPr/>
          </p:nvSpPr>
          <p:spPr bwMode="auto">
            <a:xfrm>
              <a:off x="584269" y="4393672"/>
              <a:ext cx="1917611" cy="151525"/>
            </a:xfrm>
            <a:custGeom>
              <a:avLst/>
              <a:gdLst>
                <a:gd name="T0" fmla="*/ 2147483647 w 2350"/>
                <a:gd name="T1" fmla="*/ 2147483647 h 245"/>
                <a:gd name="T2" fmla="*/ 0 w 2350"/>
                <a:gd name="T3" fmla="*/ 2147483647 h 245"/>
                <a:gd name="T4" fmla="*/ 2147483647 w 2350"/>
                <a:gd name="T5" fmla="*/ 0 h 245"/>
                <a:gd name="T6" fmla="*/ 2147483647 w 2350"/>
                <a:gd name="T7" fmla="*/ 0 h 245"/>
                <a:gd name="T8" fmla="*/ 2147483647 w 2350"/>
                <a:gd name="T9" fmla="*/ 2147483647 h 245"/>
                <a:gd name="T10" fmla="*/ 0 60000 65536"/>
                <a:gd name="T11" fmla="*/ 0 60000 65536"/>
                <a:gd name="T12" fmla="*/ 0 60000 65536"/>
                <a:gd name="T13" fmla="*/ 0 60000 65536"/>
                <a:gd name="T14" fmla="*/ 0 60000 65536"/>
                <a:gd name="T15" fmla="*/ 0 w 2350"/>
                <a:gd name="T16" fmla="*/ 0 h 245"/>
                <a:gd name="T17" fmla="*/ 2350 w 2350"/>
                <a:gd name="T18" fmla="*/ 245 h 245"/>
              </a:gdLst>
              <a:ahLst/>
              <a:cxnLst>
                <a:cxn ang="T10">
                  <a:pos x="T0" y="T1"/>
                </a:cxn>
                <a:cxn ang="T11">
                  <a:pos x="T2" y="T3"/>
                </a:cxn>
                <a:cxn ang="T12">
                  <a:pos x="T4" y="T5"/>
                </a:cxn>
                <a:cxn ang="T13">
                  <a:pos x="T6" y="T7"/>
                </a:cxn>
                <a:cxn ang="T14">
                  <a:pos x="T8" y="T9"/>
                </a:cxn>
              </a:cxnLst>
              <a:rect l="T15" t="T16" r="T17" b="T18"/>
              <a:pathLst>
                <a:path w="2350" h="245">
                  <a:moveTo>
                    <a:pt x="2104" y="245"/>
                  </a:moveTo>
                  <a:lnTo>
                    <a:pt x="0" y="245"/>
                  </a:lnTo>
                  <a:lnTo>
                    <a:pt x="245" y="0"/>
                  </a:lnTo>
                  <a:lnTo>
                    <a:pt x="2350" y="0"/>
                  </a:lnTo>
                  <a:lnTo>
                    <a:pt x="2104"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7" name="Line 167"/>
            <p:cNvSpPr>
              <a:spLocks noChangeShapeType="1"/>
            </p:cNvSpPr>
            <p:nvPr/>
          </p:nvSpPr>
          <p:spPr bwMode="auto">
            <a:xfrm flipV="1">
              <a:off x="2301142" y="4393672"/>
              <a:ext cx="200737" cy="151525"/>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8" name="Line 166"/>
            <p:cNvSpPr>
              <a:spLocks noChangeShapeType="1"/>
            </p:cNvSpPr>
            <p:nvPr/>
          </p:nvSpPr>
          <p:spPr bwMode="auto">
            <a:xfrm flipH="1" flipV="1">
              <a:off x="2301142" y="4545197"/>
              <a:ext cx="137905" cy="614757"/>
            </a:xfrm>
            <a:prstGeom prst="line">
              <a:avLst/>
            </a:prstGeom>
            <a:noFill/>
            <a:ln w="12065">
              <a:solidFill>
                <a:srgbClr val="55ACA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49" name="Line 165"/>
            <p:cNvSpPr>
              <a:spLocks noChangeShapeType="1"/>
            </p:cNvSpPr>
            <p:nvPr/>
          </p:nvSpPr>
          <p:spPr bwMode="auto">
            <a:xfrm flipH="1">
              <a:off x="584269" y="4545197"/>
              <a:ext cx="1716874" cy="61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0" name="Line 164"/>
            <p:cNvSpPr>
              <a:spLocks noChangeShapeType="1"/>
            </p:cNvSpPr>
            <p:nvPr/>
          </p:nvSpPr>
          <p:spPr bwMode="auto">
            <a:xfrm flipH="1">
              <a:off x="446364" y="4545197"/>
              <a:ext cx="137905" cy="614757"/>
            </a:xfrm>
            <a:prstGeom prst="line">
              <a:avLst/>
            </a:prstGeom>
            <a:noFill/>
            <a:ln w="12065">
              <a:solidFill>
                <a:srgbClr val="4E9D9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1" name="Line 163"/>
            <p:cNvSpPr>
              <a:spLocks noChangeShapeType="1"/>
            </p:cNvSpPr>
            <p:nvPr/>
          </p:nvSpPr>
          <p:spPr bwMode="auto">
            <a:xfrm>
              <a:off x="446364" y="5159954"/>
              <a:ext cx="1992683" cy="61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2" name="Freeform 162"/>
            <p:cNvSpPr>
              <a:spLocks/>
            </p:cNvSpPr>
            <p:nvPr/>
          </p:nvSpPr>
          <p:spPr bwMode="auto">
            <a:xfrm>
              <a:off x="845390" y="489153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3" name="Freeform 161"/>
            <p:cNvSpPr>
              <a:spLocks/>
            </p:cNvSpPr>
            <p:nvPr/>
          </p:nvSpPr>
          <p:spPr bwMode="auto">
            <a:xfrm>
              <a:off x="845390" y="489153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4" name="Freeform 160"/>
            <p:cNvSpPr>
              <a:spLocks/>
            </p:cNvSpPr>
            <p:nvPr/>
          </p:nvSpPr>
          <p:spPr bwMode="auto">
            <a:xfrm>
              <a:off x="1244417" y="489153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5" name="Freeform 159"/>
            <p:cNvSpPr>
              <a:spLocks/>
            </p:cNvSpPr>
            <p:nvPr/>
          </p:nvSpPr>
          <p:spPr bwMode="auto">
            <a:xfrm>
              <a:off x="1244417" y="489153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6" name="Freeform 158"/>
            <p:cNvSpPr>
              <a:spLocks/>
            </p:cNvSpPr>
            <p:nvPr/>
          </p:nvSpPr>
          <p:spPr bwMode="auto">
            <a:xfrm>
              <a:off x="1543074" y="489153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7" name="Freeform 157"/>
            <p:cNvSpPr>
              <a:spLocks/>
            </p:cNvSpPr>
            <p:nvPr/>
          </p:nvSpPr>
          <p:spPr bwMode="auto">
            <a:xfrm>
              <a:off x="1543074" y="489153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8" name="Freeform 156"/>
            <p:cNvSpPr>
              <a:spLocks/>
            </p:cNvSpPr>
            <p:nvPr/>
          </p:nvSpPr>
          <p:spPr bwMode="auto">
            <a:xfrm>
              <a:off x="1942100" y="489153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59" name="Freeform 155"/>
            <p:cNvSpPr>
              <a:spLocks/>
            </p:cNvSpPr>
            <p:nvPr/>
          </p:nvSpPr>
          <p:spPr bwMode="auto">
            <a:xfrm>
              <a:off x="1942100" y="489153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60" name="Rectangle 154"/>
            <p:cNvSpPr>
              <a:spLocks noChangeArrowheads="1"/>
            </p:cNvSpPr>
            <p:nvPr/>
          </p:nvSpPr>
          <p:spPr bwMode="auto">
            <a:xfrm>
              <a:off x="2390087" y="4013315"/>
              <a:ext cx="1108134" cy="30737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61" name="Rectangle 153"/>
            <p:cNvSpPr>
              <a:spLocks noChangeArrowheads="1"/>
            </p:cNvSpPr>
            <p:nvPr/>
          </p:nvSpPr>
          <p:spPr bwMode="auto">
            <a:xfrm>
              <a:off x="3498221" y="4074543"/>
              <a:ext cx="149329" cy="19048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62" name="Rectangle 152"/>
            <p:cNvSpPr>
              <a:spLocks noChangeArrowheads="1"/>
            </p:cNvSpPr>
            <p:nvPr/>
          </p:nvSpPr>
          <p:spPr bwMode="auto">
            <a:xfrm>
              <a:off x="1870292" y="4060319"/>
              <a:ext cx="1090998" cy="23192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63" name="Rectangle 150"/>
            <p:cNvSpPr>
              <a:spLocks noChangeArrowheads="1"/>
            </p:cNvSpPr>
            <p:nvPr/>
          </p:nvSpPr>
          <p:spPr bwMode="auto">
            <a:xfrm>
              <a:off x="1870292" y="4060319"/>
              <a:ext cx="1090998" cy="23192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64" name="Rectangle 149"/>
            <p:cNvSpPr>
              <a:spLocks noChangeArrowheads="1"/>
            </p:cNvSpPr>
            <p:nvPr/>
          </p:nvSpPr>
          <p:spPr bwMode="auto">
            <a:xfrm>
              <a:off x="1871924" y="4060319"/>
              <a:ext cx="1090998" cy="231925"/>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65" name="Line 148"/>
            <p:cNvSpPr>
              <a:spLocks noChangeShapeType="1"/>
            </p:cNvSpPr>
            <p:nvPr/>
          </p:nvSpPr>
          <p:spPr bwMode="auto">
            <a:xfrm flipH="1">
              <a:off x="1543074" y="4160510"/>
              <a:ext cx="399026" cy="618"/>
            </a:xfrm>
            <a:prstGeom prst="line">
              <a:avLst/>
            </a:prstGeom>
            <a:noFill/>
            <a:ln w="55880">
              <a:solidFill>
                <a:srgbClr val="00FFF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66" name="Rectangle 147"/>
            <p:cNvSpPr>
              <a:spLocks noChangeArrowheads="1"/>
            </p:cNvSpPr>
            <p:nvPr/>
          </p:nvSpPr>
          <p:spPr bwMode="auto">
            <a:xfrm>
              <a:off x="1393745" y="4007130"/>
              <a:ext cx="97921" cy="346342"/>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67" name="Rectangle 146"/>
            <p:cNvSpPr>
              <a:spLocks noChangeArrowheads="1"/>
            </p:cNvSpPr>
            <p:nvPr/>
          </p:nvSpPr>
          <p:spPr bwMode="auto">
            <a:xfrm>
              <a:off x="1393745" y="4007130"/>
              <a:ext cx="97921" cy="346342"/>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68" name="Rectangle 145"/>
            <p:cNvSpPr>
              <a:spLocks noChangeArrowheads="1"/>
            </p:cNvSpPr>
            <p:nvPr/>
          </p:nvSpPr>
          <p:spPr bwMode="auto">
            <a:xfrm>
              <a:off x="1491666" y="4117218"/>
              <a:ext cx="51408" cy="114416"/>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69" name="Rectangle 144"/>
            <p:cNvSpPr>
              <a:spLocks noChangeArrowheads="1"/>
            </p:cNvSpPr>
            <p:nvPr/>
          </p:nvSpPr>
          <p:spPr bwMode="auto">
            <a:xfrm>
              <a:off x="1491666" y="4117218"/>
              <a:ext cx="51408" cy="114416"/>
            </a:xfrm>
            <a:prstGeom prst="rect">
              <a:avLst/>
            </a:prstGeom>
            <a:noFill/>
            <a:ln w="12065">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70" name="Freeform 143"/>
            <p:cNvSpPr>
              <a:spLocks/>
            </p:cNvSpPr>
            <p:nvPr/>
          </p:nvSpPr>
          <p:spPr bwMode="auto">
            <a:xfrm>
              <a:off x="595693" y="3894569"/>
              <a:ext cx="199921" cy="650628"/>
            </a:xfrm>
            <a:custGeom>
              <a:avLst/>
              <a:gdLst>
                <a:gd name="T0" fmla="*/ 0 w 245"/>
                <a:gd name="T1" fmla="*/ 2147483647 h 1052"/>
                <a:gd name="T2" fmla="*/ 0 w 245"/>
                <a:gd name="T3" fmla="*/ 2147483647 h 1052"/>
                <a:gd name="T4" fmla="*/ 2147483647 w 245"/>
                <a:gd name="T5" fmla="*/ 2147483647 h 1052"/>
                <a:gd name="T6" fmla="*/ 2147483647 w 245"/>
                <a:gd name="T7" fmla="*/ 0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245"/>
                  </a:moveTo>
                  <a:lnTo>
                    <a:pt x="0" y="1052"/>
                  </a:lnTo>
                  <a:lnTo>
                    <a:pt x="245" y="807"/>
                  </a:lnTo>
                  <a:lnTo>
                    <a:pt x="245"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71" name="Line 142"/>
            <p:cNvSpPr>
              <a:spLocks noChangeShapeType="1"/>
            </p:cNvSpPr>
            <p:nvPr/>
          </p:nvSpPr>
          <p:spPr bwMode="auto">
            <a:xfrm flipV="1">
              <a:off x="595693" y="3894569"/>
              <a:ext cx="199921"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72" name="Freeform 141"/>
            <p:cNvSpPr>
              <a:spLocks/>
            </p:cNvSpPr>
            <p:nvPr/>
          </p:nvSpPr>
          <p:spPr bwMode="auto">
            <a:xfrm>
              <a:off x="595693" y="4393672"/>
              <a:ext cx="349250" cy="151525"/>
            </a:xfrm>
            <a:custGeom>
              <a:avLst/>
              <a:gdLst>
                <a:gd name="T0" fmla="*/ 0 w 428"/>
                <a:gd name="T1" fmla="*/ 2147483647 h 245"/>
                <a:gd name="T2" fmla="*/ 2147483647 w 428"/>
                <a:gd name="T3" fmla="*/ 2147483647 h 245"/>
                <a:gd name="T4" fmla="*/ 2147483647 w 428"/>
                <a:gd name="T5" fmla="*/ 0 h 245"/>
                <a:gd name="T6" fmla="*/ 2147483647 w 428"/>
                <a:gd name="T7" fmla="*/ 0 h 245"/>
                <a:gd name="T8" fmla="*/ 0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0" y="245"/>
                  </a:moveTo>
                  <a:lnTo>
                    <a:pt x="183" y="245"/>
                  </a:lnTo>
                  <a:lnTo>
                    <a:pt x="428" y="0"/>
                  </a:lnTo>
                  <a:lnTo>
                    <a:pt x="245"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73" name="Line 140"/>
            <p:cNvSpPr>
              <a:spLocks noChangeShapeType="1"/>
            </p:cNvSpPr>
            <p:nvPr/>
          </p:nvSpPr>
          <p:spPr bwMode="auto">
            <a:xfrm flipV="1">
              <a:off x="595693" y="4393672"/>
              <a:ext cx="199921"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74" name="Freeform 139"/>
            <p:cNvSpPr>
              <a:spLocks/>
            </p:cNvSpPr>
            <p:nvPr/>
          </p:nvSpPr>
          <p:spPr bwMode="auto">
            <a:xfrm>
              <a:off x="745022" y="3894569"/>
              <a:ext cx="199921" cy="650628"/>
            </a:xfrm>
            <a:custGeom>
              <a:avLst/>
              <a:gdLst>
                <a:gd name="T0" fmla="*/ 0 w 245"/>
                <a:gd name="T1" fmla="*/ 2147483647 h 1052"/>
                <a:gd name="T2" fmla="*/ 0 w 245"/>
                <a:gd name="T3" fmla="*/ 2147483647 h 1052"/>
                <a:gd name="T4" fmla="*/ 2147483647 w 245"/>
                <a:gd name="T5" fmla="*/ 0 h 1052"/>
                <a:gd name="T6" fmla="*/ 2147483647 w 245"/>
                <a:gd name="T7" fmla="*/ 2147483647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1052"/>
                  </a:moveTo>
                  <a:lnTo>
                    <a:pt x="0" y="245"/>
                  </a:lnTo>
                  <a:lnTo>
                    <a:pt x="245" y="0"/>
                  </a:lnTo>
                  <a:lnTo>
                    <a:pt x="245" y="807"/>
                  </a:lnTo>
                  <a:lnTo>
                    <a:pt x="0" y="1052"/>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75" name="Line 138"/>
            <p:cNvSpPr>
              <a:spLocks noChangeShapeType="1"/>
            </p:cNvSpPr>
            <p:nvPr/>
          </p:nvSpPr>
          <p:spPr bwMode="auto">
            <a:xfrm flipV="1">
              <a:off x="745022" y="4393672"/>
              <a:ext cx="199921"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76" name="Freeform 137"/>
            <p:cNvSpPr>
              <a:spLocks/>
            </p:cNvSpPr>
            <p:nvPr/>
          </p:nvSpPr>
          <p:spPr bwMode="auto">
            <a:xfrm>
              <a:off x="595693" y="3894569"/>
              <a:ext cx="349250" cy="151525"/>
            </a:xfrm>
            <a:custGeom>
              <a:avLst/>
              <a:gdLst>
                <a:gd name="T0" fmla="*/ 2147483647 w 428"/>
                <a:gd name="T1" fmla="*/ 2147483647 h 245"/>
                <a:gd name="T2" fmla="*/ 0 w 428"/>
                <a:gd name="T3" fmla="*/ 2147483647 h 245"/>
                <a:gd name="T4" fmla="*/ 2147483647 w 428"/>
                <a:gd name="T5" fmla="*/ 0 h 245"/>
                <a:gd name="T6" fmla="*/ 2147483647 w 428"/>
                <a:gd name="T7" fmla="*/ 0 h 245"/>
                <a:gd name="T8" fmla="*/ 2147483647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183" y="245"/>
                  </a:moveTo>
                  <a:lnTo>
                    <a:pt x="0" y="245"/>
                  </a:lnTo>
                  <a:lnTo>
                    <a:pt x="245" y="0"/>
                  </a:lnTo>
                  <a:lnTo>
                    <a:pt x="428"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77" name="Line 136"/>
            <p:cNvSpPr>
              <a:spLocks noChangeShapeType="1"/>
            </p:cNvSpPr>
            <p:nvPr/>
          </p:nvSpPr>
          <p:spPr bwMode="auto">
            <a:xfrm flipV="1">
              <a:off x="745022" y="3894569"/>
              <a:ext cx="199921"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78" name="Line 135"/>
            <p:cNvSpPr>
              <a:spLocks noChangeShapeType="1"/>
            </p:cNvSpPr>
            <p:nvPr/>
          </p:nvSpPr>
          <p:spPr bwMode="auto">
            <a:xfrm>
              <a:off x="595693" y="4046094"/>
              <a:ext cx="816" cy="499103"/>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79" name="Line 134"/>
            <p:cNvSpPr>
              <a:spLocks noChangeShapeType="1"/>
            </p:cNvSpPr>
            <p:nvPr/>
          </p:nvSpPr>
          <p:spPr bwMode="auto">
            <a:xfrm>
              <a:off x="595693" y="4545197"/>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80" name="Line 133"/>
            <p:cNvSpPr>
              <a:spLocks noChangeShapeType="1"/>
            </p:cNvSpPr>
            <p:nvPr/>
          </p:nvSpPr>
          <p:spPr bwMode="auto">
            <a:xfrm flipV="1">
              <a:off x="745022" y="4046094"/>
              <a:ext cx="816" cy="499103"/>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81" name="Line 132"/>
            <p:cNvSpPr>
              <a:spLocks noChangeShapeType="1"/>
            </p:cNvSpPr>
            <p:nvPr/>
          </p:nvSpPr>
          <p:spPr bwMode="auto">
            <a:xfrm flipH="1">
              <a:off x="595693" y="4046094"/>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82" name="Rectangle 131"/>
            <p:cNvSpPr>
              <a:spLocks noChangeArrowheads="1"/>
            </p:cNvSpPr>
            <p:nvPr/>
          </p:nvSpPr>
          <p:spPr bwMode="auto">
            <a:xfrm>
              <a:off x="824174" y="4101756"/>
              <a:ext cx="548355" cy="115653"/>
            </a:xfrm>
            <a:prstGeom prst="rect">
              <a:avLst/>
            </a:prstGeom>
            <a:blipFill dpi="0" rotWithShape="0">
              <a:blip r:embed="rId5"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83" name="Rectangle 130"/>
            <p:cNvSpPr>
              <a:spLocks noChangeArrowheads="1"/>
            </p:cNvSpPr>
            <p:nvPr/>
          </p:nvSpPr>
          <p:spPr bwMode="auto">
            <a:xfrm>
              <a:off x="824174" y="4101756"/>
              <a:ext cx="548355" cy="11565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84" name="Freeform 129"/>
            <p:cNvSpPr>
              <a:spLocks/>
            </p:cNvSpPr>
            <p:nvPr/>
          </p:nvSpPr>
          <p:spPr bwMode="auto">
            <a:xfrm>
              <a:off x="1741363" y="4240293"/>
              <a:ext cx="200737" cy="265941"/>
            </a:xfrm>
            <a:custGeom>
              <a:avLst/>
              <a:gdLst>
                <a:gd name="T0" fmla="*/ 0 w 246"/>
                <a:gd name="T1" fmla="*/ 2147483647 h 430"/>
                <a:gd name="T2" fmla="*/ 0 w 246"/>
                <a:gd name="T3" fmla="*/ 2147483647 h 430"/>
                <a:gd name="T4" fmla="*/ 2147483647 w 246"/>
                <a:gd name="T5" fmla="*/ 2147483647 h 430"/>
                <a:gd name="T6" fmla="*/ 2147483647 w 246"/>
                <a:gd name="T7" fmla="*/ 0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245"/>
                  </a:moveTo>
                  <a:lnTo>
                    <a:pt x="0" y="430"/>
                  </a:lnTo>
                  <a:lnTo>
                    <a:pt x="246" y="185"/>
                  </a:lnTo>
                  <a:lnTo>
                    <a:pt x="246"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85" name="Line 128"/>
            <p:cNvSpPr>
              <a:spLocks noChangeShapeType="1"/>
            </p:cNvSpPr>
            <p:nvPr/>
          </p:nvSpPr>
          <p:spPr bwMode="auto">
            <a:xfrm flipV="1">
              <a:off x="1741363" y="4240293"/>
              <a:ext cx="200737"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86" name="Freeform 127"/>
            <p:cNvSpPr>
              <a:spLocks/>
            </p:cNvSpPr>
            <p:nvPr/>
          </p:nvSpPr>
          <p:spPr bwMode="auto">
            <a:xfrm>
              <a:off x="1741363" y="4354709"/>
              <a:ext cx="350066" cy="151525"/>
            </a:xfrm>
            <a:custGeom>
              <a:avLst/>
              <a:gdLst>
                <a:gd name="T0" fmla="*/ 0 w 429"/>
                <a:gd name="T1" fmla="*/ 2147483647 h 245"/>
                <a:gd name="T2" fmla="*/ 2147483647 w 429"/>
                <a:gd name="T3" fmla="*/ 2147483647 h 245"/>
                <a:gd name="T4" fmla="*/ 2147483647 w 429"/>
                <a:gd name="T5" fmla="*/ 0 h 245"/>
                <a:gd name="T6" fmla="*/ 2147483647 w 429"/>
                <a:gd name="T7" fmla="*/ 0 h 245"/>
                <a:gd name="T8" fmla="*/ 0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0" y="245"/>
                  </a:moveTo>
                  <a:lnTo>
                    <a:pt x="183" y="245"/>
                  </a:lnTo>
                  <a:lnTo>
                    <a:pt x="429" y="0"/>
                  </a:lnTo>
                  <a:lnTo>
                    <a:pt x="246"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87" name="Line 126"/>
            <p:cNvSpPr>
              <a:spLocks noChangeShapeType="1"/>
            </p:cNvSpPr>
            <p:nvPr/>
          </p:nvSpPr>
          <p:spPr bwMode="auto">
            <a:xfrm flipV="1">
              <a:off x="1741363" y="4354709"/>
              <a:ext cx="200737"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88" name="Freeform 125"/>
            <p:cNvSpPr>
              <a:spLocks/>
            </p:cNvSpPr>
            <p:nvPr/>
          </p:nvSpPr>
          <p:spPr bwMode="auto">
            <a:xfrm>
              <a:off x="1890692" y="4240293"/>
              <a:ext cx="200737" cy="265941"/>
            </a:xfrm>
            <a:custGeom>
              <a:avLst/>
              <a:gdLst>
                <a:gd name="T0" fmla="*/ 0 w 246"/>
                <a:gd name="T1" fmla="*/ 2147483647 h 430"/>
                <a:gd name="T2" fmla="*/ 0 w 246"/>
                <a:gd name="T3" fmla="*/ 2147483647 h 430"/>
                <a:gd name="T4" fmla="*/ 2147483647 w 246"/>
                <a:gd name="T5" fmla="*/ 0 h 430"/>
                <a:gd name="T6" fmla="*/ 2147483647 w 246"/>
                <a:gd name="T7" fmla="*/ 2147483647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430"/>
                  </a:moveTo>
                  <a:lnTo>
                    <a:pt x="0" y="245"/>
                  </a:lnTo>
                  <a:lnTo>
                    <a:pt x="246" y="0"/>
                  </a:lnTo>
                  <a:lnTo>
                    <a:pt x="246" y="185"/>
                  </a:lnTo>
                  <a:lnTo>
                    <a:pt x="0" y="430"/>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89" name="Line 124"/>
            <p:cNvSpPr>
              <a:spLocks noChangeShapeType="1"/>
            </p:cNvSpPr>
            <p:nvPr/>
          </p:nvSpPr>
          <p:spPr bwMode="auto">
            <a:xfrm flipV="1">
              <a:off x="1890692" y="4354709"/>
              <a:ext cx="200737"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90" name="Freeform 123"/>
            <p:cNvSpPr>
              <a:spLocks/>
            </p:cNvSpPr>
            <p:nvPr/>
          </p:nvSpPr>
          <p:spPr bwMode="auto">
            <a:xfrm>
              <a:off x="1741363" y="4240293"/>
              <a:ext cx="350066" cy="151525"/>
            </a:xfrm>
            <a:custGeom>
              <a:avLst/>
              <a:gdLst>
                <a:gd name="T0" fmla="*/ 2147483647 w 429"/>
                <a:gd name="T1" fmla="*/ 2147483647 h 245"/>
                <a:gd name="T2" fmla="*/ 0 w 429"/>
                <a:gd name="T3" fmla="*/ 2147483647 h 245"/>
                <a:gd name="T4" fmla="*/ 2147483647 w 429"/>
                <a:gd name="T5" fmla="*/ 0 h 245"/>
                <a:gd name="T6" fmla="*/ 2147483647 w 429"/>
                <a:gd name="T7" fmla="*/ 0 h 245"/>
                <a:gd name="T8" fmla="*/ 2147483647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183" y="245"/>
                  </a:moveTo>
                  <a:lnTo>
                    <a:pt x="0" y="245"/>
                  </a:lnTo>
                  <a:lnTo>
                    <a:pt x="246" y="0"/>
                  </a:lnTo>
                  <a:lnTo>
                    <a:pt x="429"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91" name="Line 122"/>
            <p:cNvSpPr>
              <a:spLocks noChangeShapeType="1"/>
            </p:cNvSpPr>
            <p:nvPr/>
          </p:nvSpPr>
          <p:spPr bwMode="auto">
            <a:xfrm flipV="1">
              <a:off x="1890692" y="4240293"/>
              <a:ext cx="200737"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92" name="Line 121"/>
            <p:cNvSpPr>
              <a:spLocks noChangeShapeType="1"/>
            </p:cNvSpPr>
            <p:nvPr/>
          </p:nvSpPr>
          <p:spPr bwMode="auto">
            <a:xfrm>
              <a:off x="1741363" y="4391817"/>
              <a:ext cx="816" cy="114416"/>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93" name="Line 120"/>
            <p:cNvSpPr>
              <a:spLocks noChangeShapeType="1"/>
            </p:cNvSpPr>
            <p:nvPr/>
          </p:nvSpPr>
          <p:spPr bwMode="auto">
            <a:xfrm>
              <a:off x="1741363" y="4506234"/>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94" name="Line 119"/>
            <p:cNvSpPr>
              <a:spLocks noChangeShapeType="1"/>
            </p:cNvSpPr>
            <p:nvPr/>
          </p:nvSpPr>
          <p:spPr bwMode="auto">
            <a:xfrm flipV="1">
              <a:off x="1890692" y="4391817"/>
              <a:ext cx="816" cy="114416"/>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95" name="Line 118"/>
            <p:cNvSpPr>
              <a:spLocks noChangeShapeType="1"/>
            </p:cNvSpPr>
            <p:nvPr/>
          </p:nvSpPr>
          <p:spPr bwMode="auto">
            <a:xfrm flipH="1">
              <a:off x="1741363" y="4391817"/>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896" name="Rectangle 117"/>
            <p:cNvSpPr>
              <a:spLocks noChangeArrowheads="1"/>
            </p:cNvSpPr>
            <p:nvPr/>
          </p:nvSpPr>
          <p:spPr bwMode="auto">
            <a:xfrm>
              <a:off x="1913540" y="4121547"/>
              <a:ext cx="179521" cy="100192"/>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97" name="Rectangle 116"/>
            <p:cNvSpPr>
              <a:spLocks noChangeArrowheads="1"/>
            </p:cNvSpPr>
            <p:nvPr/>
          </p:nvSpPr>
          <p:spPr bwMode="auto">
            <a:xfrm>
              <a:off x="1913540" y="4121547"/>
              <a:ext cx="179521" cy="100192"/>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98" name="Rectangle 115"/>
            <p:cNvSpPr>
              <a:spLocks noChangeArrowheads="1"/>
            </p:cNvSpPr>
            <p:nvPr/>
          </p:nvSpPr>
          <p:spPr bwMode="auto">
            <a:xfrm>
              <a:off x="1892324" y="3994143"/>
              <a:ext cx="100369" cy="346342"/>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899" name="Rectangle 113"/>
            <p:cNvSpPr>
              <a:spLocks noChangeArrowheads="1"/>
            </p:cNvSpPr>
            <p:nvPr/>
          </p:nvSpPr>
          <p:spPr bwMode="auto">
            <a:xfrm>
              <a:off x="1892324" y="3994143"/>
              <a:ext cx="100369" cy="346342"/>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00" name="Rectangle 112"/>
            <p:cNvSpPr>
              <a:spLocks noChangeArrowheads="1"/>
            </p:cNvSpPr>
            <p:nvPr/>
          </p:nvSpPr>
          <p:spPr bwMode="auto">
            <a:xfrm>
              <a:off x="1892324" y="3995998"/>
              <a:ext cx="98737" cy="344486"/>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01" name="Rectangle 111"/>
            <p:cNvSpPr>
              <a:spLocks noChangeArrowheads="1"/>
            </p:cNvSpPr>
            <p:nvPr/>
          </p:nvSpPr>
          <p:spPr bwMode="auto">
            <a:xfrm>
              <a:off x="1741363" y="4276164"/>
              <a:ext cx="200737" cy="115653"/>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02" name="Rectangle 110"/>
            <p:cNvSpPr>
              <a:spLocks noChangeArrowheads="1"/>
            </p:cNvSpPr>
            <p:nvPr/>
          </p:nvSpPr>
          <p:spPr bwMode="auto">
            <a:xfrm>
              <a:off x="1741363" y="4276164"/>
              <a:ext cx="200737" cy="11565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03" name="Line 109"/>
            <p:cNvSpPr>
              <a:spLocks noChangeShapeType="1"/>
            </p:cNvSpPr>
            <p:nvPr/>
          </p:nvSpPr>
          <p:spPr bwMode="auto">
            <a:xfrm>
              <a:off x="3195484" y="4007130"/>
              <a:ext cx="816" cy="309234"/>
            </a:xfrm>
            <a:prstGeom prst="line">
              <a:avLst/>
            </a:pr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04" name="Rectangle 108"/>
            <p:cNvSpPr>
              <a:spLocks noChangeArrowheads="1"/>
            </p:cNvSpPr>
            <p:nvPr/>
          </p:nvSpPr>
          <p:spPr bwMode="auto">
            <a:xfrm>
              <a:off x="820094" y="4602096"/>
              <a:ext cx="1250119" cy="213371"/>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05" name="Rectangle 101"/>
            <p:cNvSpPr>
              <a:spLocks noChangeArrowheads="1"/>
            </p:cNvSpPr>
            <p:nvPr/>
          </p:nvSpPr>
          <p:spPr bwMode="auto">
            <a:xfrm>
              <a:off x="4561770" y="2993462"/>
              <a:ext cx="177889" cy="674748"/>
            </a:xfrm>
            <a:prstGeom prst="rect">
              <a:avLst/>
            </a:prstGeom>
            <a:solidFill>
              <a:srgbClr val="C0C0C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06" name="Rectangle 100"/>
            <p:cNvSpPr>
              <a:spLocks noChangeArrowheads="1"/>
            </p:cNvSpPr>
            <p:nvPr/>
          </p:nvSpPr>
          <p:spPr bwMode="auto">
            <a:xfrm>
              <a:off x="4561770" y="2993462"/>
              <a:ext cx="177889" cy="67474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07" name="Rectangle 99"/>
            <p:cNvSpPr>
              <a:spLocks noChangeArrowheads="1"/>
            </p:cNvSpPr>
            <p:nvPr/>
          </p:nvSpPr>
          <p:spPr bwMode="auto">
            <a:xfrm>
              <a:off x="4564218" y="3666973"/>
              <a:ext cx="175441" cy="68650"/>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08" name="Rectangle 98"/>
            <p:cNvSpPr>
              <a:spLocks noChangeArrowheads="1"/>
            </p:cNvSpPr>
            <p:nvPr/>
          </p:nvSpPr>
          <p:spPr bwMode="auto">
            <a:xfrm>
              <a:off x="4564218" y="3666973"/>
              <a:ext cx="175441" cy="6865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09" name="Rectangle 97"/>
            <p:cNvSpPr>
              <a:spLocks noChangeArrowheads="1"/>
            </p:cNvSpPr>
            <p:nvPr/>
          </p:nvSpPr>
          <p:spPr bwMode="auto">
            <a:xfrm>
              <a:off x="4564218" y="2926049"/>
              <a:ext cx="175441" cy="68650"/>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10" name="Rectangle 96"/>
            <p:cNvSpPr>
              <a:spLocks noChangeArrowheads="1"/>
            </p:cNvSpPr>
            <p:nvPr/>
          </p:nvSpPr>
          <p:spPr bwMode="auto">
            <a:xfrm>
              <a:off x="4564218" y="2926049"/>
              <a:ext cx="175441" cy="6865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11" name="Freeform 95"/>
            <p:cNvSpPr>
              <a:spLocks/>
            </p:cNvSpPr>
            <p:nvPr/>
          </p:nvSpPr>
          <p:spPr bwMode="auto">
            <a:xfrm>
              <a:off x="4491594" y="2776999"/>
              <a:ext cx="321506" cy="134826"/>
            </a:xfrm>
            <a:custGeom>
              <a:avLst/>
              <a:gdLst>
                <a:gd name="T0" fmla="*/ 0 w 394"/>
                <a:gd name="T1" fmla="*/ 0 h 218"/>
                <a:gd name="T2" fmla="*/ 2147483647 w 394"/>
                <a:gd name="T3" fmla="*/ 2147483647 h 218"/>
                <a:gd name="T4" fmla="*/ 2147483647 w 394"/>
                <a:gd name="T5" fmla="*/ 2147483647 h 218"/>
                <a:gd name="T6" fmla="*/ 2147483647 w 394"/>
                <a:gd name="T7" fmla="*/ 0 h 218"/>
                <a:gd name="T8" fmla="*/ 0 w 394"/>
                <a:gd name="T9" fmla="*/ 0 h 218"/>
                <a:gd name="T10" fmla="*/ 0 60000 65536"/>
                <a:gd name="T11" fmla="*/ 0 60000 65536"/>
                <a:gd name="T12" fmla="*/ 0 60000 65536"/>
                <a:gd name="T13" fmla="*/ 0 60000 65536"/>
                <a:gd name="T14" fmla="*/ 0 60000 65536"/>
                <a:gd name="T15" fmla="*/ 0 w 394"/>
                <a:gd name="T16" fmla="*/ 0 h 218"/>
                <a:gd name="T17" fmla="*/ 394 w 394"/>
                <a:gd name="T18" fmla="*/ 218 h 218"/>
              </a:gdLst>
              <a:ahLst/>
              <a:cxnLst>
                <a:cxn ang="T10">
                  <a:pos x="T0" y="T1"/>
                </a:cxn>
                <a:cxn ang="T11">
                  <a:pos x="T2" y="T3"/>
                </a:cxn>
                <a:cxn ang="T12">
                  <a:pos x="T4" y="T5"/>
                </a:cxn>
                <a:cxn ang="T13">
                  <a:pos x="T6" y="T7"/>
                </a:cxn>
                <a:cxn ang="T14">
                  <a:pos x="T8" y="T9"/>
                </a:cxn>
              </a:cxnLst>
              <a:rect l="T15" t="T16" r="T17" b="T18"/>
              <a:pathLst>
                <a:path w="394" h="218">
                  <a:moveTo>
                    <a:pt x="0" y="0"/>
                  </a:moveTo>
                  <a:lnTo>
                    <a:pt x="100" y="218"/>
                  </a:lnTo>
                  <a:lnTo>
                    <a:pt x="297" y="218"/>
                  </a:lnTo>
                  <a:lnTo>
                    <a:pt x="394" y="0"/>
                  </a:lnTo>
                  <a:lnTo>
                    <a:pt x="0" y="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12" name="Freeform 94"/>
            <p:cNvSpPr>
              <a:spLocks/>
            </p:cNvSpPr>
            <p:nvPr/>
          </p:nvSpPr>
          <p:spPr bwMode="auto">
            <a:xfrm>
              <a:off x="4491594" y="2776999"/>
              <a:ext cx="321506" cy="134826"/>
            </a:xfrm>
            <a:custGeom>
              <a:avLst/>
              <a:gdLst>
                <a:gd name="T0" fmla="*/ 0 w 394"/>
                <a:gd name="T1" fmla="*/ 0 h 218"/>
                <a:gd name="T2" fmla="*/ 2147483647 w 394"/>
                <a:gd name="T3" fmla="*/ 2147483647 h 218"/>
                <a:gd name="T4" fmla="*/ 2147483647 w 394"/>
                <a:gd name="T5" fmla="*/ 2147483647 h 218"/>
                <a:gd name="T6" fmla="*/ 2147483647 w 394"/>
                <a:gd name="T7" fmla="*/ 0 h 218"/>
                <a:gd name="T8" fmla="*/ 0 w 394"/>
                <a:gd name="T9" fmla="*/ 0 h 218"/>
                <a:gd name="T10" fmla="*/ 0 60000 65536"/>
                <a:gd name="T11" fmla="*/ 0 60000 65536"/>
                <a:gd name="T12" fmla="*/ 0 60000 65536"/>
                <a:gd name="T13" fmla="*/ 0 60000 65536"/>
                <a:gd name="T14" fmla="*/ 0 60000 65536"/>
                <a:gd name="T15" fmla="*/ 0 w 394"/>
                <a:gd name="T16" fmla="*/ 0 h 218"/>
                <a:gd name="T17" fmla="*/ 394 w 394"/>
                <a:gd name="T18" fmla="*/ 218 h 218"/>
              </a:gdLst>
              <a:ahLst/>
              <a:cxnLst>
                <a:cxn ang="T10">
                  <a:pos x="T0" y="T1"/>
                </a:cxn>
                <a:cxn ang="T11">
                  <a:pos x="T2" y="T3"/>
                </a:cxn>
                <a:cxn ang="T12">
                  <a:pos x="T4" y="T5"/>
                </a:cxn>
                <a:cxn ang="T13">
                  <a:pos x="T6" y="T7"/>
                </a:cxn>
                <a:cxn ang="T14">
                  <a:pos x="T8" y="T9"/>
                </a:cxn>
              </a:cxnLst>
              <a:rect l="T15" t="T16" r="T17" b="T18"/>
              <a:pathLst>
                <a:path w="394" h="218">
                  <a:moveTo>
                    <a:pt x="0" y="0"/>
                  </a:moveTo>
                  <a:lnTo>
                    <a:pt x="100" y="218"/>
                  </a:lnTo>
                  <a:lnTo>
                    <a:pt x="297" y="218"/>
                  </a:lnTo>
                  <a:lnTo>
                    <a:pt x="394" y="0"/>
                  </a:lnTo>
                  <a:lnTo>
                    <a:pt x="0" y="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13" name="Freeform 93"/>
            <p:cNvSpPr>
              <a:spLocks/>
            </p:cNvSpPr>
            <p:nvPr/>
          </p:nvSpPr>
          <p:spPr bwMode="auto">
            <a:xfrm>
              <a:off x="4489962" y="3749848"/>
              <a:ext cx="321506" cy="136063"/>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7" y="0"/>
                  </a:lnTo>
                  <a:lnTo>
                    <a:pt x="100" y="0"/>
                  </a:lnTo>
                  <a:lnTo>
                    <a:pt x="0" y="220"/>
                  </a:lnTo>
                  <a:lnTo>
                    <a:pt x="394" y="22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14" name="Line 91"/>
            <p:cNvSpPr>
              <a:spLocks noChangeShapeType="1"/>
            </p:cNvSpPr>
            <p:nvPr/>
          </p:nvSpPr>
          <p:spPr bwMode="auto">
            <a:xfrm flipV="1">
              <a:off x="4652347" y="2302634"/>
              <a:ext cx="816" cy="27027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15" name="Line 90"/>
            <p:cNvSpPr>
              <a:spLocks noChangeShapeType="1"/>
            </p:cNvSpPr>
            <p:nvPr/>
          </p:nvSpPr>
          <p:spPr bwMode="auto">
            <a:xfrm>
              <a:off x="4652347" y="2302634"/>
              <a:ext cx="535299" cy="61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16" name="Line 89"/>
            <p:cNvSpPr>
              <a:spLocks noChangeShapeType="1"/>
            </p:cNvSpPr>
            <p:nvPr/>
          </p:nvSpPr>
          <p:spPr bwMode="auto">
            <a:xfrm>
              <a:off x="5187646" y="2302634"/>
              <a:ext cx="816" cy="1013668"/>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17" name="Rectangle 84"/>
            <p:cNvSpPr>
              <a:spLocks noChangeArrowheads="1"/>
            </p:cNvSpPr>
            <p:nvPr/>
          </p:nvSpPr>
          <p:spPr bwMode="auto">
            <a:xfrm>
              <a:off x="4605835" y="2506729"/>
              <a:ext cx="86496" cy="270270"/>
            </a:xfrm>
            <a:prstGeom prst="rect">
              <a:avLst/>
            </a:prstGeom>
            <a:blipFill dpi="0" rotWithShape="0">
              <a:blip r:embed="rId6"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18" name="Rectangle 83"/>
            <p:cNvSpPr>
              <a:spLocks noChangeArrowheads="1"/>
            </p:cNvSpPr>
            <p:nvPr/>
          </p:nvSpPr>
          <p:spPr bwMode="auto">
            <a:xfrm>
              <a:off x="4605835" y="2506729"/>
              <a:ext cx="86496" cy="270270"/>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19" name="Freeform 82"/>
            <p:cNvSpPr>
              <a:spLocks/>
            </p:cNvSpPr>
            <p:nvPr/>
          </p:nvSpPr>
          <p:spPr bwMode="auto">
            <a:xfrm>
              <a:off x="4499754" y="2438079"/>
              <a:ext cx="321506" cy="136063"/>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6" y="0"/>
                  </a:lnTo>
                  <a:lnTo>
                    <a:pt x="99" y="0"/>
                  </a:lnTo>
                  <a:lnTo>
                    <a:pt x="0" y="220"/>
                  </a:lnTo>
                  <a:lnTo>
                    <a:pt x="394" y="220"/>
                  </a:lnTo>
                  <a:close/>
                </a:path>
              </a:pathLst>
            </a:custGeom>
            <a:solidFill>
              <a:srgbClr val="3366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20" name="Freeform 81"/>
            <p:cNvSpPr>
              <a:spLocks/>
            </p:cNvSpPr>
            <p:nvPr/>
          </p:nvSpPr>
          <p:spPr bwMode="auto">
            <a:xfrm>
              <a:off x="4499754" y="2438079"/>
              <a:ext cx="321506" cy="136063"/>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6" y="0"/>
                  </a:lnTo>
                  <a:lnTo>
                    <a:pt x="99" y="0"/>
                  </a:lnTo>
                  <a:lnTo>
                    <a:pt x="0" y="220"/>
                  </a:lnTo>
                  <a:lnTo>
                    <a:pt x="394" y="22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21" name="Freeform 80"/>
            <p:cNvSpPr>
              <a:spLocks/>
            </p:cNvSpPr>
            <p:nvPr/>
          </p:nvSpPr>
          <p:spPr bwMode="auto">
            <a:xfrm>
              <a:off x="4489962" y="3749848"/>
              <a:ext cx="321506" cy="136063"/>
            </a:xfrm>
            <a:custGeom>
              <a:avLst/>
              <a:gdLst>
                <a:gd name="T0" fmla="*/ 2147483647 w 394"/>
                <a:gd name="T1" fmla="*/ 2147483647 h 220"/>
                <a:gd name="T2" fmla="*/ 2147483647 w 394"/>
                <a:gd name="T3" fmla="*/ 0 h 220"/>
                <a:gd name="T4" fmla="*/ 2147483647 w 394"/>
                <a:gd name="T5" fmla="*/ 0 h 220"/>
                <a:gd name="T6" fmla="*/ 0 w 394"/>
                <a:gd name="T7" fmla="*/ 2147483647 h 220"/>
                <a:gd name="T8" fmla="*/ 2147483647 w 394"/>
                <a:gd name="T9" fmla="*/ 2147483647 h 220"/>
                <a:gd name="T10" fmla="*/ 0 60000 65536"/>
                <a:gd name="T11" fmla="*/ 0 60000 65536"/>
                <a:gd name="T12" fmla="*/ 0 60000 65536"/>
                <a:gd name="T13" fmla="*/ 0 60000 65536"/>
                <a:gd name="T14" fmla="*/ 0 60000 65536"/>
                <a:gd name="T15" fmla="*/ 0 w 394"/>
                <a:gd name="T16" fmla="*/ 0 h 220"/>
                <a:gd name="T17" fmla="*/ 394 w 394"/>
                <a:gd name="T18" fmla="*/ 220 h 220"/>
              </a:gdLst>
              <a:ahLst/>
              <a:cxnLst>
                <a:cxn ang="T10">
                  <a:pos x="T0" y="T1"/>
                </a:cxn>
                <a:cxn ang="T11">
                  <a:pos x="T2" y="T3"/>
                </a:cxn>
                <a:cxn ang="T12">
                  <a:pos x="T4" y="T5"/>
                </a:cxn>
                <a:cxn ang="T13">
                  <a:pos x="T6" y="T7"/>
                </a:cxn>
                <a:cxn ang="T14">
                  <a:pos x="T8" y="T9"/>
                </a:cxn>
              </a:cxnLst>
              <a:rect l="T15" t="T16" r="T17" b="T18"/>
              <a:pathLst>
                <a:path w="394" h="220">
                  <a:moveTo>
                    <a:pt x="394" y="220"/>
                  </a:moveTo>
                  <a:lnTo>
                    <a:pt x="297" y="0"/>
                  </a:lnTo>
                  <a:lnTo>
                    <a:pt x="100" y="0"/>
                  </a:lnTo>
                  <a:lnTo>
                    <a:pt x="0" y="220"/>
                  </a:lnTo>
                  <a:lnTo>
                    <a:pt x="394" y="220"/>
                  </a:lnTo>
                  <a:close/>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22" name="Freeform 79"/>
            <p:cNvSpPr>
              <a:spLocks/>
            </p:cNvSpPr>
            <p:nvPr/>
          </p:nvSpPr>
          <p:spPr bwMode="auto">
            <a:xfrm>
              <a:off x="5089725" y="3222295"/>
              <a:ext cx="186865" cy="228833"/>
            </a:xfrm>
            <a:custGeom>
              <a:avLst/>
              <a:gdLst>
                <a:gd name="T0" fmla="*/ 2147483647 w 229"/>
                <a:gd name="T1" fmla="*/ 0 h 370"/>
                <a:gd name="T2" fmla="*/ 2147483647 w 229"/>
                <a:gd name="T3" fmla="*/ 0 h 370"/>
                <a:gd name="T4" fmla="*/ 2147483647 w 229"/>
                <a:gd name="T5" fmla="*/ 2147483647 h 370"/>
                <a:gd name="T6" fmla="*/ 2147483647 w 229"/>
                <a:gd name="T7" fmla="*/ 2147483647 h 370"/>
                <a:gd name="T8" fmla="*/ 2147483647 w 229"/>
                <a:gd name="T9" fmla="*/ 2147483647 h 370"/>
                <a:gd name="T10" fmla="*/ 2147483647 w 229"/>
                <a:gd name="T11" fmla="*/ 2147483647 h 370"/>
                <a:gd name="T12" fmla="*/ 2147483647 w 229"/>
                <a:gd name="T13" fmla="*/ 2147483647 h 370"/>
                <a:gd name="T14" fmla="*/ 0 w 229"/>
                <a:gd name="T15" fmla="*/ 2147483647 h 370"/>
                <a:gd name="T16" fmla="*/ 0 w 229"/>
                <a:gd name="T17" fmla="*/ 2147483647 h 370"/>
                <a:gd name="T18" fmla="*/ 0 w 229"/>
                <a:gd name="T19" fmla="*/ 2147483647 h 370"/>
                <a:gd name="T20" fmla="*/ 0 w 229"/>
                <a:gd name="T21" fmla="*/ 2147483647 h 370"/>
                <a:gd name="T22" fmla="*/ 2147483647 w 229"/>
                <a:gd name="T23" fmla="*/ 2147483647 h 370"/>
                <a:gd name="T24" fmla="*/ 2147483647 w 229"/>
                <a:gd name="T25" fmla="*/ 2147483647 h 370"/>
                <a:gd name="T26" fmla="*/ 2147483647 w 229"/>
                <a:gd name="T27" fmla="*/ 2147483647 h 370"/>
                <a:gd name="T28" fmla="*/ 2147483647 w 229"/>
                <a:gd name="T29" fmla="*/ 2147483647 h 370"/>
                <a:gd name="T30" fmla="*/ 2147483647 w 229"/>
                <a:gd name="T31" fmla="*/ 2147483647 h 370"/>
                <a:gd name="T32" fmla="*/ 2147483647 w 229"/>
                <a:gd name="T33" fmla="*/ 2147483647 h 370"/>
                <a:gd name="T34" fmla="*/ 2147483647 w 229"/>
                <a:gd name="T35" fmla="*/ 2147483647 h 370"/>
                <a:gd name="T36" fmla="*/ 2147483647 w 229"/>
                <a:gd name="T37" fmla="*/ 2147483647 h 370"/>
                <a:gd name="T38" fmla="*/ 2147483647 w 229"/>
                <a:gd name="T39" fmla="*/ 2147483647 h 370"/>
                <a:gd name="T40" fmla="*/ 2147483647 w 229"/>
                <a:gd name="T41" fmla="*/ 2147483647 h 370"/>
                <a:gd name="T42" fmla="*/ 2147483647 w 229"/>
                <a:gd name="T43" fmla="*/ 2147483647 h 370"/>
                <a:gd name="T44" fmla="*/ 2147483647 w 229"/>
                <a:gd name="T45" fmla="*/ 2147483647 h 370"/>
                <a:gd name="T46" fmla="*/ 2147483647 w 229"/>
                <a:gd name="T47" fmla="*/ 2147483647 h 370"/>
                <a:gd name="T48" fmla="*/ 2147483647 w 229"/>
                <a:gd name="T49" fmla="*/ 2147483647 h 370"/>
                <a:gd name="T50" fmla="*/ 2147483647 w 229"/>
                <a:gd name="T51" fmla="*/ 2147483647 h 370"/>
                <a:gd name="T52" fmla="*/ 2147483647 w 229"/>
                <a:gd name="T53" fmla="*/ 2147483647 h 370"/>
                <a:gd name="T54" fmla="*/ 2147483647 w 229"/>
                <a:gd name="T55" fmla="*/ 2147483647 h 370"/>
                <a:gd name="T56" fmla="*/ 2147483647 w 229"/>
                <a:gd name="T57" fmla="*/ 2147483647 h 370"/>
                <a:gd name="T58" fmla="*/ 2147483647 w 229"/>
                <a:gd name="T59" fmla="*/ 2147483647 h 370"/>
                <a:gd name="T60" fmla="*/ 2147483647 w 229"/>
                <a:gd name="T61" fmla="*/ 2147483647 h 370"/>
                <a:gd name="T62" fmla="*/ 2147483647 w 229"/>
                <a:gd name="T63" fmla="*/ 2147483647 h 370"/>
                <a:gd name="T64" fmla="*/ 2147483647 w 229"/>
                <a:gd name="T65" fmla="*/ 2147483647 h 370"/>
                <a:gd name="T66" fmla="*/ 2147483647 w 229"/>
                <a:gd name="T67" fmla="*/ 2147483647 h 370"/>
                <a:gd name="T68" fmla="*/ 2147483647 w 229"/>
                <a:gd name="T69" fmla="*/ 0 h 370"/>
                <a:gd name="T70" fmla="*/ 2147483647 w 229"/>
                <a:gd name="T71" fmla="*/ 0 h 370"/>
                <a:gd name="T72" fmla="*/ 2147483647 w 229"/>
                <a:gd name="T73" fmla="*/ 0 h 3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370"/>
                <a:gd name="T113" fmla="*/ 229 w 229"/>
                <a:gd name="T114" fmla="*/ 370 h 3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370">
                  <a:moveTo>
                    <a:pt x="37" y="0"/>
                  </a:moveTo>
                  <a:lnTo>
                    <a:pt x="30" y="0"/>
                  </a:lnTo>
                  <a:lnTo>
                    <a:pt x="23" y="2"/>
                  </a:lnTo>
                  <a:lnTo>
                    <a:pt x="16" y="7"/>
                  </a:lnTo>
                  <a:lnTo>
                    <a:pt x="11" y="11"/>
                  </a:lnTo>
                  <a:lnTo>
                    <a:pt x="7" y="16"/>
                  </a:lnTo>
                  <a:lnTo>
                    <a:pt x="2" y="23"/>
                  </a:lnTo>
                  <a:lnTo>
                    <a:pt x="0" y="30"/>
                  </a:lnTo>
                  <a:lnTo>
                    <a:pt x="0" y="37"/>
                  </a:lnTo>
                  <a:lnTo>
                    <a:pt x="0" y="333"/>
                  </a:lnTo>
                  <a:lnTo>
                    <a:pt x="0" y="340"/>
                  </a:lnTo>
                  <a:lnTo>
                    <a:pt x="2" y="347"/>
                  </a:lnTo>
                  <a:lnTo>
                    <a:pt x="7" y="353"/>
                  </a:lnTo>
                  <a:lnTo>
                    <a:pt x="11" y="360"/>
                  </a:lnTo>
                  <a:lnTo>
                    <a:pt x="16" y="365"/>
                  </a:lnTo>
                  <a:lnTo>
                    <a:pt x="23" y="367"/>
                  </a:lnTo>
                  <a:lnTo>
                    <a:pt x="30" y="370"/>
                  </a:lnTo>
                  <a:lnTo>
                    <a:pt x="37" y="370"/>
                  </a:lnTo>
                  <a:lnTo>
                    <a:pt x="190" y="370"/>
                  </a:lnTo>
                  <a:lnTo>
                    <a:pt x="199" y="370"/>
                  </a:lnTo>
                  <a:lnTo>
                    <a:pt x="206" y="367"/>
                  </a:lnTo>
                  <a:lnTo>
                    <a:pt x="213" y="365"/>
                  </a:lnTo>
                  <a:lnTo>
                    <a:pt x="218" y="360"/>
                  </a:lnTo>
                  <a:lnTo>
                    <a:pt x="222" y="353"/>
                  </a:lnTo>
                  <a:lnTo>
                    <a:pt x="225" y="347"/>
                  </a:lnTo>
                  <a:lnTo>
                    <a:pt x="227" y="340"/>
                  </a:lnTo>
                  <a:lnTo>
                    <a:pt x="229" y="333"/>
                  </a:lnTo>
                  <a:lnTo>
                    <a:pt x="229" y="37"/>
                  </a:lnTo>
                  <a:lnTo>
                    <a:pt x="227" y="30"/>
                  </a:lnTo>
                  <a:lnTo>
                    <a:pt x="225" y="23"/>
                  </a:lnTo>
                  <a:lnTo>
                    <a:pt x="222" y="16"/>
                  </a:lnTo>
                  <a:lnTo>
                    <a:pt x="218" y="11"/>
                  </a:lnTo>
                  <a:lnTo>
                    <a:pt x="213" y="7"/>
                  </a:lnTo>
                  <a:lnTo>
                    <a:pt x="206" y="2"/>
                  </a:lnTo>
                  <a:lnTo>
                    <a:pt x="199" y="0"/>
                  </a:lnTo>
                  <a:lnTo>
                    <a:pt x="190" y="0"/>
                  </a:lnTo>
                  <a:lnTo>
                    <a:pt x="37"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23" name="Freeform 78"/>
            <p:cNvSpPr>
              <a:spLocks/>
            </p:cNvSpPr>
            <p:nvPr/>
          </p:nvSpPr>
          <p:spPr bwMode="auto">
            <a:xfrm>
              <a:off x="5089725" y="3222295"/>
              <a:ext cx="186865" cy="228833"/>
            </a:xfrm>
            <a:custGeom>
              <a:avLst/>
              <a:gdLst>
                <a:gd name="T0" fmla="*/ 2147483647 w 229"/>
                <a:gd name="T1" fmla="*/ 0 h 370"/>
                <a:gd name="T2" fmla="*/ 2147483647 w 229"/>
                <a:gd name="T3" fmla="*/ 0 h 370"/>
                <a:gd name="T4" fmla="*/ 2147483647 w 229"/>
                <a:gd name="T5" fmla="*/ 2147483647 h 370"/>
                <a:gd name="T6" fmla="*/ 2147483647 w 229"/>
                <a:gd name="T7" fmla="*/ 2147483647 h 370"/>
                <a:gd name="T8" fmla="*/ 2147483647 w 229"/>
                <a:gd name="T9" fmla="*/ 2147483647 h 370"/>
                <a:gd name="T10" fmla="*/ 2147483647 w 229"/>
                <a:gd name="T11" fmla="*/ 2147483647 h 370"/>
                <a:gd name="T12" fmla="*/ 2147483647 w 229"/>
                <a:gd name="T13" fmla="*/ 2147483647 h 370"/>
                <a:gd name="T14" fmla="*/ 0 w 229"/>
                <a:gd name="T15" fmla="*/ 2147483647 h 370"/>
                <a:gd name="T16" fmla="*/ 0 w 229"/>
                <a:gd name="T17" fmla="*/ 2147483647 h 370"/>
                <a:gd name="T18" fmla="*/ 0 w 229"/>
                <a:gd name="T19" fmla="*/ 2147483647 h 370"/>
                <a:gd name="T20" fmla="*/ 0 w 229"/>
                <a:gd name="T21" fmla="*/ 2147483647 h 370"/>
                <a:gd name="T22" fmla="*/ 2147483647 w 229"/>
                <a:gd name="T23" fmla="*/ 2147483647 h 370"/>
                <a:gd name="T24" fmla="*/ 2147483647 w 229"/>
                <a:gd name="T25" fmla="*/ 2147483647 h 370"/>
                <a:gd name="T26" fmla="*/ 2147483647 w 229"/>
                <a:gd name="T27" fmla="*/ 2147483647 h 370"/>
                <a:gd name="T28" fmla="*/ 2147483647 w 229"/>
                <a:gd name="T29" fmla="*/ 2147483647 h 370"/>
                <a:gd name="T30" fmla="*/ 2147483647 w 229"/>
                <a:gd name="T31" fmla="*/ 2147483647 h 370"/>
                <a:gd name="T32" fmla="*/ 2147483647 w 229"/>
                <a:gd name="T33" fmla="*/ 2147483647 h 370"/>
                <a:gd name="T34" fmla="*/ 2147483647 w 229"/>
                <a:gd name="T35" fmla="*/ 2147483647 h 370"/>
                <a:gd name="T36" fmla="*/ 2147483647 w 229"/>
                <a:gd name="T37" fmla="*/ 2147483647 h 370"/>
                <a:gd name="T38" fmla="*/ 2147483647 w 229"/>
                <a:gd name="T39" fmla="*/ 2147483647 h 370"/>
                <a:gd name="T40" fmla="*/ 2147483647 w 229"/>
                <a:gd name="T41" fmla="*/ 2147483647 h 370"/>
                <a:gd name="T42" fmla="*/ 2147483647 w 229"/>
                <a:gd name="T43" fmla="*/ 2147483647 h 370"/>
                <a:gd name="T44" fmla="*/ 2147483647 w 229"/>
                <a:gd name="T45" fmla="*/ 2147483647 h 370"/>
                <a:gd name="T46" fmla="*/ 2147483647 w 229"/>
                <a:gd name="T47" fmla="*/ 2147483647 h 370"/>
                <a:gd name="T48" fmla="*/ 2147483647 w 229"/>
                <a:gd name="T49" fmla="*/ 2147483647 h 370"/>
                <a:gd name="T50" fmla="*/ 2147483647 w 229"/>
                <a:gd name="T51" fmla="*/ 2147483647 h 370"/>
                <a:gd name="T52" fmla="*/ 2147483647 w 229"/>
                <a:gd name="T53" fmla="*/ 2147483647 h 370"/>
                <a:gd name="T54" fmla="*/ 2147483647 w 229"/>
                <a:gd name="T55" fmla="*/ 2147483647 h 370"/>
                <a:gd name="T56" fmla="*/ 2147483647 w 229"/>
                <a:gd name="T57" fmla="*/ 2147483647 h 370"/>
                <a:gd name="T58" fmla="*/ 2147483647 w 229"/>
                <a:gd name="T59" fmla="*/ 2147483647 h 370"/>
                <a:gd name="T60" fmla="*/ 2147483647 w 229"/>
                <a:gd name="T61" fmla="*/ 2147483647 h 370"/>
                <a:gd name="T62" fmla="*/ 2147483647 w 229"/>
                <a:gd name="T63" fmla="*/ 2147483647 h 370"/>
                <a:gd name="T64" fmla="*/ 2147483647 w 229"/>
                <a:gd name="T65" fmla="*/ 2147483647 h 370"/>
                <a:gd name="T66" fmla="*/ 2147483647 w 229"/>
                <a:gd name="T67" fmla="*/ 2147483647 h 370"/>
                <a:gd name="T68" fmla="*/ 2147483647 w 229"/>
                <a:gd name="T69" fmla="*/ 0 h 370"/>
                <a:gd name="T70" fmla="*/ 2147483647 w 229"/>
                <a:gd name="T71" fmla="*/ 0 h 370"/>
                <a:gd name="T72" fmla="*/ 2147483647 w 229"/>
                <a:gd name="T73" fmla="*/ 0 h 3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370"/>
                <a:gd name="T113" fmla="*/ 229 w 229"/>
                <a:gd name="T114" fmla="*/ 370 h 3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370">
                  <a:moveTo>
                    <a:pt x="37" y="0"/>
                  </a:moveTo>
                  <a:lnTo>
                    <a:pt x="30" y="0"/>
                  </a:lnTo>
                  <a:lnTo>
                    <a:pt x="23" y="2"/>
                  </a:lnTo>
                  <a:lnTo>
                    <a:pt x="16" y="7"/>
                  </a:lnTo>
                  <a:lnTo>
                    <a:pt x="11" y="11"/>
                  </a:lnTo>
                  <a:lnTo>
                    <a:pt x="7" y="16"/>
                  </a:lnTo>
                  <a:lnTo>
                    <a:pt x="2" y="23"/>
                  </a:lnTo>
                  <a:lnTo>
                    <a:pt x="0" y="30"/>
                  </a:lnTo>
                  <a:lnTo>
                    <a:pt x="0" y="37"/>
                  </a:lnTo>
                  <a:lnTo>
                    <a:pt x="0" y="333"/>
                  </a:lnTo>
                  <a:lnTo>
                    <a:pt x="0" y="340"/>
                  </a:lnTo>
                  <a:lnTo>
                    <a:pt x="2" y="347"/>
                  </a:lnTo>
                  <a:lnTo>
                    <a:pt x="7" y="353"/>
                  </a:lnTo>
                  <a:lnTo>
                    <a:pt x="11" y="360"/>
                  </a:lnTo>
                  <a:lnTo>
                    <a:pt x="16" y="365"/>
                  </a:lnTo>
                  <a:lnTo>
                    <a:pt x="23" y="367"/>
                  </a:lnTo>
                  <a:lnTo>
                    <a:pt x="30" y="370"/>
                  </a:lnTo>
                  <a:lnTo>
                    <a:pt x="37" y="370"/>
                  </a:lnTo>
                  <a:lnTo>
                    <a:pt x="190" y="370"/>
                  </a:lnTo>
                  <a:lnTo>
                    <a:pt x="199" y="370"/>
                  </a:lnTo>
                  <a:lnTo>
                    <a:pt x="206" y="367"/>
                  </a:lnTo>
                  <a:lnTo>
                    <a:pt x="213" y="365"/>
                  </a:lnTo>
                  <a:lnTo>
                    <a:pt x="218" y="360"/>
                  </a:lnTo>
                  <a:lnTo>
                    <a:pt x="222" y="353"/>
                  </a:lnTo>
                  <a:lnTo>
                    <a:pt x="225" y="347"/>
                  </a:lnTo>
                  <a:lnTo>
                    <a:pt x="227" y="340"/>
                  </a:lnTo>
                  <a:lnTo>
                    <a:pt x="229" y="333"/>
                  </a:lnTo>
                  <a:lnTo>
                    <a:pt x="229" y="37"/>
                  </a:lnTo>
                  <a:lnTo>
                    <a:pt x="227" y="30"/>
                  </a:lnTo>
                  <a:lnTo>
                    <a:pt x="225" y="23"/>
                  </a:lnTo>
                  <a:lnTo>
                    <a:pt x="222" y="16"/>
                  </a:lnTo>
                  <a:lnTo>
                    <a:pt x="218" y="11"/>
                  </a:lnTo>
                  <a:lnTo>
                    <a:pt x="213" y="7"/>
                  </a:lnTo>
                  <a:lnTo>
                    <a:pt x="206" y="2"/>
                  </a:lnTo>
                  <a:lnTo>
                    <a:pt x="199" y="0"/>
                  </a:lnTo>
                  <a:lnTo>
                    <a:pt x="190" y="0"/>
                  </a:lnTo>
                  <a:lnTo>
                    <a:pt x="37"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24" name="Freeform 77"/>
            <p:cNvSpPr>
              <a:spLocks/>
            </p:cNvSpPr>
            <p:nvPr/>
          </p:nvSpPr>
          <p:spPr bwMode="auto">
            <a:xfrm>
              <a:off x="5044029" y="3182095"/>
              <a:ext cx="268466" cy="67413"/>
            </a:xfrm>
            <a:custGeom>
              <a:avLst/>
              <a:gdLst>
                <a:gd name="T0" fmla="*/ 2147483647 w 329"/>
                <a:gd name="T1" fmla="*/ 0 h 109"/>
                <a:gd name="T2" fmla="*/ 2147483647 w 329"/>
                <a:gd name="T3" fmla="*/ 0 h 109"/>
                <a:gd name="T4" fmla="*/ 2147483647 w 329"/>
                <a:gd name="T5" fmla="*/ 0 h 109"/>
                <a:gd name="T6" fmla="*/ 2147483647 w 329"/>
                <a:gd name="T7" fmla="*/ 2147483647 h 109"/>
                <a:gd name="T8" fmla="*/ 2147483647 w 329"/>
                <a:gd name="T9" fmla="*/ 2147483647 h 109"/>
                <a:gd name="T10" fmla="*/ 2147483647 w 329"/>
                <a:gd name="T11" fmla="*/ 2147483647 h 109"/>
                <a:gd name="T12" fmla="*/ 0 w 329"/>
                <a:gd name="T13" fmla="*/ 2147483647 h 109"/>
                <a:gd name="T14" fmla="*/ 0 w 329"/>
                <a:gd name="T15" fmla="*/ 2147483647 h 109"/>
                <a:gd name="T16" fmla="*/ 0 w 329"/>
                <a:gd name="T17" fmla="*/ 2147483647 h 109"/>
                <a:gd name="T18" fmla="*/ 0 w 329"/>
                <a:gd name="T19" fmla="*/ 2147483647 h 109"/>
                <a:gd name="T20" fmla="*/ 0 w 329"/>
                <a:gd name="T21" fmla="*/ 2147483647 h 109"/>
                <a:gd name="T22" fmla="*/ 0 w 329"/>
                <a:gd name="T23" fmla="*/ 2147483647 h 109"/>
                <a:gd name="T24" fmla="*/ 2147483647 w 329"/>
                <a:gd name="T25" fmla="*/ 2147483647 h 109"/>
                <a:gd name="T26" fmla="*/ 2147483647 w 329"/>
                <a:gd name="T27" fmla="*/ 2147483647 h 109"/>
                <a:gd name="T28" fmla="*/ 2147483647 w 329"/>
                <a:gd name="T29" fmla="*/ 2147483647 h 109"/>
                <a:gd name="T30" fmla="*/ 2147483647 w 329"/>
                <a:gd name="T31" fmla="*/ 2147483647 h 109"/>
                <a:gd name="T32" fmla="*/ 2147483647 w 329"/>
                <a:gd name="T33" fmla="*/ 2147483647 h 109"/>
                <a:gd name="T34" fmla="*/ 2147483647 w 329"/>
                <a:gd name="T35" fmla="*/ 2147483647 h 109"/>
                <a:gd name="T36" fmla="*/ 2147483647 w 329"/>
                <a:gd name="T37" fmla="*/ 2147483647 h 109"/>
                <a:gd name="T38" fmla="*/ 2147483647 w 329"/>
                <a:gd name="T39" fmla="*/ 2147483647 h 109"/>
                <a:gd name="T40" fmla="*/ 2147483647 w 329"/>
                <a:gd name="T41" fmla="*/ 2147483647 h 109"/>
                <a:gd name="T42" fmla="*/ 2147483647 w 329"/>
                <a:gd name="T43" fmla="*/ 2147483647 h 109"/>
                <a:gd name="T44" fmla="*/ 2147483647 w 329"/>
                <a:gd name="T45" fmla="*/ 2147483647 h 109"/>
                <a:gd name="T46" fmla="*/ 2147483647 w 329"/>
                <a:gd name="T47" fmla="*/ 2147483647 h 109"/>
                <a:gd name="T48" fmla="*/ 2147483647 w 329"/>
                <a:gd name="T49" fmla="*/ 2147483647 h 109"/>
                <a:gd name="T50" fmla="*/ 2147483647 w 329"/>
                <a:gd name="T51" fmla="*/ 2147483647 h 109"/>
                <a:gd name="T52" fmla="*/ 2147483647 w 329"/>
                <a:gd name="T53" fmla="*/ 2147483647 h 109"/>
                <a:gd name="T54" fmla="*/ 2147483647 w 329"/>
                <a:gd name="T55" fmla="*/ 2147483647 h 109"/>
                <a:gd name="T56" fmla="*/ 2147483647 w 329"/>
                <a:gd name="T57" fmla="*/ 2147483647 h 109"/>
                <a:gd name="T58" fmla="*/ 2147483647 w 329"/>
                <a:gd name="T59" fmla="*/ 2147483647 h 109"/>
                <a:gd name="T60" fmla="*/ 2147483647 w 329"/>
                <a:gd name="T61" fmla="*/ 2147483647 h 109"/>
                <a:gd name="T62" fmla="*/ 2147483647 w 329"/>
                <a:gd name="T63" fmla="*/ 2147483647 h 109"/>
                <a:gd name="T64" fmla="*/ 2147483647 w 329"/>
                <a:gd name="T65" fmla="*/ 2147483647 h 109"/>
                <a:gd name="T66" fmla="*/ 2147483647 w 329"/>
                <a:gd name="T67" fmla="*/ 0 h 109"/>
                <a:gd name="T68" fmla="*/ 2147483647 w 329"/>
                <a:gd name="T69" fmla="*/ 0 h 109"/>
                <a:gd name="T70" fmla="*/ 2147483647 w 329"/>
                <a:gd name="T71" fmla="*/ 0 h 109"/>
                <a:gd name="T72" fmla="*/ 2147483647 w 329"/>
                <a:gd name="T73" fmla="*/ 0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
                <a:gd name="T112" fmla="*/ 0 h 109"/>
                <a:gd name="T113" fmla="*/ 329 w 329"/>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 h="109">
                  <a:moveTo>
                    <a:pt x="19" y="0"/>
                  </a:moveTo>
                  <a:lnTo>
                    <a:pt x="14" y="0"/>
                  </a:lnTo>
                  <a:lnTo>
                    <a:pt x="12" y="0"/>
                  </a:lnTo>
                  <a:lnTo>
                    <a:pt x="7" y="2"/>
                  </a:lnTo>
                  <a:lnTo>
                    <a:pt x="5" y="5"/>
                  </a:lnTo>
                  <a:lnTo>
                    <a:pt x="3" y="7"/>
                  </a:lnTo>
                  <a:lnTo>
                    <a:pt x="0" y="11"/>
                  </a:lnTo>
                  <a:lnTo>
                    <a:pt x="0" y="14"/>
                  </a:lnTo>
                  <a:lnTo>
                    <a:pt x="0" y="18"/>
                  </a:lnTo>
                  <a:lnTo>
                    <a:pt x="0" y="90"/>
                  </a:lnTo>
                  <a:lnTo>
                    <a:pt x="0" y="92"/>
                  </a:lnTo>
                  <a:lnTo>
                    <a:pt x="0" y="97"/>
                  </a:lnTo>
                  <a:lnTo>
                    <a:pt x="3" y="99"/>
                  </a:lnTo>
                  <a:lnTo>
                    <a:pt x="5" y="102"/>
                  </a:lnTo>
                  <a:lnTo>
                    <a:pt x="7" y="104"/>
                  </a:lnTo>
                  <a:lnTo>
                    <a:pt x="12" y="106"/>
                  </a:lnTo>
                  <a:lnTo>
                    <a:pt x="14" y="106"/>
                  </a:lnTo>
                  <a:lnTo>
                    <a:pt x="19" y="109"/>
                  </a:lnTo>
                  <a:lnTo>
                    <a:pt x="311" y="109"/>
                  </a:lnTo>
                  <a:lnTo>
                    <a:pt x="313" y="106"/>
                  </a:lnTo>
                  <a:lnTo>
                    <a:pt x="318" y="106"/>
                  </a:lnTo>
                  <a:lnTo>
                    <a:pt x="320" y="104"/>
                  </a:lnTo>
                  <a:lnTo>
                    <a:pt x="322" y="102"/>
                  </a:lnTo>
                  <a:lnTo>
                    <a:pt x="325" y="99"/>
                  </a:lnTo>
                  <a:lnTo>
                    <a:pt x="327" y="97"/>
                  </a:lnTo>
                  <a:lnTo>
                    <a:pt x="327" y="92"/>
                  </a:lnTo>
                  <a:lnTo>
                    <a:pt x="329" y="90"/>
                  </a:lnTo>
                  <a:lnTo>
                    <a:pt x="329" y="18"/>
                  </a:lnTo>
                  <a:lnTo>
                    <a:pt x="327" y="14"/>
                  </a:lnTo>
                  <a:lnTo>
                    <a:pt x="327" y="11"/>
                  </a:lnTo>
                  <a:lnTo>
                    <a:pt x="325" y="7"/>
                  </a:lnTo>
                  <a:lnTo>
                    <a:pt x="322" y="5"/>
                  </a:lnTo>
                  <a:lnTo>
                    <a:pt x="320" y="2"/>
                  </a:lnTo>
                  <a:lnTo>
                    <a:pt x="318" y="0"/>
                  </a:lnTo>
                  <a:lnTo>
                    <a:pt x="313" y="0"/>
                  </a:lnTo>
                  <a:lnTo>
                    <a:pt x="311" y="0"/>
                  </a:lnTo>
                  <a:lnTo>
                    <a:pt x="19" y="0"/>
                  </a:lnTo>
                  <a:close/>
                </a:path>
              </a:pathLst>
            </a:custGeom>
            <a:solidFill>
              <a:srgbClr val="00000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25" name="Freeform 76"/>
            <p:cNvSpPr>
              <a:spLocks/>
            </p:cNvSpPr>
            <p:nvPr/>
          </p:nvSpPr>
          <p:spPr bwMode="auto">
            <a:xfrm>
              <a:off x="5044029" y="3182095"/>
              <a:ext cx="268466" cy="67413"/>
            </a:xfrm>
            <a:custGeom>
              <a:avLst/>
              <a:gdLst>
                <a:gd name="T0" fmla="*/ 2147483647 w 329"/>
                <a:gd name="T1" fmla="*/ 0 h 109"/>
                <a:gd name="T2" fmla="*/ 2147483647 w 329"/>
                <a:gd name="T3" fmla="*/ 0 h 109"/>
                <a:gd name="T4" fmla="*/ 2147483647 w 329"/>
                <a:gd name="T5" fmla="*/ 0 h 109"/>
                <a:gd name="T6" fmla="*/ 2147483647 w 329"/>
                <a:gd name="T7" fmla="*/ 2147483647 h 109"/>
                <a:gd name="T8" fmla="*/ 2147483647 w 329"/>
                <a:gd name="T9" fmla="*/ 2147483647 h 109"/>
                <a:gd name="T10" fmla="*/ 2147483647 w 329"/>
                <a:gd name="T11" fmla="*/ 2147483647 h 109"/>
                <a:gd name="T12" fmla="*/ 0 w 329"/>
                <a:gd name="T13" fmla="*/ 2147483647 h 109"/>
                <a:gd name="T14" fmla="*/ 0 w 329"/>
                <a:gd name="T15" fmla="*/ 2147483647 h 109"/>
                <a:gd name="T16" fmla="*/ 0 w 329"/>
                <a:gd name="T17" fmla="*/ 2147483647 h 109"/>
                <a:gd name="T18" fmla="*/ 0 w 329"/>
                <a:gd name="T19" fmla="*/ 2147483647 h 109"/>
                <a:gd name="T20" fmla="*/ 0 w 329"/>
                <a:gd name="T21" fmla="*/ 2147483647 h 109"/>
                <a:gd name="T22" fmla="*/ 0 w 329"/>
                <a:gd name="T23" fmla="*/ 2147483647 h 109"/>
                <a:gd name="T24" fmla="*/ 2147483647 w 329"/>
                <a:gd name="T25" fmla="*/ 2147483647 h 109"/>
                <a:gd name="T26" fmla="*/ 2147483647 w 329"/>
                <a:gd name="T27" fmla="*/ 2147483647 h 109"/>
                <a:gd name="T28" fmla="*/ 2147483647 w 329"/>
                <a:gd name="T29" fmla="*/ 2147483647 h 109"/>
                <a:gd name="T30" fmla="*/ 2147483647 w 329"/>
                <a:gd name="T31" fmla="*/ 2147483647 h 109"/>
                <a:gd name="T32" fmla="*/ 2147483647 w 329"/>
                <a:gd name="T33" fmla="*/ 2147483647 h 109"/>
                <a:gd name="T34" fmla="*/ 2147483647 w 329"/>
                <a:gd name="T35" fmla="*/ 2147483647 h 109"/>
                <a:gd name="T36" fmla="*/ 2147483647 w 329"/>
                <a:gd name="T37" fmla="*/ 2147483647 h 109"/>
                <a:gd name="T38" fmla="*/ 2147483647 w 329"/>
                <a:gd name="T39" fmla="*/ 2147483647 h 109"/>
                <a:gd name="T40" fmla="*/ 2147483647 w 329"/>
                <a:gd name="T41" fmla="*/ 2147483647 h 109"/>
                <a:gd name="T42" fmla="*/ 2147483647 w 329"/>
                <a:gd name="T43" fmla="*/ 2147483647 h 109"/>
                <a:gd name="T44" fmla="*/ 2147483647 w 329"/>
                <a:gd name="T45" fmla="*/ 2147483647 h 109"/>
                <a:gd name="T46" fmla="*/ 2147483647 w 329"/>
                <a:gd name="T47" fmla="*/ 2147483647 h 109"/>
                <a:gd name="T48" fmla="*/ 2147483647 w 329"/>
                <a:gd name="T49" fmla="*/ 2147483647 h 109"/>
                <a:gd name="T50" fmla="*/ 2147483647 w 329"/>
                <a:gd name="T51" fmla="*/ 2147483647 h 109"/>
                <a:gd name="T52" fmla="*/ 2147483647 w 329"/>
                <a:gd name="T53" fmla="*/ 2147483647 h 109"/>
                <a:gd name="T54" fmla="*/ 2147483647 w 329"/>
                <a:gd name="T55" fmla="*/ 2147483647 h 109"/>
                <a:gd name="T56" fmla="*/ 2147483647 w 329"/>
                <a:gd name="T57" fmla="*/ 2147483647 h 109"/>
                <a:gd name="T58" fmla="*/ 2147483647 w 329"/>
                <a:gd name="T59" fmla="*/ 2147483647 h 109"/>
                <a:gd name="T60" fmla="*/ 2147483647 w 329"/>
                <a:gd name="T61" fmla="*/ 2147483647 h 109"/>
                <a:gd name="T62" fmla="*/ 2147483647 w 329"/>
                <a:gd name="T63" fmla="*/ 2147483647 h 109"/>
                <a:gd name="T64" fmla="*/ 2147483647 w 329"/>
                <a:gd name="T65" fmla="*/ 2147483647 h 109"/>
                <a:gd name="T66" fmla="*/ 2147483647 w 329"/>
                <a:gd name="T67" fmla="*/ 0 h 109"/>
                <a:gd name="T68" fmla="*/ 2147483647 w 329"/>
                <a:gd name="T69" fmla="*/ 0 h 109"/>
                <a:gd name="T70" fmla="*/ 2147483647 w 329"/>
                <a:gd name="T71" fmla="*/ 0 h 109"/>
                <a:gd name="T72" fmla="*/ 2147483647 w 329"/>
                <a:gd name="T73" fmla="*/ 0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
                <a:gd name="T112" fmla="*/ 0 h 109"/>
                <a:gd name="T113" fmla="*/ 329 w 329"/>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 h="109">
                  <a:moveTo>
                    <a:pt x="19" y="0"/>
                  </a:moveTo>
                  <a:lnTo>
                    <a:pt x="14" y="0"/>
                  </a:lnTo>
                  <a:lnTo>
                    <a:pt x="12" y="0"/>
                  </a:lnTo>
                  <a:lnTo>
                    <a:pt x="7" y="2"/>
                  </a:lnTo>
                  <a:lnTo>
                    <a:pt x="5" y="5"/>
                  </a:lnTo>
                  <a:lnTo>
                    <a:pt x="3" y="7"/>
                  </a:lnTo>
                  <a:lnTo>
                    <a:pt x="0" y="11"/>
                  </a:lnTo>
                  <a:lnTo>
                    <a:pt x="0" y="14"/>
                  </a:lnTo>
                  <a:lnTo>
                    <a:pt x="0" y="18"/>
                  </a:lnTo>
                  <a:lnTo>
                    <a:pt x="0" y="90"/>
                  </a:lnTo>
                  <a:lnTo>
                    <a:pt x="0" y="92"/>
                  </a:lnTo>
                  <a:lnTo>
                    <a:pt x="0" y="97"/>
                  </a:lnTo>
                  <a:lnTo>
                    <a:pt x="3" y="99"/>
                  </a:lnTo>
                  <a:lnTo>
                    <a:pt x="5" y="102"/>
                  </a:lnTo>
                  <a:lnTo>
                    <a:pt x="7" y="104"/>
                  </a:lnTo>
                  <a:lnTo>
                    <a:pt x="12" y="106"/>
                  </a:lnTo>
                  <a:lnTo>
                    <a:pt x="14" y="106"/>
                  </a:lnTo>
                  <a:lnTo>
                    <a:pt x="19" y="109"/>
                  </a:lnTo>
                  <a:lnTo>
                    <a:pt x="311" y="109"/>
                  </a:lnTo>
                  <a:lnTo>
                    <a:pt x="313" y="106"/>
                  </a:lnTo>
                  <a:lnTo>
                    <a:pt x="318" y="106"/>
                  </a:lnTo>
                  <a:lnTo>
                    <a:pt x="320" y="104"/>
                  </a:lnTo>
                  <a:lnTo>
                    <a:pt x="322" y="102"/>
                  </a:lnTo>
                  <a:lnTo>
                    <a:pt x="325" y="99"/>
                  </a:lnTo>
                  <a:lnTo>
                    <a:pt x="327" y="97"/>
                  </a:lnTo>
                  <a:lnTo>
                    <a:pt x="327" y="92"/>
                  </a:lnTo>
                  <a:lnTo>
                    <a:pt x="329" y="90"/>
                  </a:lnTo>
                  <a:lnTo>
                    <a:pt x="329" y="18"/>
                  </a:lnTo>
                  <a:lnTo>
                    <a:pt x="327" y="14"/>
                  </a:lnTo>
                  <a:lnTo>
                    <a:pt x="327" y="11"/>
                  </a:lnTo>
                  <a:lnTo>
                    <a:pt x="325" y="7"/>
                  </a:lnTo>
                  <a:lnTo>
                    <a:pt x="322" y="5"/>
                  </a:lnTo>
                  <a:lnTo>
                    <a:pt x="320" y="2"/>
                  </a:lnTo>
                  <a:lnTo>
                    <a:pt x="318" y="0"/>
                  </a:lnTo>
                  <a:lnTo>
                    <a:pt x="313" y="0"/>
                  </a:lnTo>
                  <a:lnTo>
                    <a:pt x="311" y="0"/>
                  </a:lnTo>
                  <a:lnTo>
                    <a:pt x="19" y="0"/>
                  </a:lnTo>
                </a:path>
              </a:pathLst>
            </a:cu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26" name="Freeform 74"/>
            <p:cNvSpPr>
              <a:spLocks/>
            </p:cNvSpPr>
            <p:nvPr/>
          </p:nvSpPr>
          <p:spPr bwMode="auto">
            <a:xfrm>
              <a:off x="5981961" y="3318157"/>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27" name="Freeform 73"/>
            <p:cNvSpPr>
              <a:spLocks/>
            </p:cNvSpPr>
            <p:nvPr/>
          </p:nvSpPr>
          <p:spPr bwMode="auto">
            <a:xfrm>
              <a:off x="5981961" y="3318157"/>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28" name="Rectangle 72"/>
            <p:cNvSpPr>
              <a:spLocks noChangeArrowheads="1"/>
            </p:cNvSpPr>
            <p:nvPr/>
          </p:nvSpPr>
          <p:spPr bwMode="auto">
            <a:xfrm>
              <a:off x="6428315" y="3216110"/>
              <a:ext cx="295394" cy="102047"/>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29" name="Rectangle 71"/>
            <p:cNvSpPr>
              <a:spLocks noChangeArrowheads="1"/>
            </p:cNvSpPr>
            <p:nvPr/>
          </p:nvSpPr>
          <p:spPr bwMode="auto">
            <a:xfrm>
              <a:off x="6428315" y="3216110"/>
              <a:ext cx="295394" cy="10204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30" name="Rectangle 70"/>
            <p:cNvSpPr>
              <a:spLocks noChangeArrowheads="1"/>
            </p:cNvSpPr>
            <p:nvPr/>
          </p:nvSpPr>
          <p:spPr bwMode="auto">
            <a:xfrm>
              <a:off x="6031737" y="2841319"/>
              <a:ext cx="1111398" cy="408188"/>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31" name="Freeform 69"/>
            <p:cNvSpPr>
              <a:spLocks/>
            </p:cNvSpPr>
            <p:nvPr/>
          </p:nvSpPr>
          <p:spPr bwMode="auto">
            <a:xfrm>
              <a:off x="6031737" y="2841319"/>
              <a:ext cx="1111398" cy="51951"/>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32" name="Freeform 68"/>
            <p:cNvSpPr>
              <a:spLocks/>
            </p:cNvSpPr>
            <p:nvPr/>
          </p:nvSpPr>
          <p:spPr bwMode="auto">
            <a:xfrm>
              <a:off x="6031737" y="2841319"/>
              <a:ext cx="66096" cy="408188"/>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33" name="Freeform 67"/>
            <p:cNvSpPr>
              <a:spLocks/>
            </p:cNvSpPr>
            <p:nvPr/>
          </p:nvSpPr>
          <p:spPr bwMode="auto">
            <a:xfrm>
              <a:off x="6031737" y="3197556"/>
              <a:ext cx="1111398" cy="51951"/>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34" name="Freeform 66"/>
            <p:cNvSpPr>
              <a:spLocks/>
            </p:cNvSpPr>
            <p:nvPr/>
          </p:nvSpPr>
          <p:spPr bwMode="auto">
            <a:xfrm>
              <a:off x="7077039" y="2841319"/>
              <a:ext cx="66096" cy="408188"/>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35" name="Rectangle 65"/>
            <p:cNvSpPr>
              <a:spLocks noChangeArrowheads="1"/>
            </p:cNvSpPr>
            <p:nvPr/>
          </p:nvSpPr>
          <p:spPr bwMode="auto">
            <a:xfrm>
              <a:off x="6031737" y="2841319"/>
              <a:ext cx="1111398" cy="4081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36" name="Rectangle 64"/>
            <p:cNvSpPr>
              <a:spLocks noChangeArrowheads="1"/>
            </p:cNvSpPr>
            <p:nvPr/>
          </p:nvSpPr>
          <p:spPr bwMode="auto">
            <a:xfrm>
              <a:off x="6097833" y="2893270"/>
              <a:ext cx="979206" cy="304286"/>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37" name="Line 63"/>
            <p:cNvSpPr>
              <a:spLocks noChangeShapeType="1"/>
            </p:cNvSpPr>
            <p:nvPr/>
          </p:nvSpPr>
          <p:spPr bwMode="auto">
            <a:xfrm>
              <a:off x="6031737" y="2841319"/>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38" name="Line 62"/>
            <p:cNvSpPr>
              <a:spLocks noChangeShapeType="1"/>
            </p:cNvSpPr>
            <p:nvPr/>
          </p:nvSpPr>
          <p:spPr bwMode="auto">
            <a:xfrm flipV="1">
              <a:off x="6031737" y="3197556"/>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39" name="Line 61"/>
            <p:cNvSpPr>
              <a:spLocks noChangeShapeType="1"/>
            </p:cNvSpPr>
            <p:nvPr/>
          </p:nvSpPr>
          <p:spPr bwMode="auto">
            <a:xfrm flipH="1" flipV="1">
              <a:off x="7077039" y="3197556"/>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40" name="Line 60"/>
            <p:cNvSpPr>
              <a:spLocks noChangeShapeType="1"/>
            </p:cNvSpPr>
            <p:nvPr/>
          </p:nvSpPr>
          <p:spPr bwMode="auto">
            <a:xfrm flipH="1">
              <a:off x="7077039" y="2841319"/>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41" name="Freeform 59"/>
            <p:cNvSpPr>
              <a:spLocks/>
            </p:cNvSpPr>
            <p:nvPr/>
          </p:nvSpPr>
          <p:spPr bwMode="auto">
            <a:xfrm>
              <a:off x="6122314" y="2980474"/>
              <a:ext cx="904133" cy="214608"/>
            </a:xfrm>
            <a:custGeom>
              <a:avLst/>
              <a:gdLst>
                <a:gd name="T0" fmla="*/ 2147483647 w 1108"/>
                <a:gd name="T1" fmla="*/ 2147483647 h 347"/>
                <a:gd name="T2" fmla="*/ 2147483647 w 1108"/>
                <a:gd name="T3" fmla="*/ 2147483647 h 347"/>
                <a:gd name="T4" fmla="*/ 2147483647 w 1108"/>
                <a:gd name="T5" fmla="*/ 2147483647 h 347"/>
                <a:gd name="T6" fmla="*/ 2147483647 w 1108"/>
                <a:gd name="T7" fmla="*/ 2147483647 h 347"/>
                <a:gd name="T8" fmla="*/ 2147483647 w 1108"/>
                <a:gd name="T9" fmla="*/ 2147483647 h 347"/>
                <a:gd name="T10" fmla="*/ 2147483647 w 1108"/>
                <a:gd name="T11" fmla="*/ 2147483647 h 347"/>
                <a:gd name="T12" fmla="*/ 2147483647 w 1108"/>
                <a:gd name="T13" fmla="*/ 2147483647 h 347"/>
                <a:gd name="T14" fmla="*/ 2147483647 w 1108"/>
                <a:gd name="T15" fmla="*/ 2147483647 h 347"/>
                <a:gd name="T16" fmla="*/ 2147483647 w 1108"/>
                <a:gd name="T17" fmla="*/ 2147483647 h 347"/>
                <a:gd name="T18" fmla="*/ 2147483647 w 1108"/>
                <a:gd name="T19" fmla="*/ 2147483647 h 347"/>
                <a:gd name="T20" fmla="*/ 2147483647 w 1108"/>
                <a:gd name="T21" fmla="*/ 2147483647 h 347"/>
                <a:gd name="T22" fmla="*/ 2147483647 w 1108"/>
                <a:gd name="T23" fmla="*/ 2147483647 h 347"/>
                <a:gd name="T24" fmla="*/ 2147483647 w 1108"/>
                <a:gd name="T25" fmla="*/ 2147483647 h 347"/>
                <a:gd name="T26" fmla="*/ 2147483647 w 1108"/>
                <a:gd name="T27" fmla="*/ 2147483647 h 347"/>
                <a:gd name="T28" fmla="*/ 2147483647 w 1108"/>
                <a:gd name="T29" fmla="*/ 2147483647 h 347"/>
                <a:gd name="T30" fmla="*/ 2147483647 w 1108"/>
                <a:gd name="T31" fmla="*/ 2147483647 h 347"/>
                <a:gd name="T32" fmla="*/ 2147483647 w 1108"/>
                <a:gd name="T33" fmla="*/ 2147483647 h 347"/>
                <a:gd name="T34" fmla="*/ 2147483647 w 1108"/>
                <a:gd name="T35" fmla="*/ 2147483647 h 347"/>
                <a:gd name="T36" fmla="*/ 2147483647 w 1108"/>
                <a:gd name="T37" fmla="*/ 2147483647 h 347"/>
                <a:gd name="T38" fmla="*/ 2147483647 w 1108"/>
                <a:gd name="T39" fmla="*/ 2147483647 h 347"/>
                <a:gd name="T40" fmla="*/ 2147483647 w 1108"/>
                <a:gd name="T41" fmla="*/ 2147483647 h 347"/>
                <a:gd name="T42" fmla="*/ 2147483647 w 1108"/>
                <a:gd name="T43" fmla="*/ 2147483647 h 347"/>
                <a:gd name="T44" fmla="*/ 2147483647 w 1108"/>
                <a:gd name="T45" fmla="*/ 2147483647 h 347"/>
                <a:gd name="T46" fmla="*/ 2147483647 w 1108"/>
                <a:gd name="T47" fmla="*/ 2147483647 h 347"/>
                <a:gd name="T48" fmla="*/ 2147483647 w 1108"/>
                <a:gd name="T49" fmla="*/ 2147483647 h 347"/>
                <a:gd name="T50" fmla="*/ 2147483647 w 1108"/>
                <a:gd name="T51" fmla="*/ 2147483647 h 347"/>
                <a:gd name="T52" fmla="*/ 2147483647 w 1108"/>
                <a:gd name="T53" fmla="*/ 2147483647 h 347"/>
                <a:gd name="T54" fmla="*/ 2147483647 w 1108"/>
                <a:gd name="T55" fmla="*/ 2147483647 h 347"/>
                <a:gd name="T56" fmla="*/ 2147483647 w 1108"/>
                <a:gd name="T57" fmla="*/ 2147483647 h 347"/>
                <a:gd name="T58" fmla="*/ 2147483647 w 1108"/>
                <a:gd name="T59" fmla="*/ 2147483647 h 347"/>
                <a:gd name="T60" fmla="*/ 2147483647 w 1108"/>
                <a:gd name="T61" fmla="*/ 2147483647 h 347"/>
                <a:gd name="T62" fmla="*/ 2147483647 w 1108"/>
                <a:gd name="T63" fmla="*/ 2147483647 h 347"/>
                <a:gd name="T64" fmla="*/ 2147483647 w 1108"/>
                <a:gd name="T65" fmla="*/ 2147483647 h 347"/>
                <a:gd name="T66" fmla="*/ 2147483647 w 1108"/>
                <a:gd name="T67" fmla="*/ 0 h 347"/>
                <a:gd name="T68" fmla="*/ 2147483647 w 1108"/>
                <a:gd name="T69" fmla="*/ 2147483647 h 347"/>
                <a:gd name="T70" fmla="*/ 2147483647 w 1108"/>
                <a:gd name="T71" fmla="*/ 2147483647 h 347"/>
                <a:gd name="T72" fmla="*/ 2147483647 w 1108"/>
                <a:gd name="T73" fmla="*/ 2147483647 h 347"/>
                <a:gd name="T74" fmla="*/ 2147483647 w 1108"/>
                <a:gd name="T75" fmla="*/ 2147483647 h 347"/>
                <a:gd name="T76" fmla="*/ 2147483647 w 1108"/>
                <a:gd name="T77" fmla="*/ 2147483647 h 347"/>
                <a:gd name="T78" fmla="*/ 2147483647 w 1108"/>
                <a:gd name="T79" fmla="*/ 2147483647 h 347"/>
                <a:gd name="T80" fmla="*/ 2147483647 w 1108"/>
                <a:gd name="T81" fmla="*/ 2147483647 h 347"/>
                <a:gd name="T82" fmla="*/ 2147483647 w 1108"/>
                <a:gd name="T83" fmla="*/ 2147483647 h 347"/>
                <a:gd name="T84" fmla="*/ 2147483647 w 1108"/>
                <a:gd name="T85" fmla="*/ 2147483647 h 347"/>
                <a:gd name="T86" fmla="*/ 2147483647 w 1108"/>
                <a:gd name="T87" fmla="*/ 2147483647 h 347"/>
                <a:gd name="T88" fmla="*/ 2147483647 w 1108"/>
                <a:gd name="T89" fmla="*/ 2147483647 h 347"/>
                <a:gd name="T90" fmla="*/ 2147483647 w 1108"/>
                <a:gd name="T91" fmla="*/ 2147483647 h 347"/>
                <a:gd name="T92" fmla="*/ 2147483647 w 1108"/>
                <a:gd name="T93" fmla="*/ 2147483647 h 347"/>
                <a:gd name="T94" fmla="*/ 2147483647 w 1108"/>
                <a:gd name="T95" fmla="*/ 2147483647 h 347"/>
                <a:gd name="T96" fmla="*/ 2147483647 w 1108"/>
                <a:gd name="T97" fmla="*/ 2147483647 h 347"/>
                <a:gd name="T98" fmla="*/ 2147483647 w 1108"/>
                <a:gd name="T99" fmla="*/ 2147483647 h 347"/>
                <a:gd name="T100" fmla="*/ 2147483647 w 1108"/>
                <a:gd name="T101" fmla="*/ 2147483647 h 347"/>
                <a:gd name="T102" fmla="*/ 2147483647 w 1108"/>
                <a:gd name="T103" fmla="*/ 2147483647 h 347"/>
                <a:gd name="T104" fmla="*/ 2147483647 w 1108"/>
                <a:gd name="T105" fmla="*/ 2147483647 h 347"/>
                <a:gd name="T106" fmla="*/ 2147483647 w 1108"/>
                <a:gd name="T107" fmla="*/ 2147483647 h 347"/>
                <a:gd name="T108" fmla="*/ 2147483647 w 1108"/>
                <a:gd name="T109" fmla="*/ 2147483647 h 347"/>
                <a:gd name="T110" fmla="*/ 2147483647 w 1108"/>
                <a:gd name="T111" fmla="*/ 2147483647 h 347"/>
                <a:gd name="T112" fmla="*/ 2147483647 w 1108"/>
                <a:gd name="T113" fmla="*/ 2147483647 h 347"/>
                <a:gd name="T114" fmla="*/ 2147483647 w 1108"/>
                <a:gd name="T115" fmla="*/ 2147483647 h 347"/>
                <a:gd name="T116" fmla="*/ 2147483647 w 1108"/>
                <a:gd name="T117" fmla="*/ 2147483647 h 347"/>
                <a:gd name="T118" fmla="*/ 2147483647 w 1108"/>
                <a:gd name="T119" fmla="*/ 2147483647 h 347"/>
                <a:gd name="T120" fmla="*/ 2147483647 w 1108"/>
                <a:gd name="T121" fmla="*/ 2147483647 h 347"/>
                <a:gd name="T122" fmla="*/ 2147483647 w 1108"/>
                <a:gd name="T123" fmla="*/ 2147483647 h 3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08"/>
                <a:gd name="T187" fmla="*/ 0 h 347"/>
                <a:gd name="T188" fmla="*/ 1108 w 1108"/>
                <a:gd name="T189" fmla="*/ 347 h 3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08" h="347">
                  <a:moveTo>
                    <a:pt x="0" y="347"/>
                  </a:moveTo>
                  <a:lnTo>
                    <a:pt x="2" y="333"/>
                  </a:lnTo>
                  <a:lnTo>
                    <a:pt x="7" y="317"/>
                  </a:lnTo>
                  <a:lnTo>
                    <a:pt x="9" y="303"/>
                  </a:lnTo>
                  <a:lnTo>
                    <a:pt x="11" y="289"/>
                  </a:lnTo>
                  <a:lnTo>
                    <a:pt x="16" y="257"/>
                  </a:lnTo>
                  <a:lnTo>
                    <a:pt x="18" y="226"/>
                  </a:lnTo>
                  <a:lnTo>
                    <a:pt x="23" y="196"/>
                  </a:lnTo>
                  <a:lnTo>
                    <a:pt x="28" y="166"/>
                  </a:lnTo>
                  <a:lnTo>
                    <a:pt x="30" y="152"/>
                  </a:lnTo>
                  <a:lnTo>
                    <a:pt x="32" y="136"/>
                  </a:lnTo>
                  <a:lnTo>
                    <a:pt x="37" y="122"/>
                  </a:lnTo>
                  <a:lnTo>
                    <a:pt x="42" y="109"/>
                  </a:lnTo>
                  <a:lnTo>
                    <a:pt x="44" y="106"/>
                  </a:lnTo>
                  <a:lnTo>
                    <a:pt x="46" y="104"/>
                  </a:lnTo>
                  <a:lnTo>
                    <a:pt x="49" y="106"/>
                  </a:lnTo>
                  <a:lnTo>
                    <a:pt x="49" y="111"/>
                  </a:lnTo>
                  <a:lnTo>
                    <a:pt x="51" y="115"/>
                  </a:lnTo>
                  <a:lnTo>
                    <a:pt x="51" y="120"/>
                  </a:lnTo>
                  <a:lnTo>
                    <a:pt x="53" y="125"/>
                  </a:lnTo>
                  <a:lnTo>
                    <a:pt x="53" y="139"/>
                  </a:lnTo>
                  <a:lnTo>
                    <a:pt x="58" y="152"/>
                  </a:lnTo>
                  <a:lnTo>
                    <a:pt x="58" y="159"/>
                  </a:lnTo>
                  <a:lnTo>
                    <a:pt x="60" y="164"/>
                  </a:lnTo>
                  <a:lnTo>
                    <a:pt x="62" y="169"/>
                  </a:lnTo>
                  <a:lnTo>
                    <a:pt x="65" y="173"/>
                  </a:lnTo>
                  <a:lnTo>
                    <a:pt x="72" y="185"/>
                  </a:lnTo>
                  <a:lnTo>
                    <a:pt x="76" y="196"/>
                  </a:lnTo>
                  <a:lnTo>
                    <a:pt x="83" y="208"/>
                  </a:lnTo>
                  <a:lnTo>
                    <a:pt x="88" y="217"/>
                  </a:lnTo>
                  <a:lnTo>
                    <a:pt x="93" y="226"/>
                  </a:lnTo>
                  <a:lnTo>
                    <a:pt x="97" y="233"/>
                  </a:lnTo>
                  <a:lnTo>
                    <a:pt x="102" y="243"/>
                  </a:lnTo>
                  <a:lnTo>
                    <a:pt x="106" y="250"/>
                  </a:lnTo>
                  <a:lnTo>
                    <a:pt x="113" y="261"/>
                  </a:lnTo>
                  <a:lnTo>
                    <a:pt x="120" y="270"/>
                  </a:lnTo>
                  <a:lnTo>
                    <a:pt x="127" y="280"/>
                  </a:lnTo>
                  <a:lnTo>
                    <a:pt x="132" y="287"/>
                  </a:lnTo>
                  <a:lnTo>
                    <a:pt x="139" y="294"/>
                  </a:lnTo>
                  <a:lnTo>
                    <a:pt x="146" y="300"/>
                  </a:lnTo>
                  <a:lnTo>
                    <a:pt x="155" y="307"/>
                  </a:lnTo>
                  <a:lnTo>
                    <a:pt x="162" y="312"/>
                  </a:lnTo>
                  <a:lnTo>
                    <a:pt x="174" y="319"/>
                  </a:lnTo>
                  <a:lnTo>
                    <a:pt x="185" y="328"/>
                  </a:lnTo>
                  <a:lnTo>
                    <a:pt x="199" y="335"/>
                  </a:lnTo>
                  <a:lnTo>
                    <a:pt x="208" y="342"/>
                  </a:lnTo>
                  <a:lnTo>
                    <a:pt x="215" y="347"/>
                  </a:lnTo>
                  <a:lnTo>
                    <a:pt x="232" y="342"/>
                  </a:lnTo>
                  <a:lnTo>
                    <a:pt x="243" y="337"/>
                  </a:lnTo>
                  <a:lnTo>
                    <a:pt x="255" y="335"/>
                  </a:lnTo>
                  <a:lnTo>
                    <a:pt x="264" y="333"/>
                  </a:lnTo>
                  <a:lnTo>
                    <a:pt x="271" y="331"/>
                  </a:lnTo>
                  <a:lnTo>
                    <a:pt x="276" y="328"/>
                  </a:lnTo>
                  <a:lnTo>
                    <a:pt x="280" y="326"/>
                  </a:lnTo>
                  <a:lnTo>
                    <a:pt x="283" y="324"/>
                  </a:lnTo>
                  <a:lnTo>
                    <a:pt x="285" y="324"/>
                  </a:lnTo>
                  <a:lnTo>
                    <a:pt x="287" y="321"/>
                  </a:lnTo>
                  <a:lnTo>
                    <a:pt x="287" y="319"/>
                  </a:lnTo>
                  <a:lnTo>
                    <a:pt x="285" y="319"/>
                  </a:lnTo>
                  <a:lnTo>
                    <a:pt x="285" y="317"/>
                  </a:lnTo>
                  <a:lnTo>
                    <a:pt x="283" y="314"/>
                  </a:lnTo>
                  <a:lnTo>
                    <a:pt x="280" y="310"/>
                  </a:lnTo>
                  <a:lnTo>
                    <a:pt x="276" y="307"/>
                  </a:lnTo>
                  <a:lnTo>
                    <a:pt x="273" y="303"/>
                  </a:lnTo>
                  <a:lnTo>
                    <a:pt x="271" y="296"/>
                  </a:lnTo>
                  <a:lnTo>
                    <a:pt x="269" y="291"/>
                  </a:lnTo>
                  <a:lnTo>
                    <a:pt x="266" y="284"/>
                  </a:lnTo>
                  <a:lnTo>
                    <a:pt x="264" y="275"/>
                  </a:lnTo>
                  <a:lnTo>
                    <a:pt x="262" y="266"/>
                  </a:lnTo>
                  <a:lnTo>
                    <a:pt x="262" y="257"/>
                  </a:lnTo>
                  <a:lnTo>
                    <a:pt x="262" y="243"/>
                  </a:lnTo>
                  <a:lnTo>
                    <a:pt x="262" y="231"/>
                  </a:lnTo>
                  <a:lnTo>
                    <a:pt x="264" y="215"/>
                  </a:lnTo>
                  <a:lnTo>
                    <a:pt x="266" y="199"/>
                  </a:lnTo>
                  <a:lnTo>
                    <a:pt x="271" y="180"/>
                  </a:lnTo>
                  <a:lnTo>
                    <a:pt x="276" y="159"/>
                  </a:lnTo>
                  <a:lnTo>
                    <a:pt x="283" y="139"/>
                  </a:lnTo>
                  <a:lnTo>
                    <a:pt x="292" y="113"/>
                  </a:lnTo>
                  <a:lnTo>
                    <a:pt x="303" y="88"/>
                  </a:lnTo>
                  <a:lnTo>
                    <a:pt x="306" y="83"/>
                  </a:lnTo>
                  <a:lnTo>
                    <a:pt x="308" y="78"/>
                  </a:lnTo>
                  <a:lnTo>
                    <a:pt x="313" y="76"/>
                  </a:lnTo>
                  <a:lnTo>
                    <a:pt x="317" y="74"/>
                  </a:lnTo>
                  <a:lnTo>
                    <a:pt x="329" y="72"/>
                  </a:lnTo>
                  <a:lnTo>
                    <a:pt x="341" y="69"/>
                  </a:lnTo>
                  <a:lnTo>
                    <a:pt x="352" y="69"/>
                  </a:lnTo>
                  <a:lnTo>
                    <a:pt x="366" y="67"/>
                  </a:lnTo>
                  <a:lnTo>
                    <a:pt x="378" y="67"/>
                  </a:lnTo>
                  <a:lnTo>
                    <a:pt x="389" y="65"/>
                  </a:lnTo>
                  <a:lnTo>
                    <a:pt x="392" y="55"/>
                  </a:lnTo>
                  <a:lnTo>
                    <a:pt x="394" y="46"/>
                  </a:lnTo>
                  <a:lnTo>
                    <a:pt x="394" y="35"/>
                  </a:lnTo>
                  <a:lnTo>
                    <a:pt x="396" y="25"/>
                  </a:lnTo>
                  <a:lnTo>
                    <a:pt x="396" y="16"/>
                  </a:lnTo>
                  <a:lnTo>
                    <a:pt x="398" y="11"/>
                  </a:lnTo>
                  <a:lnTo>
                    <a:pt x="401" y="7"/>
                  </a:lnTo>
                  <a:lnTo>
                    <a:pt x="403" y="4"/>
                  </a:lnTo>
                  <a:lnTo>
                    <a:pt x="405" y="2"/>
                  </a:lnTo>
                  <a:lnTo>
                    <a:pt x="408" y="0"/>
                  </a:lnTo>
                  <a:lnTo>
                    <a:pt x="412" y="0"/>
                  </a:lnTo>
                  <a:lnTo>
                    <a:pt x="417" y="0"/>
                  </a:lnTo>
                  <a:lnTo>
                    <a:pt x="422" y="2"/>
                  </a:lnTo>
                  <a:lnTo>
                    <a:pt x="424" y="4"/>
                  </a:lnTo>
                  <a:lnTo>
                    <a:pt x="429" y="7"/>
                  </a:lnTo>
                  <a:lnTo>
                    <a:pt x="431" y="11"/>
                  </a:lnTo>
                  <a:lnTo>
                    <a:pt x="433" y="14"/>
                  </a:lnTo>
                  <a:lnTo>
                    <a:pt x="438" y="23"/>
                  </a:lnTo>
                  <a:lnTo>
                    <a:pt x="443" y="35"/>
                  </a:lnTo>
                  <a:lnTo>
                    <a:pt x="447" y="44"/>
                  </a:lnTo>
                  <a:lnTo>
                    <a:pt x="452" y="55"/>
                  </a:lnTo>
                  <a:lnTo>
                    <a:pt x="454" y="65"/>
                  </a:lnTo>
                  <a:lnTo>
                    <a:pt x="463" y="83"/>
                  </a:lnTo>
                  <a:lnTo>
                    <a:pt x="470" y="99"/>
                  </a:lnTo>
                  <a:lnTo>
                    <a:pt x="487" y="134"/>
                  </a:lnTo>
                  <a:lnTo>
                    <a:pt x="500" y="166"/>
                  </a:lnTo>
                  <a:lnTo>
                    <a:pt x="514" y="196"/>
                  </a:lnTo>
                  <a:lnTo>
                    <a:pt x="524" y="213"/>
                  </a:lnTo>
                  <a:lnTo>
                    <a:pt x="531" y="226"/>
                  </a:lnTo>
                  <a:lnTo>
                    <a:pt x="542" y="240"/>
                  </a:lnTo>
                  <a:lnTo>
                    <a:pt x="551" y="254"/>
                  </a:lnTo>
                  <a:lnTo>
                    <a:pt x="563" y="268"/>
                  </a:lnTo>
                  <a:lnTo>
                    <a:pt x="577" y="280"/>
                  </a:lnTo>
                  <a:lnTo>
                    <a:pt x="591" y="291"/>
                  </a:lnTo>
                  <a:lnTo>
                    <a:pt x="607" y="303"/>
                  </a:lnTo>
                  <a:lnTo>
                    <a:pt x="616" y="300"/>
                  </a:lnTo>
                  <a:lnTo>
                    <a:pt x="623" y="298"/>
                  </a:lnTo>
                  <a:lnTo>
                    <a:pt x="640" y="291"/>
                  </a:lnTo>
                  <a:lnTo>
                    <a:pt x="649" y="287"/>
                  </a:lnTo>
                  <a:lnTo>
                    <a:pt x="656" y="284"/>
                  </a:lnTo>
                  <a:lnTo>
                    <a:pt x="665" y="282"/>
                  </a:lnTo>
                  <a:lnTo>
                    <a:pt x="672" y="282"/>
                  </a:lnTo>
                  <a:lnTo>
                    <a:pt x="679" y="282"/>
                  </a:lnTo>
                  <a:lnTo>
                    <a:pt x="684" y="284"/>
                  </a:lnTo>
                  <a:lnTo>
                    <a:pt x="695" y="287"/>
                  </a:lnTo>
                  <a:lnTo>
                    <a:pt x="704" y="291"/>
                  </a:lnTo>
                  <a:lnTo>
                    <a:pt x="716" y="298"/>
                  </a:lnTo>
                  <a:lnTo>
                    <a:pt x="728" y="303"/>
                  </a:lnTo>
                  <a:lnTo>
                    <a:pt x="732" y="305"/>
                  </a:lnTo>
                  <a:lnTo>
                    <a:pt x="739" y="305"/>
                  </a:lnTo>
                  <a:lnTo>
                    <a:pt x="744" y="305"/>
                  </a:lnTo>
                  <a:lnTo>
                    <a:pt x="748" y="307"/>
                  </a:lnTo>
                  <a:lnTo>
                    <a:pt x="753" y="305"/>
                  </a:lnTo>
                  <a:lnTo>
                    <a:pt x="760" y="303"/>
                  </a:lnTo>
                  <a:lnTo>
                    <a:pt x="762" y="300"/>
                  </a:lnTo>
                  <a:lnTo>
                    <a:pt x="765" y="298"/>
                  </a:lnTo>
                  <a:lnTo>
                    <a:pt x="767" y="296"/>
                  </a:lnTo>
                  <a:lnTo>
                    <a:pt x="769" y="291"/>
                  </a:lnTo>
                  <a:lnTo>
                    <a:pt x="772" y="284"/>
                  </a:lnTo>
                  <a:lnTo>
                    <a:pt x="772" y="275"/>
                  </a:lnTo>
                  <a:lnTo>
                    <a:pt x="772" y="263"/>
                  </a:lnTo>
                  <a:lnTo>
                    <a:pt x="774" y="254"/>
                  </a:lnTo>
                  <a:lnTo>
                    <a:pt x="774" y="250"/>
                  </a:lnTo>
                  <a:lnTo>
                    <a:pt x="776" y="245"/>
                  </a:lnTo>
                  <a:lnTo>
                    <a:pt x="779" y="243"/>
                  </a:lnTo>
                  <a:lnTo>
                    <a:pt x="781" y="238"/>
                  </a:lnTo>
                  <a:lnTo>
                    <a:pt x="788" y="233"/>
                  </a:lnTo>
                  <a:lnTo>
                    <a:pt x="795" y="229"/>
                  </a:lnTo>
                  <a:lnTo>
                    <a:pt x="804" y="226"/>
                  </a:lnTo>
                  <a:lnTo>
                    <a:pt x="811" y="224"/>
                  </a:lnTo>
                  <a:lnTo>
                    <a:pt x="830" y="222"/>
                  </a:lnTo>
                  <a:lnTo>
                    <a:pt x="839" y="220"/>
                  </a:lnTo>
                  <a:lnTo>
                    <a:pt x="846" y="217"/>
                  </a:lnTo>
                  <a:lnTo>
                    <a:pt x="850" y="203"/>
                  </a:lnTo>
                  <a:lnTo>
                    <a:pt x="855" y="192"/>
                  </a:lnTo>
                  <a:lnTo>
                    <a:pt x="860" y="183"/>
                  </a:lnTo>
                  <a:lnTo>
                    <a:pt x="867" y="173"/>
                  </a:lnTo>
                  <a:lnTo>
                    <a:pt x="871" y="166"/>
                  </a:lnTo>
                  <a:lnTo>
                    <a:pt x="878" y="159"/>
                  </a:lnTo>
                  <a:lnTo>
                    <a:pt x="883" y="152"/>
                  </a:lnTo>
                  <a:lnTo>
                    <a:pt x="890" y="148"/>
                  </a:lnTo>
                  <a:lnTo>
                    <a:pt x="897" y="143"/>
                  </a:lnTo>
                  <a:lnTo>
                    <a:pt x="904" y="139"/>
                  </a:lnTo>
                  <a:lnTo>
                    <a:pt x="911" y="136"/>
                  </a:lnTo>
                  <a:lnTo>
                    <a:pt x="918" y="134"/>
                  </a:lnTo>
                  <a:lnTo>
                    <a:pt x="925" y="132"/>
                  </a:lnTo>
                  <a:lnTo>
                    <a:pt x="932" y="132"/>
                  </a:lnTo>
                  <a:lnTo>
                    <a:pt x="948" y="132"/>
                  </a:lnTo>
                  <a:lnTo>
                    <a:pt x="966" y="132"/>
                  </a:lnTo>
                  <a:lnTo>
                    <a:pt x="983" y="134"/>
                  </a:lnTo>
                  <a:lnTo>
                    <a:pt x="1001" y="139"/>
                  </a:lnTo>
                  <a:lnTo>
                    <a:pt x="1022" y="143"/>
                  </a:lnTo>
                  <a:lnTo>
                    <a:pt x="1040" y="146"/>
                  </a:lnTo>
                  <a:lnTo>
                    <a:pt x="1061" y="148"/>
                  </a:lnTo>
                  <a:lnTo>
                    <a:pt x="1084" y="150"/>
                  </a:lnTo>
                  <a:lnTo>
                    <a:pt x="1108" y="152"/>
                  </a:lnTo>
                </a:path>
              </a:pathLst>
            </a:custGeom>
            <a:noFill/>
            <a:ln w="8890">
              <a:solidFill>
                <a:srgbClr val="FF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42" name="Freeform 58"/>
            <p:cNvSpPr>
              <a:spLocks/>
            </p:cNvSpPr>
            <p:nvPr/>
          </p:nvSpPr>
          <p:spPr bwMode="auto">
            <a:xfrm>
              <a:off x="5981961" y="3318157"/>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43" name="Freeform 57"/>
            <p:cNvSpPr>
              <a:spLocks/>
            </p:cNvSpPr>
            <p:nvPr/>
          </p:nvSpPr>
          <p:spPr bwMode="auto">
            <a:xfrm>
              <a:off x="5981961" y="3318157"/>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44" name="Rectangle 56"/>
            <p:cNvSpPr>
              <a:spLocks noChangeArrowheads="1"/>
            </p:cNvSpPr>
            <p:nvPr/>
          </p:nvSpPr>
          <p:spPr bwMode="auto">
            <a:xfrm>
              <a:off x="6428315" y="3216110"/>
              <a:ext cx="295394" cy="102047"/>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45" name="Rectangle 55"/>
            <p:cNvSpPr>
              <a:spLocks noChangeArrowheads="1"/>
            </p:cNvSpPr>
            <p:nvPr/>
          </p:nvSpPr>
          <p:spPr bwMode="auto">
            <a:xfrm>
              <a:off x="6428315" y="3216110"/>
              <a:ext cx="295394" cy="10204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46" name="Rectangle 54"/>
            <p:cNvSpPr>
              <a:spLocks noChangeArrowheads="1"/>
            </p:cNvSpPr>
            <p:nvPr/>
          </p:nvSpPr>
          <p:spPr bwMode="auto">
            <a:xfrm>
              <a:off x="6031737" y="2841319"/>
              <a:ext cx="1111398" cy="408188"/>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47" name="Freeform 53"/>
            <p:cNvSpPr>
              <a:spLocks/>
            </p:cNvSpPr>
            <p:nvPr/>
          </p:nvSpPr>
          <p:spPr bwMode="auto">
            <a:xfrm>
              <a:off x="6031737" y="2841319"/>
              <a:ext cx="1111398" cy="51951"/>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48" name="Freeform 52"/>
            <p:cNvSpPr>
              <a:spLocks/>
            </p:cNvSpPr>
            <p:nvPr/>
          </p:nvSpPr>
          <p:spPr bwMode="auto">
            <a:xfrm>
              <a:off x="6031737" y="2841319"/>
              <a:ext cx="66096" cy="408188"/>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49" name="Freeform 51"/>
            <p:cNvSpPr>
              <a:spLocks/>
            </p:cNvSpPr>
            <p:nvPr/>
          </p:nvSpPr>
          <p:spPr bwMode="auto">
            <a:xfrm>
              <a:off x="6031737" y="3197556"/>
              <a:ext cx="1111398" cy="51951"/>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50" name="Freeform 50"/>
            <p:cNvSpPr>
              <a:spLocks/>
            </p:cNvSpPr>
            <p:nvPr/>
          </p:nvSpPr>
          <p:spPr bwMode="auto">
            <a:xfrm>
              <a:off x="7077039" y="2841319"/>
              <a:ext cx="66096" cy="408188"/>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51" name="Rectangle 49"/>
            <p:cNvSpPr>
              <a:spLocks noChangeArrowheads="1"/>
            </p:cNvSpPr>
            <p:nvPr/>
          </p:nvSpPr>
          <p:spPr bwMode="auto">
            <a:xfrm>
              <a:off x="6031737" y="2841319"/>
              <a:ext cx="1111398" cy="4081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52" name="Rectangle 48"/>
            <p:cNvSpPr>
              <a:spLocks noChangeArrowheads="1"/>
            </p:cNvSpPr>
            <p:nvPr/>
          </p:nvSpPr>
          <p:spPr bwMode="auto">
            <a:xfrm>
              <a:off x="6097833" y="2893270"/>
              <a:ext cx="979206" cy="304286"/>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53" name="Line 47"/>
            <p:cNvSpPr>
              <a:spLocks noChangeShapeType="1"/>
            </p:cNvSpPr>
            <p:nvPr/>
          </p:nvSpPr>
          <p:spPr bwMode="auto">
            <a:xfrm>
              <a:off x="6031737" y="2841319"/>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54" name="Line 46"/>
            <p:cNvSpPr>
              <a:spLocks noChangeShapeType="1"/>
            </p:cNvSpPr>
            <p:nvPr/>
          </p:nvSpPr>
          <p:spPr bwMode="auto">
            <a:xfrm flipV="1">
              <a:off x="6031737" y="3197556"/>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55" name="Line 45"/>
            <p:cNvSpPr>
              <a:spLocks noChangeShapeType="1"/>
            </p:cNvSpPr>
            <p:nvPr/>
          </p:nvSpPr>
          <p:spPr bwMode="auto">
            <a:xfrm flipH="1" flipV="1">
              <a:off x="7077039" y="3197556"/>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56" name="Line 44"/>
            <p:cNvSpPr>
              <a:spLocks noChangeShapeType="1"/>
            </p:cNvSpPr>
            <p:nvPr/>
          </p:nvSpPr>
          <p:spPr bwMode="auto">
            <a:xfrm flipH="1">
              <a:off x="7077039" y="2841319"/>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57" name="Freeform 43"/>
            <p:cNvSpPr>
              <a:spLocks/>
            </p:cNvSpPr>
            <p:nvPr/>
          </p:nvSpPr>
          <p:spPr bwMode="auto">
            <a:xfrm>
              <a:off x="6122314" y="2980474"/>
              <a:ext cx="904133" cy="214608"/>
            </a:xfrm>
            <a:custGeom>
              <a:avLst/>
              <a:gdLst>
                <a:gd name="T0" fmla="*/ 2147483647 w 1108"/>
                <a:gd name="T1" fmla="*/ 2147483647 h 347"/>
                <a:gd name="T2" fmla="*/ 2147483647 w 1108"/>
                <a:gd name="T3" fmla="*/ 2147483647 h 347"/>
                <a:gd name="T4" fmla="*/ 2147483647 w 1108"/>
                <a:gd name="T5" fmla="*/ 2147483647 h 347"/>
                <a:gd name="T6" fmla="*/ 2147483647 w 1108"/>
                <a:gd name="T7" fmla="*/ 2147483647 h 347"/>
                <a:gd name="T8" fmla="*/ 2147483647 w 1108"/>
                <a:gd name="T9" fmla="*/ 2147483647 h 347"/>
                <a:gd name="T10" fmla="*/ 2147483647 w 1108"/>
                <a:gd name="T11" fmla="*/ 2147483647 h 347"/>
                <a:gd name="T12" fmla="*/ 2147483647 w 1108"/>
                <a:gd name="T13" fmla="*/ 2147483647 h 347"/>
                <a:gd name="T14" fmla="*/ 2147483647 w 1108"/>
                <a:gd name="T15" fmla="*/ 2147483647 h 347"/>
                <a:gd name="T16" fmla="*/ 2147483647 w 1108"/>
                <a:gd name="T17" fmla="*/ 2147483647 h 347"/>
                <a:gd name="T18" fmla="*/ 2147483647 w 1108"/>
                <a:gd name="T19" fmla="*/ 2147483647 h 347"/>
                <a:gd name="T20" fmla="*/ 2147483647 w 1108"/>
                <a:gd name="T21" fmla="*/ 2147483647 h 347"/>
                <a:gd name="T22" fmla="*/ 2147483647 w 1108"/>
                <a:gd name="T23" fmla="*/ 2147483647 h 347"/>
                <a:gd name="T24" fmla="*/ 2147483647 w 1108"/>
                <a:gd name="T25" fmla="*/ 2147483647 h 347"/>
                <a:gd name="T26" fmla="*/ 2147483647 w 1108"/>
                <a:gd name="T27" fmla="*/ 2147483647 h 347"/>
                <a:gd name="T28" fmla="*/ 2147483647 w 1108"/>
                <a:gd name="T29" fmla="*/ 2147483647 h 347"/>
                <a:gd name="T30" fmla="*/ 2147483647 w 1108"/>
                <a:gd name="T31" fmla="*/ 2147483647 h 347"/>
                <a:gd name="T32" fmla="*/ 2147483647 w 1108"/>
                <a:gd name="T33" fmla="*/ 2147483647 h 347"/>
                <a:gd name="T34" fmla="*/ 2147483647 w 1108"/>
                <a:gd name="T35" fmla="*/ 2147483647 h 347"/>
                <a:gd name="T36" fmla="*/ 2147483647 w 1108"/>
                <a:gd name="T37" fmla="*/ 2147483647 h 347"/>
                <a:gd name="T38" fmla="*/ 2147483647 w 1108"/>
                <a:gd name="T39" fmla="*/ 2147483647 h 347"/>
                <a:gd name="T40" fmla="*/ 2147483647 w 1108"/>
                <a:gd name="T41" fmla="*/ 2147483647 h 347"/>
                <a:gd name="T42" fmla="*/ 2147483647 w 1108"/>
                <a:gd name="T43" fmla="*/ 2147483647 h 347"/>
                <a:gd name="T44" fmla="*/ 2147483647 w 1108"/>
                <a:gd name="T45" fmla="*/ 2147483647 h 347"/>
                <a:gd name="T46" fmla="*/ 2147483647 w 1108"/>
                <a:gd name="T47" fmla="*/ 2147483647 h 347"/>
                <a:gd name="T48" fmla="*/ 2147483647 w 1108"/>
                <a:gd name="T49" fmla="*/ 2147483647 h 347"/>
                <a:gd name="T50" fmla="*/ 2147483647 w 1108"/>
                <a:gd name="T51" fmla="*/ 2147483647 h 347"/>
                <a:gd name="T52" fmla="*/ 2147483647 w 1108"/>
                <a:gd name="T53" fmla="*/ 2147483647 h 347"/>
                <a:gd name="T54" fmla="*/ 2147483647 w 1108"/>
                <a:gd name="T55" fmla="*/ 2147483647 h 347"/>
                <a:gd name="T56" fmla="*/ 2147483647 w 1108"/>
                <a:gd name="T57" fmla="*/ 2147483647 h 347"/>
                <a:gd name="T58" fmla="*/ 2147483647 w 1108"/>
                <a:gd name="T59" fmla="*/ 2147483647 h 347"/>
                <a:gd name="T60" fmla="*/ 2147483647 w 1108"/>
                <a:gd name="T61" fmla="*/ 2147483647 h 347"/>
                <a:gd name="T62" fmla="*/ 2147483647 w 1108"/>
                <a:gd name="T63" fmla="*/ 2147483647 h 347"/>
                <a:gd name="T64" fmla="*/ 2147483647 w 1108"/>
                <a:gd name="T65" fmla="*/ 2147483647 h 347"/>
                <a:gd name="T66" fmla="*/ 2147483647 w 1108"/>
                <a:gd name="T67" fmla="*/ 0 h 347"/>
                <a:gd name="T68" fmla="*/ 2147483647 w 1108"/>
                <a:gd name="T69" fmla="*/ 2147483647 h 347"/>
                <a:gd name="T70" fmla="*/ 2147483647 w 1108"/>
                <a:gd name="T71" fmla="*/ 2147483647 h 347"/>
                <a:gd name="T72" fmla="*/ 2147483647 w 1108"/>
                <a:gd name="T73" fmla="*/ 2147483647 h 347"/>
                <a:gd name="T74" fmla="*/ 2147483647 w 1108"/>
                <a:gd name="T75" fmla="*/ 2147483647 h 347"/>
                <a:gd name="T76" fmla="*/ 2147483647 w 1108"/>
                <a:gd name="T77" fmla="*/ 2147483647 h 347"/>
                <a:gd name="T78" fmla="*/ 2147483647 w 1108"/>
                <a:gd name="T79" fmla="*/ 2147483647 h 347"/>
                <a:gd name="T80" fmla="*/ 2147483647 w 1108"/>
                <a:gd name="T81" fmla="*/ 2147483647 h 347"/>
                <a:gd name="T82" fmla="*/ 2147483647 w 1108"/>
                <a:gd name="T83" fmla="*/ 2147483647 h 347"/>
                <a:gd name="T84" fmla="*/ 2147483647 w 1108"/>
                <a:gd name="T85" fmla="*/ 2147483647 h 347"/>
                <a:gd name="T86" fmla="*/ 2147483647 w 1108"/>
                <a:gd name="T87" fmla="*/ 2147483647 h 347"/>
                <a:gd name="T88" fmla="*/ 2147483647 w 1108"/>
                <a:gd name="T89" fmla="*/ 2147483647 h 347"/>
                <a:gd name="T90" fmla="*/ 2147483647 w 1108"/>
                <a:gd name="T91" fmla="*/ 2147483647 h 347"/>
                <a:gd name="T92" fmla="*/ 2147483647 w 1108"/>
                <a:gd name="T93" fmla="*/ 2147483647 h 347"/>
                <a:gd name="T94" fmla="*/ 2147483647 w 1108"/>
                <a:gd name="T95" fmla="*/ 2147483647 h 347"/>
                <a:gd name="T96" fmla="*/ 2147483647 w 1108"/>
                <a:gd name="T97" fmla="*/ 2147483647 h 347"/>
                <a:gd name="T98" fmla="*/ 2147483647 w 1108"/>
                <a:gd name="T99" fmla="*/ 2147483647 h 347"/>
                <a:gd name="T100" fmla="*/ 2147483647 w 1108"/>
                <a:gd name="T101" fmla="*/ 2147483647 h 347"/>
                <a:gd name="T102" fmla="*/ 2147483647 w 1108"/>
                <a:gd name="T103" fmla="*/ 2147483647 h 347"/>
                <a:gd name="T104" fmla="*/ 2147483647 w 1108"/>
                <a:gd name="T105" fmla="*/ 2147483647 h 347"/>
                <a:gd name="T106" fmla="*/ 2147483647 w 1108"/>
                <a:gd name="T107" fmla="*/ 2147483647 h 347"/>
                <a:gd name="T108" fmla="*/ 2147483647 w 1108"/>
                <a:gd name="T109" fmla="*/ 2147483647 h 347"/>
                <a:gd name="T110" fmla="*/ 2147483647 w 1108"/>
                <a:gd name="T111" fmla="*/ 2147483647 h 347"/>
                <a:gd name="T112" fmla="*/ 2147483647 w 1108"/>
                <a:gd name="T113" fmla="*/ 2147483647 h 347"/>
                <a:gd name="T114" fmla="*/ 2147483647 w 1108"/>
                <a:gd name="T115" fmla="*/ 2147483647 h 347"/>
                <a:gd name="T116" fmla="*/ 2147483647 w 1108"/>
                <a:gd name="T117" fmla="*/ 2147483647 h 347"/>
                <a:gd name="T118" fmla="*/ 2147483647 w 1108"/>
                <a:gd name="T119" fmla="*/ 2147483647 h 347"/>
                <a:gd name="T120" fmla="*/ 2147483647 w 1108"/>
                <a:gd name="T121" fmla="*/ 2147483647 h 347"/>
                <a:gd name="T122" fmla="*/ 2147483647 w 1108"/>
                <a:gd name="T123" fmla="*/ 2147483647 h 3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08"/>
                <a:gd name="T187" fmla="*/ 0 h 347"/>
                <a:gd name="T188" fmla="*/ 1108 w 1108"/>
                <a:gd name="T189" fmla="*/ 347 h 3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08" h="347">
                  <a:moveTo>
                    <a:pt x="0" y="347"/>
                  </a:moveTo>
                  <a:lnTo>
                    <a:pt x="2" y="333"/>
                  </a:lnTo>
                  <a:lnTo>
                    <a:pt x="7" y="317"/>
                  </a:lnTo>
                  <a:lnTo>
                    <a:pt x="9" y="303"/>
                  </a:lnTo>
                  <a:lnTo>
                    <a:pt x="11" y="289"/>
                  </a:lnTo>
                  <a:lnTo>
                    <a:pt x="16" y="257"/>
                  </a:lnTo>
                  <a:lnTo>
                    <a:pt x="18" y="226"/>
                  </a:lnTo>
                  <a:lnTo>
                    <a:pt x="23" y="196"/>
                  </a:lnTo>
                  <a:lnTo>
                    <a:pt x="28" y="166"/>
                  </a:lnTo>
                  <a:lnTo>
                    <a:pt x="30" y="152"/>
                  </a:lnTo>
                  <a:lnTo>
                    <a:pt x="32" y="136"/>
                  </a:lnTo>
                  <a:lnTo>
                    <a:pt x="37" y="122"/>
                  </a:lnTo>
                  <a:lnTo>
                    <a:pt x="42" y="109"/>
                  </a:lnTo>
                  <a:lnTo>
                    <a:pt x="44" y="106"/>
                  </a:lnTo>
                  <a:lnTo>
                    <a:pt x="46" y="104"/>
                  </a:lnTo>
                  <a:lnTo>
                    <a:pt x="49" y="106"/>
                  </a:lnTo>
                  <a:lnTo>
                    <a:pt x="49" y="111"/>
                  </a:lnTo>
                  <a:lnTo>
                    <a:pt x="51" y="115"/>
                  </a:lnTo>
                  <a:lnTo>
                    <a:pt x="51" y="120"/>
                  </a:lnTo>
                  <a:lnTo>
                    <a:pt x="53" y="125"/>
                  </a:lnTo>
                  <a:lnTo>
                    <a:pt x="53" y="139"/>
                  </a:lnTo>
                  <a:lnTo>
                    <a:pt x="58" y="152"/>
                  </a:lnTo>
                  <a:lnTo>
                    <a:pt x="58" y="159"/>
                  </a:lnTo>
                  <a:lnTo>
                    <a:pt x="60" y="164"/>
                  </a:lnTo>
                  <a:lnTo>
                    <a:pt x="62" y="169"/>
                  </a:lnTo>
                  <a:lnTo>
                    <a:pt x="65" y="173"/>
                  </a:lnTo>
                  <a:lnTo>
                    <a:pt x="72" y="185"/>
                  </a:lnTo>
                  <a:lnTo>
                    <a:pt x="76" y="196"/>
                  </a:lnTo>
                  <a:lnTo>
                    <a:pt x="83" y="208"/>
                  </a:lnTo>
                  <a:lnTo>
                    <a:pt x="88" y="217"/>
                  </a:lnTo>
                  <a:lnTo>
                    <a:pt x="93" y="226"/>
                  </a:lnTo>
                  <a:lnTo>
                    <a:pt x="97" y="233"/>
                  </a:lnTo>
                  <a:lnTo>
                    <a:pt x="102" y="243"/>
                  </a:lnTo>
                  <a:lnTo>
                    <a:pt x="106" y="250"/>
                  </a:lnTo>
                  <a:lnTo>
                    <a:pt x="113" y="261"/>
                  </a:lnTo>
                  <a:lnTo>
                    <a:pt x="120" y="270"/>
                  </a:lnTo>
                  <a:lnTo>
                    <a:pt x="127" y="280"/>
                  </a:lnTo>
                  <a:lnTo>
                    <a:pt x="132" y="287"/>
                  </a:lnTo>
                  <a:lnTo>
                    <a:pt x="139" y="294"/>
                  </a:lnTo>
                  <a:lnTo>
                    <a:pt x="146" y="300"/>
                  </a:lnTo>
                  <a:lnTo>
                    <a:pt x="155" y="307"/>
                  </a:lnTo>
                  <a:lnTo>
                    <a:pt x="162" y="312"/>
                  </a:lnTo>
                  <a:lnTo>
                    <a:pt x="174" y="319"/>
                  </a:lnTo>
                  <a:lnTo>
                    <a:pt x="185" y="328"/>
                  </a:lnTo>
                  <a:lnTo>
                    <a:pt x="199" y="335"/>
                  </a:lnTo>
                  <a:lnTo>
                    <a:pt x="208" y="342"/>
                  </a:lnTo>
                  <a:lnTo>
                    <a:pt x="215" y="347"/>
                  </a:lnTo>
                  <a:lnTo>
                    <a:pt x="232" y="342"/>
                  </a:lnTo>
                  <a:lnTo>
                    <a:pt x="243" y="337"/>
                  </a:lnTo>
                  <a:lnTo>
                    <a:pt x="255" y="335"/>
                  </a:lnTo>
                  <a:lnTo>
                    <a:pt x="264" y="333"/>
                  </a:lnTo>
                  <a:lnTo>
                    <a:pt x="271" y="331"/>
                  </a:lnTo>
                  <a:lnTo>
                    <a:pt x="276" y="328"/>
                  </a:lnTo>
                  <a:lnTo>
                    <a:pt x="280" y="326"/>
                  </a:lnTo>
                  <a:lnTo>
                    <a:pt x="283" y="324"/>
                  </a:lnTo>
                  <a:lnTo>
                    <a:pt x="285" y="324"/>
                  </a:lnTo>
                  <a:lnTo>
                    <a:pt x="287" y="321"/>
                  </a:lnTo>
                  <a:lnTo>
                    <a:pt x="287" y="319"/>
                  </a:lnTo>
                  <a:lnTo>
                    <a:pt x="285" y="319"/>
                  </a:lnTo>
                  <a:lnTo>
                    <a:pt x="285" y="317"/>
                  </a:lnTo>
                  <a:lnTo>
                    <a:pt x="283" y="314"/>
                  </a:lnTo>
                  <a:lnTo>
                    <a:pt x="280" y="310"/>
                  </a:lnTo>
                  <a:lnTo>
                    <a:pt x="276" y="307"/>
                  </a:lnTo>
                  <a:lnTo>
                    <a:pt x="273" y="303"/>
                  </a:lnTo>
                  <a:lnTo>
                    <a:pt x="271" y="296"/>
                  </a:lnTo>
                  <a:lnTo>
                    <a:pt x="269" y="291"/>
                  </a:lnTo>
                  <a:lnTo>
                    <a:pt x="266" y="284"/>
                  </a:lnTo>
                  <a:lnTo>
                    <a:pt x="264" y="275"/>
                  </a:lnTo>
                  <a:lnTo>
                    <a:pt x="262" y="266"/>
                  </a:lnTo>
                  <a:lnTo>
                    <a:pt x="262" y="257"/>
                  </a:lnTo>
                  <a:lnTo>
                    <a:pt x="262" y="243"/>
                  </a:lnTo>
                  <a:lnTo>
                    <a:pt x="262" y="231"/>
                  </a:lnTo>
                  <a:lnTo>
                    <a:pt x="264" y="215"/>
                  </a:lnTo>
                  <a:lnTo>
                    <a:pt x="266" y="199"/>
                  </a:lnTo>
                  <a:lnTo>
                    <a:pt x="271" y="180"/>
                  </a:lnTo>
                  <a:lnTo>
                    <a:pt x="276" y="159"/>
                  </a:lnTo>
                  <a:lnTo>
                    <a:pt x="283" y="139"/>
                  </a:lnTo>
                  <a:lnTo>
                    <a:pt x="292" y="113"/>
                  </a:lnTo>
                  <a:lnTo>
                    <a:pt x="303" y="88"/>
                  </a:lnTo>
                  <a:lnTo>
                    <a:pt x="306" y="83"/>
                  </a:lnTo>
                  <a:lnTo>
                    <a:pt x="308" y="78"/>
                  </a:lnTo>
                  <a:lnTo>
                    <a:pt x="313" y="76"/>
                  </a:lnTo>
                  <a:lnTo>
                    <a:pt x="317" y="74"/>
                  </a:lnTo>
                  <a:lnTo>
                    <a:pt x="329" y="72"/>
                  </a:lnTo>
                  <a:lnTo>
                    <a:pt x="341" y="69"/>
                  </a:lnTo>
                  <a:lnTo>
                    <a:pt x="352" y="69"/>
                  </a:lnTo>
                  <a:lnTo>
                    <a:pt x="366" y="67"/>
                  </a:lnTo>
                  <a:lnTo>
                    <a:pt x="378" y="67"/>
                  </a:lnTo>
                  <a:lnTo>
                    <a:pt x="389" y="65"/>
                  </a:lnTo>
                  <a:lnTo>
                    <a:pt x="392" y="55"/>
                  </a:lnTo>
                  <a:lnTo>
                    <a:pt x="394" y="46"/>
                  </a:lnTo>
                  <a:lnTo>
                    <a:pt x="394" y="35"/>
                  </a:lnTo>
                  <a:lnTo>
                    <a:pt x="396" y="25"/>
                  </a:lnTo>
                  <a:lnTo>
                    <a:pt x="396" y="16"/>
                  </a:lnTo>
                  <a:lnTo>
                    <a:pt x="398" y="11"/>
                  </a:lnTo>
                  <a:lnTo>
                    <a:pt x="401" y="7"/>
                  </a:lnTo>
                  <a:lnTo>
                    <a:pt x="403" y="4"/>
                  </a:lnTo>
                  <a:lnTo>
                    <a:pt x="405" y="2"/>
                  </a:lnTo>
                  <a:lnTo>
                    <a:pt x="408" y="0"/>
                  </a:lnTo>
                  <a:lnTo>
                    <a:pt x="412" y="0"/>
                  </a:lnTo>
                  <a:lnTo>
                    <a:pt x="417" y="0"/>
                  </a:lnTo>
                  <a:lnTo>
                    <a:pt x="422" y="2"/>
                  </a:lnTo>
                  <a:lnTo>
                    <a:pt x="424" y="4"/>
                  </a:lnTo>
                  <a:lnTo>
                    <a:pt x="429" y="7"/>
                  </a:lnTo>
                  <a:lnTo>
                    <a:pt x="431" y="11"/>
                  </a:lnTo>
                  <a:lnTo>
                    <a:pt x="433" y="14"/>
                  </a:lnTo>
                  <a:lnTo>
                    <a:pt x="438" y="23"/>
                  </a:lnTo>
                  <a:lnTo>
                    <a:pt x="443" y="35"/>
                  </a:lnTo>
                  <a:lnTo>
                    <a:pt x="447" y="44"/>
                  </a:lnTo>
                  <a:lnTo>
                    <a:pt x="452" y="55"/>
                  </a:lnTo>
                  <a:lnTo>
                    <a:pt x="454" y="65"/>
                  </a:lnTo>
                  <a:lnTo>
                    <a:pt x="463" y="83"/>
                  </a:lnTo>
                  <a:lnTo>
                    <a:pt x="470" y="99"/>
                  </a:lnTo>
                  <a:lnTo>
                    <a:pt x="487" y="134"/>
                  </a:lnTo>
                  <a:lnTo>
                    <a:pt x="500" y="166"/>
                  </a:lnTo>
                  <a:lnTo>
                    <a:pt x="514" y="196"/>
                  </a:lnTo>
                  <a:lnTo>
                    <a:pt x="524" y="213"/>
                  </a:lnTo>
                  <a:lnTo>
                    <a:pt x="531" y="226"/>
                  </a:lnTo>
                  <a:lnTo>
                    <a:pt x="542" y="240"/>
                  </a:lnTo>
                  <a:lnTo>
                    <a:pt x="551" y="254"/>
                  </a:lnTo>
                  <a:lnTo>
                    <a:pt x="563" y="268"/>
                  </a:lnTo>
                  <a:lnTo>
                    <a:pt x="577" y="280"/>
                  </a:lnTo>
                  <a:lnTo>
                    <a:pt x="591" y="291"/>
                  </a:lnTo>
                  <a:lnTo>
                    <a:pt x="607" y="303"/>
                  </a:lnTo>
                  <a:lnTo>
                    <a:pt x="616" y="300"/>
                  </a:lnTo>
                  <a:lnTo>
                    <a:pt x="623" y="298"/>
                  </a:lnTo>
                  <a:lnTo>
                    <a:pt x="640" y="291"/>
                  </a:lnTo>
                  <a:lnTo>
                    <a:pt x="649" y="287"/>
                  </a:lnTo>
                  <a:lnTo>
                    <a:pt x="656" y="284"/>
                  </a:lnTo>
                  <a:lnTo>
                    <a:pt x="665" y="282"/>
                  </a:lnTo>
                  <a:lnTo>
                    <a:pt x="672" y="282"/>
                  </a:lnTo>
                  <a:lnTo>
                    <a:pt x="679" y="282"/>
                  </a:lnTo>
                  <a:lnTo>
                    <a:pt x="684" y="284"/>
                  </a:lnTo>
                  <a:lnTo>
                    <a:pt x="695" y="287"/>
                  </a:lnTo>
                  <a:lnTo>
                    <a:pt x="704" y="291"/>
                  </a:lnTo>
                  <a:lnTo>
                    <a:pt x="716" y="298"/>
                  </a:lnTo>
                  <a:lnTo>
                    <a:pt x="728" y="303"/>
                  </a:lnTo>
                  <a:lnTo>
                    <a:pt x="732" y="305"/>
                  </a:lnTo>
                  <a:lnTo>
                    <a:pt x="739" y="305"/>
                  </a:lnTo>
                  <a:lnTo>
                    <a:pt x="744" y="305"/>
                  </a:lnTo>
                  <a:lnTo>
                    <a:pt x="748" y="307"/>
                  </a:lnTo>
                  <a:lnTo>
                    <a:pt x="753" y="305"/>
                  </a:lnTo>
                  <a:lnTo>
                    <a:pt x="760" y="303"/>
                  </a:lnTo>
                  <a:lnTo>
                    <a:pt x="762" y="300"/>
                  </a:lnTo>
                  <a:lnTo>
                    <a:pt x="765" y="298"/>
                  </a:lnTo>
                  <a:lnTo>
                    <a:pt x="767" y="296"/>
                  </a:lnTo>
                  <a:lnTo>
                    <a:pt x="769" y="291"/>
                  </a:lnTo>
                  <a:lnTo>
                    <a:pt x="772" y="284"/>
                  </a:lnTo>
                  <a:lnTo>
                    <a:pt x="772" y="275"/>
                  </a:lnTo>
                  <a:lnTo>
                    <a:pt x="772" y="263"/>
                  </a:lnTo>
                  <a:lnTo>
                    <a:pt x="774" y="254"/>
                  </a:lnTo>
                  <a:lnTo>
                    <a:pt x="774" y="250"/>
                  </a:lnTo>
                  <a:lnTo>
                    <a:pt x="776" y="245"/>
                  </a:lnTo>
                  <a:lnTo>
                    <a:pt x="779" y="243"/>
                  </a:lnTo>
                  <a:lnTo>
                    <a:pt x="781" y="238"/>
                  </a:lnTo>
                  <a:lnTo>
                    <a:pt x="788" y="233"/>
                  </a:lnTo>
                  <a:lnTo>
                    <a:pt x="795" y="229"/>
                  </a:lnTo>
                  <a:lnTo>
                    <a:pt x="804" y="226"/>
                  </a:lnTo>
                  <a:lnTo>
                    <a:pt x="811" y="224"/>
                  </a:lnTo>
                  <a:lnTo>
                    <a:pt x="830" y="222"/>
                  </a:lnTo>
                  <a:lnTo>
                    <a:pt x="839" y="220"/>
                  </a:lnTo>
                  <a:lnTo>
                    <a:pt x="846" y="217"/>
                  </a:lnTo>
                  <a:lnTo>
                    <a:pt x="850" y="203"/>
                  </a:lnTo>
                  <a:lnTo>
                    <a:pt x="855" y="192"/>
                  </a:lnTo>
                  <a:lnTo>
                    <a:pt x="860" y="183"/>
                  </a:lnTo>
                  <a:lnTo>
                    <a:pt x="867" y="173"/>
                  </a:lnTo>
                  <a:lnTo>
                    <a:pt x="871" y="166"/>
                  </a:lnTo>
                  <a:lnTo>
                    <a:pt x="878" y="159"/>
                  </a:lnTo>
                  <a:lnTo>
                    <a:pt x="883" y="152"/>
                  </a:lnTo>
                  <a:lnTo>
                    <a:pt x="890" y="148"/>
                  </a:lnTo>
                  <a:lnTo>
                    <a:pt x="897" y="143"/>
                  </a:lnTo>
                  <a:lnTo>
                    <a:pt x="904" y="139"/>
                  </a:lnTo>
                  <a:lnTo>
                    <a:pt x="911" y="136"/>
                  </a:lnTo>
                  <a:lnTo>
                    <a:pt x="918" y="134"/>
                  </a:lnTo>
                  <a:lnTo>
                    <a:pt x="925" y="132"/>
                  </a:lnTo>
                  <a:lnTo>
                    <a:pt x="932" y="132"/>
                  </a:lnTo>
                  <a:lnTo>
                    <a:pt x="948" y="132"/>
                  </a:lnTo>
                  <a:lnTo>
                    <a:pt x="966" y="132"/>
                  </a:lnTo>
                  <a:lnTo>
                    <a:pt x="983" y="134"/>
                  </a:lnTo>
                  <a:lnTo>
                    <a:pt x="1001" y="139"/>
                  </a:lnTo>
                  <a:lnTo>
                    <a:pt x="1022" y="143"/>
                  </a:lnTo>
                  <a:lnTo>
                    <a:pt x="1040" y="146"/>
                  </a:lnTo>
                  <a:lnTo>
                    <a:pt x="1061" y="148"/>
                  </a:lnTo>
                  <a:lnTo>
                    <a:pt x="1084" y="150"/>
                  </a:lnTo>
                  <a:lnTo>
                    <a:pt x="1108" y="152"/>
                  </a:lnTo>
                </a:path>
              </a:pathLst>
            </a:custGeom>
            <a:noFill/>
            <a:ln w="8890">
              <a:solidFill>
                <a:srgbClr val="FF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58" name="Freeform 39"/>
            <p:cNvSpPr>
              <a:spLocks noEditPoints="1"/>
            </p:cNvSpPr>
            <p:nvPr/>
          </p:nvSpPr>
          <p:spPr bwMode="auto">
            <a:xfrm rot="-5960642">
              <a:off x="5456747" y="3697184"/>
              <a:ext cx="635785" cy="654436"/>
            </a:xfrm>
            <a:custGeom>
              <a:avLst/>
              <a:gdLst>
                <a:gd name="T0" fmla="*/ 2147483647 w 1028"/>
                <a:gd name="T1" fmla="*/ 2147483647 h 802"/>
                <a:gd name="T2" fmla="*/ 2147483647 w 1028"/>
                <a:gd name="T3" fmla="*/ 2147483647 h 802"/>
                <a:gd name="T4" fmla="*/ 2147483647 w 1028"/>
                <a:gd name="T5" fmla="*/ 2147483647 h 802"/>
                <a:gd name="T6" fmla="*/ 2147483647 w 1028"/>
                <a:gd name="T7" fmla="*/ 2147483647 h 802"/>
                <a:gd name="T8" fmla="*/ 2147483647 w 1028"/>
                <a:gd name="T9" fmla="*/ 2147483647 h 802"/>
                <a:gd name="T10" fmla="*/ 2147483647 w 1028"/>
                <a:gd name="T11" fmla="*/ 2147483647 h 802"/>
                <a:gd name="T12" fmla="*/ 2147483647 w 1028"/>
                <a:gd name="T13" fmla="*/ 2147483647 h 802"/>
                <a:gd name="T14" fmla="*/ 2147483647 w 1028"/>
                <a:gd name="T15" fmla="*/ 2147483647 h 802"/>
                <a:gd name="T16" fmla="*/ 2147483647 w 1028"/>
                <a:gd name="T17" fmla="*/ 2147483647 h 802"/>
                <a:gd name="T18" fmla="*/ 2147483647 w 1028"/>
                <a:gd name="T19" fmla="*/ 2147483647 h 802"/>
                <a:gd name="T20" fmla="*/ 2147483647 w 1028"/>
                <a:gd name="T21" fmla="*/ 2147483647 h 802"/>
                <a:gd name="T22" fmla="*/ 2147483647 w 1028"/>
                <a:gd name="T23" fmla="*/ 2147483647 h 802"/>
                <a:gd name="T24" fmla="*/ 2147483647 w 1028"/>
                <a:gd name="T25" fmla="*/ 2147483647 h 802"/>
                <a:gd name="T26" fmla="*/ 2147483647 w 1028"/>
                <a:gd name="T27" fmla="*/ 2147483647 h 802"/>
                <a:gd name="T28" fmla="*/ 2147483647 w 1028"/>
                <a:gd name="T29" fmla="*/ 2147483647 h 802"/>
                <a:gd name="T30" fmla="*/ 2147483647 w 1028"/>
                <a:gd name="T31" fmla="*/ 2147483647 h 802"/>
                <a:gd name="T32" fmla="*/ 2147483647 w 1028"/>
                <a:gd name="T33" fmla="*/ 2147483647 h 802"/>
                <a:gd name="T34" fmla="*/ 2147483647 w 1028"/>
                <a:gd name="T35" fmla="*/ 2147483647 h 802"/>
                <a:gd name="T36" fmla="*/ 2147483647 w 1028"/>
                <a:gd name="T37" fmla="*/ 2147483647 h 802"/>
                <a:gd name="T38" fmla="*/ 2147483647 w 1028"/>
                <a:gd name="T39" fmla="*/ 2147483647 h 802"/>
                <a:gd name="T40" fmla="*/ 2147483647 w 1028"/>
                <a:gd name="T41" fmla="*/ 2147483647 h 802"/>
                <a:gd name="T42" fmla="*/ 2147483647 w 1028"/>
                <a:gd name="T43" fmla="*/ 2147483647 h 802"/>
                <a:gd name="T44" fmla="*/ 2147483647 w 1028"/>
                <a:gd name="T45" fmla="*/ 2147483647 h 802"/>
                <a:gd name="T46" fmla="*/ 2147483647 w 1028"/>
                <a:gd name="T47" fmla="*/ 2147483647 h 802"/>
                <a:gd name="T48" fmla="*/ 2147483647 w 1028"/>
                <a:gd name="T49" fmla="*/ 2147483647 h 802"/>
                <a:gd name="T50" fmla="*/ 2147483647 w 1028"/>
                <a:gd name="T51" fmla="*/ 2147483647 h 802"/>
                <a:gd name="T52" fmla="*/ 2147483647 w 1028"/>
                <a:gd name="T53" fmla="*/ 2147483647 h 802"/>
                <a:gd name="T54" fmla="*/ 2147483647 w 1028"/>
                <a:gd name="T55" fmla="*/ 2147483647 h 802"/>
                <a:gd name="T56" fmla="*/ 2147483647 w 1028"/>
                <a:gd name="T57" fmla="*/ 2147483647 h 802"/>
                <a:gd name="T58" fmla="*/ 2147483647 w 1028"/>
                <a:gd name="T59" fmla="*/ 2147483647 h 802"/>
                <a:gd name="T60" fmla="*/ 2147483647 w 1028"/>
                <a:gd name="T61" fmla="*/ 2147483647 h 802"/>
                <a:gd name="T62" fmla="*/ 2147483647 w 1028"/>
                <a:gd name="T63" fmla="*/ 2147483647 h 802"/>
                <a:gd name="T64" fmla="*/ 2147483647 w 1028"/>
                <a:gd name="T65" fmla="*/ 2147483647 h 802"/>
                <a:gd name="T66" fmla="*/ 2147483647 w 1028"/>
                <a:gd name="T67" fmla="*/ 2147483647 h 802"/>
                <a:gd name="T68" fmla="*/ 2147483647 w 1028"/>
                <a:gd name="T69" fmla="*/ 2147483647 h 802"/>
                <a:gd name="T70" fmla="*/ 2147483647 w 1028"/>
                <a:gd name="T71" fmla="*/ 2147483647 h 802"/>
                <a:gd name="T72" fmla="*/ 2147483647 w 1028"/>
                <a:gd name="T73" fmla="*/ 2147483647 h 802"/>
                <a:gd name="T74" fmla="*/ 2147483647 w 1028"/>
                <a:gd name="T75" fmla="*/ 2147483647 h 802"/>
                <a:gd name="T76" fmla="*/ 2147483647 w 1028"/>
                <a:gd name="T77" fmla="*/ 2147483647 h 802"/>
                <a:gd name="T78" fmla="*/ 2147483647 w 1028"/>
                <a:gd name="T79" fmla="*/ 2147483647 h 802"/>
                <a:gd name="T80" fmla="*/ 2147483647 w 1028"/>
                <a:gd name="T81" fmla="*/ 2147483647 h 802"/>
                <a:gd name="T82" fmla="*/ 2147483647 w 1028"/>
                <a:gd name="T83" fmla="*/ 2147483647 h 802"/>
                <a:gd name="T84" fmla="*/ 2147483647 w 1028"/>
                <a:gd name="T85" fmla="*/ 2147483647 h 802"/>
                <a:gd name="T86" fmla="*/ 2147483647 w 1028"/>
                <a:gd name="T87" fmla="*/ 2147483647 h 802"/>
                <a:gd name="T88" fmla="*/ 2147483647 w 1028"/>
                <a:gd name="T89" fmla="*/ 2147483647 h 802"/>
                <a:gd name="T90" fmla="*/ 2147483647 w 1028"/>
                <a:gd name="T91" fmla="*/ 2147483647 h 802"/>
                <a:gd name="T92" fmla="*/ 2147483647 w 1028"/>
                <a:gd name="T93" fmla="*/ 2147483647 h 802"/>
                <a:gd name="T94" fmla="*/ 2147483647 w 1028"/>
                <a:gd name="T95" fmla="*/ 2147483647 h 802"/>
                <a:gd name="T96" fmla="*/ 2147483647 w 1028"/>
                <a:gd name="T97" fmla="*/ 2147483647 h 802"/>
                <a:gd name="T98" fmla="*/ 2147483647 w 1028"/>
                <a:gd name="T99" fmla="*/ 2147483647 h 802"/>
                <a:gd name="T100" fmla="*/ 2147483647 w 1028"/>
                <a:gd name="T101" fmla="*/ 2147483647 h 802"/>
                <a:gd name="T102" fmla="*/ 2147483647 w 1028"/>
                <a:gd name="T103" fmla="*/ 2147483647 h 802"/>
                <a:gd name="T104" fmla="*/ 2147483647 w 1028"/>
                <a:gd name="T105" fmla="*/ 2147483647 h 802"/>
                <a:gd name="T106" fmla="*/ 2147483647 w 1028"/>
                <a:gd name="T107" fmla="*/ 2147483647 h 802"/>
                <a:gd name="T108" fmla="*/ 2147483647 w 1028"/>
                <a:gd name="T109" fmla="*/ 2147483647 h 802"/>
                <a:gd name="T110" fmla="*/ 2147483647 w 1028"/>
                <a:gd name="T111" fmla="*/ 2147483647 h 802"/>
                <a:gd name="T112" fmla="*/ 2147483647 w 1028"/>
                <a:gd name="T113" fmla="*/ 2147483647 h 802"/>
                <a:gd name="T114" fmla="*/ 2147483647 w 1028"/>
                <a:gd name="T115" fmla="*/ 0 h 8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28"/>
                <a:gd name="T175" fmla="*/ 0 h 802"/>
                <a:gd name="T176" fmla="*/ 1028 w 1028"/>
                <a:gd name="T177" fmla="*/ 802 h 8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28" h="802">
                  <a:moveTo>
                    <a:pt x="95" y="740"/>
                  </a:moveTo>
                  <a:lnTo>
                    <a:pt x="118" y="738"/>
                  </a:lnTo>
                  <a:lnTo>
                    <a:pt x="136" y="733"/>
                  </a:lnTo>
                  <a:lnTo>
                    <a:pt x="139" y="733"/>
                  </a:lnTo>
                  <a:lnTo>
                    <a:pt x="141" y="733"/>
                  </a:lnTo>
                  <a:lnTo>
                    <a:pt x="143" y="735"/>
                  </a:lnTo>
                  <a:lnTo>
                    <a:pt x="146" y="738"/>
                  </a:lnTo>
                  <a:lnTo>
                    <a:pt x="146" y="740"/>
                  </a:lnTo>
                  <a:lnTo>
                    <a:pt x="143" y="745"/>
                  </a:lnTo>
                  <a:lnTo>
                    <a:pt x="141" y="745"/>
                  </a:lnTo>
                  <a:lnTo>
                    <a:pt x="139" y="747"/>
                  </a:lnTo>
                  <a:lnTo>
                    <a:pt x="120" y="752"/>
                  </a:lnTo>
                  <a:lnTo>
                    <a:pt x="97" y="754"/>
                  </a:lnTo>
                  <a:lnTo>
                    <a:pt x="92" y="754"/>
                  </a:lnTo>
                  <a:lnTo>
                    <a:pt x="90" y="752"/>
                  </a:lnTo>
                  <a:lnTo>
                    <a:pt x="88" y="752"/>
                  </a:lnTo>
                  <a:lnTo>
                    <a:pt x="88" y="747"/>
                  </a:lnTo>
                  <a:lnTo>
                    <a:pt x="88" y="745"/>
                  </a:lnTo>
                  <a:lnTo>
                    <a:pt x="90" y="742"/>
                  </a:lnTo>
                  <a:lnTo>
                    <a:pt x="92" y="740"/>
                  </a:lnTo>
                  <a:lnTo>
                    <a:pt x="95" y="740"/>
                  </a:lnTo>
                  <a:close/>
                  <a:moveTo>
                    <a:pt x="192" y="717"/>
                  </a:moveTo>
                  <a:lnTo>
                    <a:pt x="229" y="703"/>
                  </a:lnTo>
                  <a:lnTo>
                    <a:pt x="231" y="703"/>
                  </a:lnTo>
                  <a:lnTo>
                    <a:pt x="234" y="701"/>
                  </a:lnTo>
                  <a:lnTo>
                    <a:pt x="236" y="703"/>
                  </a:lnTo>
                  <a:lnTo>
                    <a:pt x="238" y="703"/>
                  </a:lnTo>
                  <a:lnTo>
                    <a:pt x="241" y="705"/>
                  </a:lnTo>
                  <a:lnTo>
                    <a:pt x="241" y="708"/>
                  </a:lnTo>
                  <a:lnTo>
                    <a:pt x="241" y="712"/>
                  </a:lnTo>
                  <a:lnTo>
                    <a:pt x="241" y="715"/>
                  </a:lnTo>
                  <a:lnTo>
                    <a:pt x="238" y="715"/>
                  </a:lnTo>
                  <a:lnTo>
                    <a:pt x="234" y="717"/>
                  </a:lnTo>
                  <a:lnTo>
                    <a:pt x="197" y="731"/>
                  </a:lnTo>
                  <a:lnTo>
                    <a:pt x="194" y="731"/>
                  </a:lnTo>
                  <a:lnTo>
                    <a:pt x="190" y="731"/>
                  </a:lnTo>
                  <a:lnTo>
                    <a:pt x="187" y="728"/>
                  </a:lnTo>
                  <a:lnTo>
                    <a:pt x="187" y="726"/>
                  </a:lnTo>
                  <a:lnTo>
                    <a:pt x="187" y="724"/>
                  </a:lnTo>
                  <a:lnTo>
                    <a:pt x="187" y="721"/>
                  </a:lnTo>
                  <a:lnTo>
                    <a:pt x="190" y="719"/>
                  </a:lnTo>
                  <a:lnTo>
                    <a:pt x="192" y="717"/>
                  </a:lnTo>
                  <a:close/>
                  <a:moveTo>
                    <a:pt x="282" y="678"/>
                  </a:moveTo>
                  <a:lnTo>
                    <a:pt x="312" y="664"/>
                  </a:lnTo>
                  <a:lnTo>
                    <a:pt x="322" y="657"/>
                  </a:lnTo>
                  <a:lnTo>
                    <a:pt x="324" y="657"/>
                  </a:lnTo>
                  <a:lnTo>
                    <a:pt x="326" y="657"/>
                  </a:lnTo>
                  <a:lnTo>
                    <a:pt x="329" y="657"/>
                  </a:lnTo>
                  <a:lnTo>
                    <a:pt x="331" y="659"/>
                  </a:lnTo>
                  <a:lnTo>
                    <a:pt x="331" y="661"/>
                  </a:lnTo>
                  <a:lnTo>
                    <a:pt x="331" y="664"/>
                  </a:lnTo>
                  <a:lnTo>
                    <a:pt x="331" y="668"/>
                  </a:lnTo>
                  <a:lnTo>
                    <a:pt x="329" y="668"/>
                  </a:lnTo>
                  <a:lnTo>
                    <a:pt x="319" y="675"/>
                  </a:lnTo>
                  <a:lnTo>
                    <a:pt x="289" y="691"/>
                  </a:lnTo>
                  <a:lnTo>
                    <a:pt x="287" y="691"/>
                  </a:lnTo>
                  <a:lnTo>
                    <a:pt x="285" y="691"/>
                  </a:lnTo>
                  <a:lnTo>
                    <a:pt x="282" y="689"/>
                  </a:lnTo>
                  <a:lnTo>
                    <a:pt x="280" y="687"/>
                  </a:lnTo>
                  <a:lnTo>
                    <a:pt x="280" y="684"/>
                  </a:lnTo>
                  <a:lnTo>
                    <a:pt x="280" y="682"/>
                  </a:lnTo>
                  <a:lnTo>
                    <a:pt x="280" y="680"/>
                  </a:lnTo>
                  <a:lnTo>
                    <a:pt x="282" y="678"/>
                  </a:lnTo>
                  <a:close/>
                  <a:moveTo>
                    <a:pt x="368" y="624"/>
                  </a:moveTo>
                  <a:lnTo>
                    <a:pt x="382" y="613"/>
                  </a:lnTo>
                  <a:lnTo>
                    <a:pt x="398" y="601"/>
                  </a:lnTo>
                  <a:lnTo>
                    <a:pt x="400" y="599"/>
                  </a:lnTo>
                  <a:lnTo>
                    <a:pt x="403" y="597"/>
                  </a:lnTo>
                  <a:lnTo>
                    <a:pt x="405" y="597"/>
                  </a:lnTo>
                  <a:lnTo>
                    <a:pt x="410" y="597"/>
                  </a:lnTo>
                  <a:lnTo>
                    <a:pt x="412" y="599"/>
                  </a:lnTo>
                  <a:lnTo>
                    <a:pt x="412" y="601"/>
                  </a:lnTo>
                  <a:lnTo>
                    <a:pt x="412" y="604"/>
                  </a:lnTo>
                  <a:lnTo>
                    <a:pt x="412" y="606"/>
                  </a:lnTo>
                  <a:lnTo>
                    <a:pt x="410" y="608"/>
                  </a:lnTo>
                  <a:lnTo>
                    <a:pt x="407" y="610"/>
                  </a:lnTo>
                  <a:lnTo>
                    <a:pt x="391" y="624"/>
                  </a:lnTo>
                  <a:lnTo>
                    <a:pt x="377" y="636"/>
                  </a:lnTo>
                  <a:lnTo>
                    <a:pt x="375" y="638"/>
                  </a:lnTo>
                  <a:lnTo>
                    <a:pt x="370" y="638"/>
                  </a:lnTo>
                  <a:lnTo>
                    <a:pt x="368" y="636"/>
                  </a:lnTo>
                  <a:lnTo>
                    <a:pt x="366" y="636"/>
                  </a:lnTo>
                  <a:lnTo>
                    <a:pt x="366" y="631"/>
                  </a:lnTo>
                  <a:lnTo>
                    <a:pt x="366" y="629"/>
                  </a:lnTo>
                  <a:lnTo>
                    <a:pt x="366" y="627"/>
                  </a:lnTo>
                  <a:lnTo>
                    <a:pt x="368" y="624"/>
                  </a:lnTo>
                  <a:close/>
                  <a:moveTo>
                    <a:pt x="440" y="557"/>
                  </a:moveTo>
                  <a:lnTo>
                    <a:pt x="451" y="543"/>
                  </a:lnTo>
                  <a:lnTo>
                    <a:pt x="463" y="527"/>
                  </a:lnTo>
                  <a:lnTo>
                    <a:pt x="465" y="523"/>
                  </a:lnTo>
                  <a:lnTo>
                    <a:pt x="468" y="520"/>
                  </a:lnTo>
                  <a:lnTo>
                    <a:pt x="470" y="520"/>
                  </a:lnTo>
                  <a:lnTo>
                    <a:pt x="472" y="520"/>
                  </a:lnTo>
                  <a:lnTo>
                    <a:pt x="477" y="520"/>
                  </a:lnTo>
                  <a:lnTo>
                    <a:pt x="477" y="523"/>
                  </a:lnTo>
                  <a:lnTo>
                    <a:pt x="479" y="525"/>
                  </a:lnTo>
                  <a:lnTo>
                    <a:pt x="479" y="527"/>
                  </a:lnTo>
                  <a:lnTo>
                    <a:pt x="479" y="532"/>
                  </a:lnTo>
                  <a:lnTo>
                    <a:pt x="475" y="536"/>
                  </a:lnTo>
                  <a:lnTo>
                    <a:pt x="463" y="553"/>
                  </a:lnTo>
                  <a:lnTo>
                    <a:pt x="451" y="567"/>
                  </a:lnTo>
                  <a:lnTo>
                    <a:pt x="449" y="569"/>
                  </a:lnTo>
                  <a:lnTo>
                    <a:pt x="447" y="569"/>
                  </a:lnTo>
                  <a:lnTo>
                    <a:pt x="444" y="569"/>
                  </a:lnTo>
                  <a:lnTo>
                    <a:pt x="442" y="567"/>
                  </a:lnTo>
                  <a:lnTo>
                    <a:pt x="440" y="564"/>
                  </a:lnTo>
                  <a:lnTo>
                    <a:pt x="440" y="562"/>
                  </a:lnTo>
                  <a:lnTo>
                    <a:pt x="440" y="560"/>
                  </a:lnTo>
                  <a:lnTo>
                    <a:pt x="440" y="557"/>
                  </a:lnTo>
                  <a:close/>
                  <a:moveTo>
                    <a:pt x="491" y="474"/>
                  </a:moveTo>
                  <a:lnTo>
                    <a:pt x="495" y="465"/>
                  </a:lnTo>
                  <a:lnTo>
                    <a:pt x="500" y="449"/>
                  </a:lnTo>
                  <a:lnTo>
                    <a:pt x="502" y="432"/>
                  </a:lnTo>
                  <a:lnTo>
                    <a:pt x="505" y="430"/>
                  </a:lnTo>
                  <a:lnTo>
                    <a:pt x="505" y="428"/>
                  </a:lnTo>
                  <a:lnTo>
                    <a:pt x="509" y="428"/>
                  </a:lnTo>
                  <a:lnTo>
                    <a:pt x="512" y="428"/>
                  </a:lnTo>
                  <a:lnTo>
                    <a:pt x="514" y="428"/>
                  </a:lnTo>
                  <a:lnTo>
                    <a:pt x="516" y="430"/>
                  </a:lnTo>
                  <a:lnTo>
                    <a:pt x="516" y="432"/>
                  </a:lnTo>
                  <a:lnTo>
                    <a:pt x="516" y="435"/>
                  </a:lnTo>
                  <a:lnTo>
                    <a:pt x="516" y="437"/>
                  </a:lnTo>
                  <a:lnTo>
                    <a:pt x="514" y="453"/>
                  </a:lnTo>
                  <a:lnTo>
                    <a:pt x="509" y="469"/>
                  </a:lnTo>
                  <a:lnTo>
                    <a:pt x="505" y="479"/>
                  </a:lnTo>
                  <a:lnTo>
                    <a:pt x="502" y="481"/>
                  </a:lnTo>
                  <a:lnTo>
                    <a:pt x="498" y="483"/>
                  </a:lnTo>
                  <a:lnTo>
                    <a:pt x="495" y="483"/>
                  </a:lnTo>
                  <a:lnTo>
                    <a:pt x="493" y="481"/>
                  </a:lnTo>
                  <a:lnTo>
                    <a:pt x="491" y="479"/>
                  </a:lnTo>
                  <a:lnTo>
                    <a:pt x="491" y="476"/>
                  </a:lnTo>
                  <a:lnTo>
                    <a:pt x="491" y="474"/>
                  </a:lnTo>
                  <a:close/>
                  <a:moveTo>
                    <a:pt x="507" y="375"/>
                  </a:moveTo>
                  <a:lnTo>
                    <a:pt x="509" y="368"/>
                  </a:lnTo>
                  <a:lnTo>
                    <a:pt x="512" y="349"/>
                  </a:lnTo>
                  <a:lnTo>
                    <a:pt x="519" y="333"/>
                  </a:lnTo>
                  <a:lnTo>
                    <a:pt x="519" y="331"/>
                  </a:lnTo>
                  <a:lnTo>
                    <a:pt x="519" y="328"/>
                  </a:lnTo>
                  <a:lnTo>
                    <a:pt x="521" y="328"/>
                  </a:lnTo>
                  <a:lnTo>
                    <a:pt x="526" y="326"/>
                  </a:lnTo>
                  <a:lnTo>
                    <a:pt x="528" y="328"/>
                  </a:lnTo>
                  <a:lnTo>
                    <a:pt x="530" y="328"/>
                  </a:lnTo>
                  <a:lnTo>
                    <a:pt x="533" y="331"/>
                  </a:lnTo>
                  <a:lnTo>
                    <a:pt x="533" y="333"/>
                  </a:lnTo>
                  <a:lnTo>
                    <a:pt x="533" y="338"/>
                  </a:lnTo>
                  <a:lnTo>
                    <a:pt x="528" y="354"/>
                  </a:lnTo>
                  <a:lnTo>
                    <a:pt x="523" y="370"/>
                  </a:lnTo>
                  <a:lnTo>
                    <a:pt x="523" y="377"/>
                  </a:lnTo>
                  <a:lnTo>
                    <a:pt x="521" y="379"/>
                  </a:lnTo>
                  <a:lnTo>
                    <a:pt x="519" y="382"/>
                  </a:lnTo>
                  <a:lnTo>
                    <a:pt x="516" y="384"/>
                  </a:lnTo>
                  <a:lnTo>
                    <a:pt x="514" y="384"/>
                  </a:lnTo>
                  <a:lnTo>
                    <a:pt x="512" y="382"/>
                  </a:lnTo>
                  <a:lnTo>
                    <a:pt x="509" y="382"/>
                  </a:lnTo>
                  <a:lnTo>
                    <a:pt x="507" y="379"/>
                  </a:lnTo>
                  <a:lnTo>
                    <a:pt x="507" y="375"/>
                  </a:lnTo>
                  <a:close/>
                  <a:moveTo>
                    <a:pt x="544" y="277"/>
                  </a:moveTo>
                  <a:lnTo>
                    <a:pt x="551" y="266"/>
                  </a:lnTo>
                  <a:lnTo>
                    <a:pt x="563" y="252"/>
                  </a:lnTo>
                  <a:lnTo>
                    <a:pt x="570" y="243"/>
                  </a:lnTo>
                  <a:lnTo>
                    <a:pt x="572" y="240"/>
                  </a:lnTo>
                  <a:lnTo>
                    <a:pt x="574" y="240"/>
                  </a:lnTo>
                  <a:lnTo>
                    <a:pt x="577" y="240"/>
                  </a:lnTo>
                  <a:lnTo>
                    <a:pt x="579" y="240"/>
                  </a:lnTo>
                  <a:lnTo>
                    <a:pt x="581" y="243"/>
                  </a:lnTo>
                  <a:lnTo>
                    <a:pt x="584" y="245"/>
                  </a:lnTo>
                  <a:lnTo>
                    <a:pt x="581" y="250"/>
                  </a:lnTo>
                  <a:lnTo>
                    <a:pt x="581" y="252"/>
                  </a:lnTo>
                  <a:lnTo>
                    <a:pt x="574" y="259"/>
                  </a:lnTo>
                  <a:lnTo>
                    <a:pt x="563" y="275"/>
                  </a:lnTo>
                  <a:lnTo>
                    <a:pt x="556" y="287"/>
                  </a:lnTo>
                  <a:lnTo>
                    <a:pt x="553" y="289"/>
                  </a:lnTo>
                  <a:lnTo>
                    <a:pt x="551" y="289"/>
                  </a:lnTo>
                  <a:lnTo>
                    <a:pt x="549" y="289"/>
                  </a:lnTo>
                  <a:lnTo>
                    <a:pt x="546" y="289"/>
                  </a:lnTo>
                  <a:lnTo>
                    <a:pt x="544" y="287"/>
                  </a:lnTo>
                  <a:lnTo>
                    <a:pt x="544" y="284"/>
                  </a:lnTo>
                  <a:lnTo>
                    <a:pt x="542" y="282"/>
                  </a:lnTo>
                  <a:lnTo>
                    <a:pt x="544" y="277"/>
                  </a:lnTo>
                  <a:close/>
                  <a:moveTo>
                    <a:pt x="609" y="199"/>
                  </a:moveTo>
                  <a:lnTo>
                    <a:pt x="618" y="192"/>
                  </a:lnTo>
                  <a:lnTo>
                    <a:pt x="635" y="178"/>
                  </a:lnTo>
                  <a:lnTo>
                    <a:pt x="644" y="171"/>
                  </a:lnTo>
                  <a:lnTo>
                    <a:pt x="646" y="169"/>
                  </a:lnTo>
                  <a:lnTo>
                    <a:pt x="648" y="169"/>
                  </a:lnTo>
                  <a:lnTo>
                    <a:pt x="651" y="171"/>
                  </a:lnTo>
                  <a:lnTo>
                    <a:pt x="653" y="173"/>
                  </a:lnTo>
                  <a:lnTo>
                    <a:pt x="655" y="176"/>
                  </a:lnTo>
                  <a:lnTo>
                    <a:pt x="655" y="178"/>
                  </a:lnTo>
                  <a:lnTo>
                    <a:pt x="653" y="180"/>
                  </a:lnTo>
                  <a:lnTo>
                    <a:pt x="653" y="183"/>
                  </a:lnTo>
                  <a:lnTo>
                    <a:pt x="644" y="187"/>
                  </a:lnTo>
                  <a:lnTo>
                    <a:pt x="628" y="201"/>
                  </a:lnTo>
                  <a:lnTo>
                    <a:pt x="621" y="210"/>
                  </a:lnTo>
                  <a:lnTo>
                    <a:pt x="618" y="210"/>
                  </a:lnTo>
                  <a:lnTo>
                    <a:pt x="614" y="213"/>
                  </a:lnTo>
                  <a:lnTo>
                    <a:pt x="611" y="210"/>
                  </a:lnTo>
                  <a:lnTo>
                    <a:pt x="609" y="210"/>
                  </a:lnTo>
                  <a:lnTo>
                    <a:pt x="609" y="208"/>
                  </a:lnTo>
                  <a:lnTo>
                    <a:pt x="607" y="203"/>
                  </a:lnTo>
                  <a:lnTo>
                    <a:pt x="609" y="201"/>
                  </a:lnTo>
                  <a:lnTo>
                    <a:pt x="609" y="199"/>
                  </a:lnTo>
                  <a:close/>
                  <a:moveTo>
                    <a:pt x="692" y="139"/>
                  </a:moveTo>
                  <a:lnTo>
                    <a:pt x="709" y="127"/>
                  </a:lnTo>
                  <a:lnTo>
                    <a:pt x="730" y="116"/>
                  </a:lnTo>
                  <a:lnTo>
                    <a:pt x="732" y="116"/>
                  </a:lnTo>
                  <a:lnTo>
                    <a:pt x="734" y="116"/>
                  </a:lnTo>
                  <a:lnTo>
                    <a:pt x="736" y="116"/>
                  </a:lnTo>
                  <a:lnTo>
                    <a:pt x="739" y="118"/>
                  </a:lnTo>
                  <a:lnTo>
                    <a:pt x="741" y="120"/>
                  </a:lnTo>
                  <a:lnTo>
                    <a:pt x="739" y="125"/>
                  </a:lnTo>
                  <a:lnTo>
                    <a:pt x="739" y="127"/>
                  </a:lnTo>
                  <a:lnTo>
                    <a:pt x="736" y="129"/>
                  </a:lnTo>
                  <a:lnTo>
                    <a:pt x="716" y="139"/>
                  </a:lnTo>
                  <a:lnTo>
                    <a:pt x="699" y="150"/>
                  </a:lnTo>
                  <a:lnTo>
                    <a:pt x="697" y="150"/>
                  </a:lnTo>
                  <a:lnTo>
                    <a:pt x="695" y="150"/>
                  </a:lnTo>
                  <a:lnTo>
                    <a:pt x="690" y="150"/>
                  </a:lnTo>
                  <a:lnTo>
                    <a:pt x="690" y="148"/>
                  </a:lnTo>
                  <a:lnTo>
                    <a:pt x="688" y="146"/>
                  </a:lnTo>
                  <a:lnTo>
                    <a:pt x="688" y="141"/>
                  </a:lnTo>
                  <a:lnTo>
                    <a:pt x="690" y="139"/>
                  </a:lnTo>
                  <a:lnTo>
                    <a:pt x="692" y="139"/>
                  </a:lnTo>
                  <a:close/>
                  <a:moveTo>
                    <a:pt x="783" y="90"/>
                  </a:moveTo>
                  <a:lnTo>
                    <a:pt x="792" y="86"/>
                  </a:lnTo>
                  <a:lnTo>
                    <a:pt x="825" y="74"/>
                  </a:lnTo>
                  <a:lnTo>
                    <a:pt x="827" y="74"/>
                  </a:lnTo>
                  <a:lnTo>
                    <a:pt x="829" y="74"/>
                  </a:lnTo>
                  <a:lnTo>
                    <a:pt x="832" y="76"/>
                  </a:lnTo>
                  <a:lnTo>
                    <a:pt x="834" y="79"/>
                  </a:lnTo>
                  <a:lnTo>
                    <a:pt x="834" y="81"/>
                  </a:lnTo>
                  <a:lnTo>
                    <a:pt x="832" y="86"/>
                  </a:lnTo>
                  <a:lnTo>
                    <a:pt x="829" y="88"/>
                  </a:lnTo>
                  <a:lnTo>
                    <a:pt x="799" y="99"/>
                  </a:lnTo>
                  <a:lnTo>
                    <a:pt x="787" y="104"/>
                  </a:lnTo>
                  <a:lnTo>
                    <a:pt x="785" y="104"/>
                  </a:lnTo>
                  <a:lnTo>
                    <a:pt x="783" y="104"/>
                  </a:lnTo>
                  <a:lnTo>
                    <a:pt x="781" y="102"/>
                  </a:lnTo>
                  <a:lnTo>
                    <a:pt x="778" y="99"/>
                  </a:lnTo>
                  <a:lnTo>
                    <a:pt x="778" y="97"/>
                  </a:lnTo>
                  <a:lnTo>
                    <a:pt x="778" y="95"/>
                  </a:lnTo>
                  <a:lnTo>
                    <a:pt x="781" y="92"/>
                  </a:lnTo>
                  <a:lnTo>
                    <a:pt x="783" y="90"/>
                  </a:lnTo>
                  <a:close/>
                  <a:moveTo>
                    <a:pt x="880" y="58"/>
                  </a:moveTo>
                  <a:lnTo>
                    <a:pt x="885" y="55"/>
                  </a:lnTo>
                  <a:lnTo>
                    <a:pt x="908" y="51"/>
                  </a:lnTo>
                  <a:lnTo>
                    <a:pt x="924" y="49"/>
                  </a:lnTo>
                  <a:lnTo>
                    <a:pt x="927" y="49"/>
                  </a:lnTo>
                  <a:lnTo>
                    <a:pt x="929" y="51"/>
                  </a:lnTo>
                  <a:lnTo>
                    <a:pt x="931" y="53"/>
                  </a:lnTo>
                  <a:lnTo>
                    <a:pt x="931" y="55"/>
                  </a:lnTo>
                  <a:lnTo>
                    <a:pt x="931" y="58"/>
                  </a:lnTo>
                  <a:lnTo>
                    <a:pt x="929" y="60"/>
                  </a:lnTo>
                  <a:lnTo>
                    <a:pt x="927" y="62"/>
                  </a:lnTo>
                  <a:lnTo>
                    <a:pt x="924" y="65"/>
                  </a:lnTo>
                  <a:lnTo>
                    <a:pt x="910" y="65"/>
                  </a:lnTo>
                  <a:lnTo>
                    <a:pt x="887" y="69"/>
                  </a:lnTo>
                  <a:lnTo>
                    <a:pt x="882" y="72"/>
                  </a:lnTo>
                  <a:lnTo>
                    <a:pt x="880" y="72"/>
                  </a:lnTo>
                  <a:lnTo>
                    <a:pt x="878" y="72"/>
                  </a:lnTo>
                  <a:lnTo>
                    <a:pt x="876" y="69"/>
                  </a:lnTo>
                  <a:lnTo>
                    <a:pt x="873" y="67"/>
                  </a:lnTo>
                  <a:lnTo>
                    <a:pt x="873" y="65"/>
                  </a:lnTo>
                  <a:lnTo>
                    <a:pt x="876" y="60"/>
                  </a:lnTo>
                  <a:lnTo>
                    <a:pt x="878" y="60"/>
                  </a:lnTo>
                  <a:lnTo>
                    <a:pt x="880" y="58"/>
                  </a:lnTo>
                  <a:close/>
                  <a:moveTo>
                    <a:pt x="120" y="802"/>
                  </a:moveTo>
                  <a:lnTo>
                    <a:pt x="0" y="756"/>
                  </a:lnTo>
                  <a:lnTo>
                    <a:pt x="108" y="687"/>
                  </a:lnTo>
                  <a:lnTo>
                    <a:pt x="120" y="802"/>
                  </a:lnTo>
                  <a:close/>
                  <a:moveTo>
                    <a:pt x="908" y="0"/>
                  </a:moveTo>
                  <a:lnTo>
                    <a:pt x="1028" y="46"/>
                  </a:lnTo>
                  <a:lnTo>
                    <a:pt x="920" y="116"/>
                  </a:lnTo>
                  <a:lnTo>
                    <a:pt x="908" y="0"/>
                  </a:lnTo>
                  <a:close/>
                </a:path>
              </a:pathLst>
            </a:custGeom>
            <a:solidFill>
              <a:srgbClr val="000000"/>
            </a:solidFill>
            <a:ln w="127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59" name="Freeform 38"/>
            <p:cNvSpPr>
              <a:spLocks/>
            </p:cNvSpPr>
            <p:nvPr/>
          </p:nvSpPr>
          <p:spPr bwMode="auto">
            <a:xfrm>
              <a:off x="6088857" y="4613847"/>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60" name="Freeform 37"/>
            <p:cNvSpPr>
              <a:spLocks/>
            </p:cNvSpPr>
            <p:nvPr/>
          </p:nvSpPr>
          <p:spPr bwMode="auto">
            <a:xfrm>
              <a:off x="6088857" y="4613847"/>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61" name="Rectangle 36"/>
            <p:cNvSpPr>
              <a:spLocks noChangeArrowheads="1"/>
            </p:cNvSpPr>
            <p:nvPr/>
          </p:nvSpPr>
          <p:spPr bwMode="auto">
            <a:xfrm>
              <a:off x="6535212" y="4511799"/>
              <a:ext cx="295394" cy="102047"/>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62" name="Rectangle 35"/>
            <p:cNvSpPr>
              <a:spLocks noChangeArrowheads="1"/>
            </p:cNvSpPr>
            <p:nvPr/>
          </p:nvSpPr>
          <p:spPr bwMode="auto">
            <a:xfrm>
              <a:off x="6535212" y="4511799"/>
              <a:ext cx="295394" cy="10204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63" name="Rectangle 34"/>
            <p:cNvSpPr>
              <a:spLocks noChangeArrowheads="1"/>
            </p:cNvSpPr>
            <p:nvPr/>
          </p:nvSpPr>
          <p:spPr bwMode="auto">
            <a:xfrm>
              <a:off x="6138634" y="4137008"/>
              <a:ext cx="1111398" cy="408188"/>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64" name="Freeform 33"/>
            <p:cNvSpPr>
              <a:spLocks/>
            </p:cNvSpPr>
            <p:nvPr/>
          </p:nvSpPr>
          <p:spPr bwMode="auto">
            <a:xfrm>
              <a:off x="6138634" y="4137008"/>
              <a:ext cx="1111398" cy="51951"/>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65" name="Freeform 32"/>
            <p:cNvSpPr>
              <a:spLocks/>
            </p:cNvSpPr>
            <p:nvPr/>
          </p:nvSpPr>
          <p:spPr bwMode="auto">
            <a:xfrm>
              <a:off x="6138634" y="4137008"/>
              <a:ext cx="66096" cy="408188"/>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66" name="Freeform 31"/>
            <p:cNvSpPr>
              <a:spLocks/>
            </p:cNvSpPr>
            <p:nvPr/>
          </p:nvSpPr>
          <p:spPr bwMode="auto">
            <a:xfrm>
              <a:off x="6138634" y="4493245"/>
              <a:ext cx="1111398" cy="51951"/>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67" name="Freeform 30"/>
            <p:cNvSpPr>
              <a:spLocks/>
            </p:cNvSpPr>
            <p:nvPr/>
          </p:nvSpPr>
          <p:spPr bwMode="auto">
            <a:xfrm>
              <a:off x="7183936" y="4137008"/>
              <a:ext cx="66096" cy="408188"/>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68" name="Rectangle 29"/>
            <p:cNvSpPr>
              <a:spLocks noChangeArrowheads="1"/>
            </p:cNvSpPr>
            <p:nvPr/>
          </p:nvSpPr>
          <p:spPr bwMode="auto">
            <a:xfrm>
              <a:off x="6138634" y="4137008"/>
              <a:ext cx="1111398" cy="4081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69" name="Rectangle 28"/>
            <p:cNvSpPr>
              <a:spLocks noChangeArrowheads="1"/>
            </p:cNvSpPr>
            <p:nvPr/>
          </p:nvSpPr>
          <p:spPr bwMode="auto">
            <a:xfrm>
              <a:off x="6204730" y="4188960"/>
              <a:ext cx="979206" cy="304286"/>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70" name="Line 27"/>
            <p:cNvSpPr>
              <a:spLocks noChangeShapeType="1"/>
            </p:cNvSpPr>
            <p:nvPr/>
          </p:nvSpPr>
          <p:spPr bwMode="auto">
            <a:xfrm>
              <a:off x="6138634" y="4137008"/>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71" name="Line 26"/>
            <p:cNvSpPr>
              <a:spLocks noChangeShapeType="1"/>
            </p:cNvSpPr>
            <p:nvPr/>
          </p:nvSpPr>
          <p:spPr bwMode="auto">
            <a:xfrm flipV="1">
              <a:off x="6138634" y="4493245"/>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72" name="Line 25"/>
            <p:cNvSpPr>
              <a:spLocks noChangeShapeType="1"/>
            </p:cNvSpPr>
            <p:nvPr/>
          </p:nvSpPr>
          <p:spPr bwMode="auto">
            <a:xfrm flipH="1" flipV="1">
              <a:off x="7183936" y="4493245"/>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73" name="Line 24"/>
            <p:cNvSpPr>
              <a:spLocks noChangeShapeType="1"/>
            </p:cNvSpPr>
            <p:nvPr/>
          </p:nvSpPr>
          <p:spPr bwMode="auto">
            <a:xfrm flipH="1">
              <a:off x="7183936" y="4137008"/>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74" name="Freeform 23"/>
            <p:cNvSpPr>
              <a:spLocks/>
            </p:cNvSpPr>
            <p:nvPr/>
          </p:nvSpPr>
          <p:spPr bwMode="auto">
            <a:xfrm>
              <a:off x="6229210" y="4276163"/>
              <a:ext cx="904133" cy="214608"/>
            </a:xfrm>
            <a:custGeom>
              <a:avLst/>
              <a:gdLst>
                <a:gd name="T0" fmla="*/ 2147483647 w 1108"/>
                <a:gd name="T1" fmla="*/ 2147483647 h 347"/>
                <a:gd name="T2" fmla="*/ 2147483647 w 1108"/>
                <a:gd name="T3" fmla="*/ 2147483647 h 347"/>
                <a:gd name="T4" fmla="*/ 2147483647 w 1108"/>
                <a:gd name="T5" fmla="*/ 2147483647 h 347"/>
                <a:gd name="T6" fmla="*/ 2147483647 w 1108"/>
                <a:gd name="T7" fmla="*/ 2147483647 h 347"/>
                <a:gd name="T8" fmla="*/ 2147483647 w 1108"/>
                <a:gd name="T9" fmla="*/ 2147483647 h 347"/>
                <a:gd name="T10" fmla="*/ 2147483647 w 1108"/>
                <a:gd name="T11" fmla="*/ 2147483647 h 347"/>
                <a:gd name="T12" fmla="*/ 2147483647 w 1108"/>
                <a:gd name="T13" fmla="*/ 2147483647 h 347"/>
                <a:gd name="T14" fmla="*/ 2147483647 w 1108"/>
                <a:gd name="T15" fmla="*/ 2147483647 h 347"/>
                <a:gd name="T16" fmla="*/ 2147483647 w 1108"/>
                <a:gd name="T17" fmla="*/ 2147483647 h 347"/>
                <a:gd name="T18" fmla="*/ 2147483647 w 1108"/>
                <a:gd name="T19" fmla="*/ 2147483647 h 347"/>
                <a:gd name="T20" fmla="*/ 2147483647 w 1108"/>
                <a:gd name="T21" fmla="*/ 2147483647 h 347"/>
                <a:gd name="T22" fmla="*/ 2147483647 w 1108"/>
                <a:gd name="T23" fmla="*/ 2147483647 h 347"/>
                <a:gd name="T24" fmla="*/ 2147483647 w 1108"/>
                <a:gd name="T25" fmla="*/ 2147483647 h 347"/>
                <a:gd name="T26" fmla="*/ 2147483647 w 1108"/>
                <a:gd name="T27" fmla="*/ 2147483647 h 347"/>
                <a:gd name="T28" fmla="*/ 2147483647 w 1108"/>
                <a:gd name="T29" fmla="*/ 2147483647 h 347"/>
                <a:gd name="T30" fmla="*/ 2147483647 w 1108"/>
                <a:gd name="T31" fmla="*/ 2147483647 h 347"/>
                <a:gd name="T32" fmla="*/ 2147483647 w 1108"/>
                <a:gd name="T33" fmla="*/ 2147483647 h 347"/>
                <a:gd name="T34" fmla="*/ 2147483647 w 1108"/>
                <a:gd name="T35" fmla="*/ 2147483647 h 347"/>
                <a:gd name="T36" fmla="*/ 2147483647 w 1108"/>
                <a:gd name="T37" fmla="*/ 2147483647 h 347"/>
                <a:gd name="T38" fmla="*/ 2147483647 w 1108"/>
                <a:gd name="T39" fmla="*/ 2147483647 h 347"/>
                <a:gd name="T40" fmla="*/ 2147483647 w 1108"/>
                <a:gd name="T41" fmla="*/ 2147483647 h 347"/>
                <a:gd name="T42" fmla="*/ 2147483647 w 1108"/>
                <a:gd name="T43" fmla="*/ 2147483647 h 347"/>
                <a:gd name="T44" fmla="*/ 2147483647 w 1108"/>
                <a:gd name="T45" fmla="*/ 2147483647 h 347"/>
                <a:gd name="T46" fmla="*/ 2147483647 w 1108"/>
                <a:gd name="T47" fmla="*/ 2147483647 h 347"/>
                <a:gd name="T48" fmla="*/ 2147483647 w 1108"/>
                <a:gd name="T49" fmla="*/ 2147483647 h 347"/>
                <a:gd name="T50" fmla="*/ 2147483647 w 1108"/>
                <a:gd name="T51" fmla="*/ 2147483647 h 347"/>
                <a:gd name="T52" fmla="*/ 2147483647 w 1108"/>
                <a:gd name="T53" fmla="*/ 2147483647 h 347"/>
                <a:gd name="T54" fmla="*/ 2147483647 w 1108"/>
                <a:gd name="T55" fmla="*/ 2147483647 h 347"/>
                <a:gd name="T56" fmla="*/ 2147483647 w 1108"/>
                <a:gd name="T57" fmla="*/ 2147483647 h 347"/>
                <a:gd name="T58" fmla="*/ 2147483647 w 1108"/>
                <a:gd name="T59" fmla="*/ 2147483647 h 347"/>
                <a:gd name="T60" fmla="*/ 2147483647 w 1108"/>
                <a:gd name="T61" fmla="*/ 2147483647 h 347"/>
                <a:gd name="T62" fmla="*/ 2147483647 w 1108"/>
                <a:gd name="T63" fmla="*/ 2147483647 h 347"/>
                <a:gd name="T64" fmla="*/ 2147483647 w 1108"/>
                <a:gd name="T65" fmla="*/ 2147483647 h 347"/>
                <a:gd name="T66" fmla="*/ 2147483647 w 1108"/>
                <a:gd name="T67" fmla="*/ 0 h 347"/>
                <a:gd name="T68" fmla="*/ 2147483647 w 1108"/>
                <a:gd name="T69" fmla="*/ 2147483647 h 347"/>
                <a:gd name="T70" fmla="*/ 2147483647 w 1108"/>
                <a:gd name="T71" fmla="*/ 2147483647 h 347"/>
                <a:gd name="T72" fmla="*/ 2147483647 w 1108"/>
                <a:gd name="T73" fmla="*/ 2147483647 h 347"/>
                <a:gd name="T74" fmla="*/ 2147483647 w 1108"/>
                <a:gd name="T75" fmla="*/ 2147483647 h 347"/>
                <a:gd name="T76" fmla="*/ 2147483647 w 1108"/>
                <a:gd name="T77" fmla="*/ 2147483647 h 347"/>
                <a:gd name="T78" fmla="*/ 2147483647 w 1108"/>
                <a:gd name="T79" fmla="*/ 2147483647 h 347"/>
                <a:gd name="T80" fmla="*/ 2147483647 w 1108"/>
                <a:gd name="T81" fmla="*/ 2147483647 h 347"/>
                <a:gd name="T82" fmla="*/ 2147483647 w 1108"/>
                <a:gd name="T83" fmla="*/ 2147483647 h 347"/>
                <a:gd name="T84" fmla="*/ 2147483647 w 1108"/>
                <a:gd name="T85" fmla="*/ 2147483647 h 347"/>
                <a:gd name="T86" fmla="*/ 2147483647 w 1108"/>
                <a:gd name="T87" fmla="*/ 2147483647 h 347"/>
                <a:gd name="T88" fmla="*/ 2147483647 w 1108"/>
                <a:gd name="T89" fmla="*/ 2147483647 h 347"/>
                <a:gd name="T90" fmla="*/ 2147483647 w 1108"/>
                <a:gd name="T91" fmla="*/ 2147483647 h 347"/>
                <a:gd name="T92" fmla="*/ 2147483647 w 1108"/>
                <a:gd name="T93" fmla="*/ 2147483647 h 347"/>
                <a:gd name="T94" fmla="*/ 2147483647 w 1108"/>
                <a:gd name="T95" fmla="*/ 2147483647 h 347"/>
                <a:gd name="T96" fmla="*/ 2147483647 w 1108"/>
                <a:gd name="T97" fmla="*/ 2147483647 h 347"/>
                <a:gd name="T98" fmla="*/ 2147483647 w 1108"/>
                <a:gd name="T99" fmla="*/ 2147483647 h 347"/>
                <a:gd name="T100" fmla="*/ 2147483647 w 1108"/>
                <a:gd name="T101" fmla="*/ 2147483647 h 347"/>
                <a:gd name="T102" fmla="*/ 2147483647 w 1108"/>
                <a:gd name="T103" fmla="*/ 2147483647 h 347"/>
                <a:gd name="T104" fmla="*/ 2147483647 w 1108"/>
                <a:gd name="T105" fmla="*/ 2147483647 h 347"/>
                <a:gd name="T106" fmla="*/ 2147483647 w 1108"/>
                <a:gd name="T107" fmla="*/ 2147483647 h 347"/>
                <a:gd name="T108" fmla="*/ 2147483647 w 1108"/>
                <a:gd name="T109" fmla="*/ 2147483647 h 347"/>
                <a:gd name="T110" fmla="*/ 2147483647 w 1108"/>
                <a:gd name="T111" fmla="*/ 2147483647 h 347"/>
                <a:gd name="T112" fmla="*/ 2147483647 w 1108"/>
                <a:gd name="T113" fmla="*/ 2147483647 h 347"/>
                <a:gd name="T114" fmla="*/ 2147483647 w 1108"/>
                <a:gd name="T115" fmla="*/ 2147483647 h 347"/>
                <a:gd name="T116" fmla="*/ 2147483647 w 1108"/>
                <a:gd name="T117" fmla="*/ 2147483647 h 347"/>
                <a:gd name="T118" fmla="*/ 2147483647 w 1108"/>
                <a:gd name="T119" fmla="*/ 2147483647 h 347"/>
                <a:gd name="T120" fmla="*/ 2147483647 w 1108"/>
                <a:gd name="T121" fmla="*/ 2147483647 h 347"/>
                <a:gd name="T122" fmla="*/ 2147483647 w 1108"/>
                <a:gd name="T123" fmla="*/ 2147483647 h 3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08"/>
                <a:gd name="T187" fmla="*/ 0 h 347"/>
                <a:gd name="T188" fmla="*/ 1108 w 1108"/>
                <a:gd name="T189" fmla="*/ 347 h 3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08" h="347">
                  <a:moveTo>
                    <a:pt x="0" y="347"/>
                  </a:moveTo>
                  <a:lnTo>
                    <a:pt x="2" y="333"/>
                  </a:lnTo>
                  <a:lnTo>
                    <a:pt x="7" y="317"/>
                  </a:lnTo>
                  <a:lnTo>
                    <a:pt x="9" y="303"/>
                  </a:lnTo>
                  <a:lnTo>
                    <a:pt x="11" y="289"/>
                  </a:lnTo>
                  <a:lnTo>
                    <a:pt x="16" y="257"/>
                  </a:lnTo>
                  <a:lnTo>
                    <a:pt x="18" y="226"/>
                  </a:lnTo>
                  <a:lnTo>
                    <a:pt x="23" y="196"/>
                  </a:lnTo>
                  <a:lnTo>
                    <a:pt x="28" y="166"/>
                  </a:lnTo>
                  <a:lnTo>
                    <a:pt x="30" y="152"/>
                  </a:lnTo>
                  <a:lnTo>
                    <a:pt x="32" y="136"/>
                  </a:lnTo>
                  <a:lnTo>
                    <a:pt x="37" y="122"/>
                  </a:lnTo>
                  <a:lnTo>
                    <a:pt x="42" y="109"/>
                  </a:lnTo>
                  <a:lnTo>
                    <a:pt x="44" y="106"/>
                  </a:lnTo>
                  <a:lnTo>
                    <a:pt x="46" y="104"/>
                  </a:lnTo>
                  <a:lnTo>
                    <a:pt x="49" y="106"/>
                  </a:lnTo>
                  <a:lnTo>
                    <a:pt x="49" y="111"/>
                  </a:lnTo>
                  <a:lnTo>
                    <a:pt x="51" y="115"/>
                  </a:lnTo>
                  <a:lnTo>
                    <a:pt x="51" y="120"/>
                  </a:lnTo>
                  <a:lnTo>
                    <a:pt x="53" y="125"/>
                  </a:lnTo>
                  <a:lnTo>
                    <a:pt x="53" y="139"/>
                  </a:lnTo>
                  <a:lnTo>
                    <a:pt x="58" y="152"/>
                  </a:lnTo>
                  <a:lnTo>
                    <a:pt x="58" y="159"/>
                  </a:lnTo>
                  <a:lnTo>
                    <a:pt x="60" y="164"/>
                  </a:lnTo>
                  <a:lnTo>
                    <a:pt x="62" y="169"/>
                  </a:lnTo>
                  <a:lnTo>
                    <a:pt x="65" y="173"/>
                  </a:lnTo>
                  <a:lnTo>
                    <a:pt x="72" y="185"/>
                  </a:lnTo>
                  <a:lnTo>
                    <a:pt x="76" y="196"/>
                  </a:lnTo>
                  <a:lnTo>
                    <a:pt x="83" y="208"/>
                  </a:lnTo>
                  <a:lnTo>
                    <a:pt x="88" y="217"/>
                  </a:lnTo>
                  <a:lnTo>
                    <a:pt x="93" y="226"/>
                  </a:lnTo>
                  <a:lnTo>
                    <a:pt x="97" y="233"/>
                  </a:lnTo>
                  <a:lnTo>
                    <a:pt x="102" y="243"/>
                  </a:lnTo>
                  <a:lnTo>
                    <a:pt x="106" y="250"/>
                  </a:lnTo>
                  <a:lnTo>
                    <a:pt x="113" y="261"/>
                  </a:lnTo>
                  <a:lnTo>
                    <a:pt x="120" y="270"/>
                  </a:lnTo>
                  <a:lnTo>
                    <a:pt x="127" y="280"/>
                  </a:lnTo>
                  <a:lnTo>
                    <a:pt x="132" y="287"/>
                  </a:lnTo>
                  <a:lnTo>
                    <a:pt x="139" y="294"/>
                  </a:lnTo>
                  <a:lnTo>
                    <a:pt x="146" y="300"/>
                  </a:lnTo>
                  <a:lnTo>
                    <a:pt x="155" y="307"/>
                  </a:lnTo>
                  <a:lnTo>
                    <a:pt x="162" y="312"/>
                  </a:lnTo>
                  <a:lnTo>
                    <a:pt x="174" y="319"/>
                  </a:lnTo>
                  <a:lnTo>
                    <a:pt x="185" y="328"/>
                  </a:lnTo>
                  <a:lnTo>
                    <a:pt x="199" y="335"/>
                  </a:lnTo>
                  <a:lnTo>
                    <a:pt x="208" y="342"/>
                  </a:lnTo>
                  <a:lnTo>
                    <a:pt x="215" y="347"/>
                  </a:lnTo>
                  <a:lnTo>
                    <a:pt x="232" y="342"/>
                  </a:lnTo>
                  <a:lnTo>
                    <a:pt x="243" y="337"/>
                  </a:lnTo>
                  <a:lnTo>
                    <a:pt x="255" y="335"/>
                  </a:lnTo>
                  <a:lnTo>
                    <a:pt x="264" y="333"/>
                  </a:lnTo>
                  <a:lnTo>
                    <a:pt x="271" y="331"/>
                  </a:lnTo>
                  <a:lnTo>
                    <a:pt x="276" y="328"/>
                  </a:lnTo>
                  <a:lnTo>
                    <a:pt x="280" y="326"/>
                  </a:lnTo>
                  <a:lnTo>
                    <a:pt x="283" y="324"/>
                  </a:lnTo>
                  <a:lnTo>
                    <a:pt x="285" y="324"/>
                  </a:lnTo>
                  <a:lnTo>
                    <a:pt x="287" y="321"/>
                  </a:lnTo>
                  <a:lnTo>
                    <a:pt x="287" y="319"/>
                  </a:lnTo>
                  <a:lnTo>
                    <a:pt x="285" y="319"/>
                  </a:lnTo>
                  <a:lnTo>
                    <a:pt x="285" y="317"/>
                  </a:lnTo>
                  <a:lnTo>
                    <a:pt x="283" y="314"/>
                  </a:lnTo>
                  <a:lnTo>
                    <a:pt x="280" y="310"/>
                  </a:lnTo>
                  <a:lnTo>
                    <a:pt x="276" y="307"/>
                  </a:lnTo>
                  <a:lnTo>
                    <a:pt x="273" y="303"/>
                  </a:lnTo>
                  <a:lnTo>
                    <a:pt x="271" y="296"/>
                  </a:lnTo>
                  <a:lnTo>
                    <a:pt x="269" y="291"/>
                  </a:lnTo>
                  <a:lnTo>
                    <a:pt x="266" y="284"/>
                  </a:lnTo>
                  <a:lnTo>
                    <a:pt x="264" y="275"/>
                  </a:lnTo>
                  <a:lnTo>
                    <a:pt x="262" y="266"/>
                  </a:lnTo>
                  <a:lnTo>
                    <a:pt x="262" y="257"/>
                  </a:lnTo>
                  <a:lnTo>
                    <a:pt x="262" y="243"/>
                  </a:lnTo>
                  <a:lnTo>
                    <a:pt x="262" y="231"/>
                  </a:lnTo>
                  <a:lnTo>
                    <a:pt x="264" y="215"/>
                  </a:lnTo>
                  <a:lnTo>
                    <a:pt x="266" y="199"/>
                  </a:lnTo>
                  <a:lnTo>
                    <a:pt x="271" y="180"/>
                  </a:lnTo>
                  <a:lnTo>
                    <a:pt x="276" y="159"/>
                  </a:lnTo>
                  <a:lnTo>
                    <a:pt x="283" y="139"/>
                  </a:lnTo>
                  <a:lnTo>
                    <a:pt x="292" y="113"/>
                  </a:lnTo>
                  <a:lnTo>
                    <a:pt x="303" y="88"/>
                  </a:lnTo>
                  <a:lnTo>
                    <a:pt x="306" y="83"/>
                  </a:lnTo>
                  <a:lnTo>
                    <a:pt x="308" y="78"/>
                  </a:lnTo>
                  <a:lnTo>
                    <a:pt x="313" y="76"/>
                  </a:lnTo>
                  <a:lnTo>
                    <a:pt x="317" y="74"/>
                  </a:lnTo>
                  <a:lnTo>
                    <a:pt x="329" y="72"/>
                  </a:lnTo>
                  <a:lnTo>
                    <a:pt x="341" y="69"/>
                  </a:lnTo>
                  <a:lnTo>
                    <a:pt x="352" y="69"/>
                  </a:lnTo>
                  <a:lnTo>
                    <a:pt x="366" y="67"/>
                  </a:lnTo>
                  <a:lnTo>
                    <a:pt x="378" y="67"/>
                  </a:lnTo>
                  <a:lnTo>
                    <a:pt x="389" y="65"/>
                  </a:lnTo>
                  <a:lnTo>
                    <a:pt x="392" y="55"/>
                  </a:lnTo>
                  <a:lnTo>
                    <a:pt x="394" y="46"/>
                  </a:lnTo>
                  <a:lnTo>
                    <a:pt x="394" y="35"/>
                  </a:lnTo>
                  <a:lnTo>
                    <a:pt x="396" y="25"/>
                  </a:lnTo>
                  <a:lnTo>
                    <a:pt x="396" y="16"/>
                  </a:lnTo>
                  <a:lnTo>
                    <a:pt x="398" y="11"/>
                  </a:lnTo>
                  <a:lnTo>
                    <a:pt x="401" y="7"/>
                  </a:lnTo>
                  <a:lnTo>
                    <a:pt x="403" y="4"/>
                  </a:lnTo>
                  <a:lnTo>
                    <a:pt x="405" y="2"/>
                  </a:lnTo>
                  <a:lnTo>
                    <a:pt x="408" y="0"/>
                  </a:lnTo>
                  <a:lnTo>
                    <a:pt x="412" y="0"/>
                  </a:lnTo>
                  <a:lnTo>
                    <a:pt x="417" y="0"/>
                  </a:lnTo>
                  <a:lnTo>
                    <a:pt x="422" y="2"/>
                  </a:lnTo>
                  <a:lnTo>
                    <a:pt x="424" y="4"/>
                  </a:lnTo>
                  <a:lnTo>
                    <a:pt x="429" y="7"/>
                  </a:lnTo>
                  <a:lnTo>
                    <a:pt x="431" y="11"/>
                  </a:lnTo>
                  <a:lnTo>
                    <a:pt x="433" y="14"/>
                  </a:lnTo>
                  <a:lnTo>
                    <a:pt x="438" y="23"/>
                  </a:lnTo>
                  <a:lnTo>
                    <a:pt x="443" y="35"/>
                  </a:lnTo>
                  <a:lnTo>
                    <a:pt x="447" y="44"/>
                  </a:lnTo>
                  <a:lnTo>
                    <a:pt x="452" y="55"/>
                  </a:lnTo>
                  <a:lnTo>
                    <a:pt x="454" y="65"/>
                  </a:lnTo>
                  <a:lnTo>
                    <a:pt x="463" y="83"/>
                  </a:lnTo>
                  <a:lnTo>
                    <a:pt x="470" y="99"/>
                  </a:lnTo>
                  <a:lnTo>
                    <a:pt x="487" y="134"/>
                  </a:lnTo>
                  <a:lnTo>
                    <a:pt x="500" y="166"/>
                  </a:lnTo>
                  <a:lnTo>
                    <a:pt x="514" y="196"/>
                  </a:lnTo>
                  <a:lnTo>
                    <a:pt x="524" y="213"/>
                  </a:lnTo>
                  <a:lnTo>
                    <a:pt x="531" y="226"/>
                  </a:lnTo>
                  <a:lnTo>
                    <a:pt x="542" y="240"/>
                  </a:lnTo>
                  <a:lnTo>
                    <a:pt x="551" y="254"/>
                  </a:lnTo>
                  <a:lnTo>
                    <a:pt x="563" y="268"/>
                  </a:lnTo>
                  <a:lnTo>
                    <a:pt x="577" y="280"/>
                  </a:lnTo>
                  <a:lnTo>
                    <a:pt x="591" y="291"/>
                  </a:lnTo>
                  <a:lnTo>
                    <a:pt x="607" y="303"/>
                  </a:lnTo>
                  <a:lnTo>
                    <a:pt x="616" y="300"/>
                  </a:lnTo>
                  <a:lnTo>
                    <a:pt x="623" y="298"/>
                  </a:lnTo>
                  <a:lnTo>
                    <a:pt x="640" y="291"/>
                  </a:lnTo>
                  <a:lnTo>
                    <a:pt x="649" y="287"/>
                  </a:lnTo>
                  <a:lnTo>
                    <a:pt x="656" y="284"/>
                  </a:lnTo>
                  <a:lnTo>
                    <a:pt x="665" y="282"/>
                  </a:lnTo>
                  <a:lnTo>
                    <a:pt x="672" y="282"/>
                  </a:lnTo>
                  <a:lnTo>
                    <a:pt x="679" y="282"/>
                  </a:lnTo>
                  <a:lnTo>
                    <a:pt x="684" y="284"/>
                  </a:lnTo>
                  <a:lnTo>
                    <a:pt x="695" y="287"/>
                  </a:lnTo>
                  <a:lnTo>
                    <a:pt x="704" y="291"/>
                  </a:lnTo>
                  <a:lnTo>
                    <a:pt x="716" y="298"/>
                  </a:lnTo>
                  <a:lnTo>
                    <a:pt x="728" y="303"/>
                  </a:lnTo>
                  <a:lnTo>
                    <a:pt x="732" y="305"/>
                  </a:lnTo>
                  <a:lnTo>
                    <a:pt x="739" y="305"/>
                  </a:lnTo>
                  <a:lnTo>
                    <a:pt x="744" y="305"/>
                  </a:lnTo>
                  <a:lnTo>
                    <a:pt x="748" y="307"/>
                  </a:lnTo>
                  <a:lnTo>
                    <a:pt x="753" y="305"/>
                  </a:lnTo>
                  <a:lnTo>
                    <a:pt x="760" y="303"/>
                  </a:lnTo>
                  <a:lnTo>
                    <a:pt x="762" y="300"/>
                  </a:lnTo>
                  <a:lnTo>
                    <a:pt x="765" y="298"/>
                  </a:lnTo>
                  <a:lnTo>
                    <a:pt x="767" y="296"/>
                  </a:lnTo>
                  <a:lnTo>
                    <a:pt x="769" y="291"/>
                  </a:lnTo>
                  <a:lnTo>
                    <a:pt x="772" y="284"/>
                  </a:lnTo>
                  <a:lnTo>
                    <a:pt x="772" y="275"/>
                  </a:lnTo>
                  <a:lnTo>
                    <a:pt x="772" y="263"/>
                  </a:lnTo>
                  <a:lnTo>
                    <a:pt x="774" y="254"/>
                  </a:lnTo>
                  <a:lnTo>
                    <a:pt x="774" y="250"/>
                  </a:lnTo>
                  <a:lnTo>
                    <a:pt x="776" y="245"/>
                  </a:lnTo>
                  <a:lnTo>
                    <a:pt x="779" y="243"/>
                  </a:lnTo>
                  <a:lnTo>
                    <a:pt x="781" y="238"/>
                  </a:lnTo>
                  <a:lnTo>
                    <a:pt x="788" y="233"/>
                  </a:lnTo>
                  <a:lnTo>
                    <a:pt x="795" y="229"/>
                  </a:lnTo>
                  <a:lnTo>
                    <a:pt x="804" y="226"/>
                  </a:lnTo>
                  <a:lnTo>
                    <a:pt x="811" y="224"/>
                  </a:lnTo>
                  <a:lnTo>
                    <a:pt x="830" y="222"/>
                  </a:lnTo>
                  <a:lnTo>
                    <a:pt x="839" y="220"/>
                  </a:lnTo>
                  <a:lnTo>
                    <a:pt x="846" y="217"/>
                  </a:lnTo>
                  <a:lnTo>
                    <a:pt x="850" y="203"/>
                  </a:lnTo>
                  <a:lnTo>
                    <a:pt x="855" y="192"/>
                  </a:lnTo>
                  <a:lnTo>
                    <a:pt x="860" y="183"/>
                  </a:lnTo>
                  <a:lnTo>
                    <a:pt x="867" y="173"/>
                  </a:lnTo>
                  <a:lnTo>
                    <a:pt x="871" y="166"/>
                  </a:lnTo>
                  <a:lnTo>
                    <a:pt x="878" y="159"/>
                  </a:lnTo>
                  <a:lnTo>
                    <a:pt x="883" y="152"/>
                  </a:lnTo>
                  <a:lnTo>
                    <a:pt x="890" y="148"/>
                  </a:lnTo>
                  <a:lnTo>
                    <a:pt x="897" y="143"/>
                  </a:lnTo>
                  <a:lnTo>
                    <a:pt x="904" y="139"/>
                  </a:lnTo>
                  <a:lnTo>
                    <a:pt x="911" y="136"/>
                  </a:lnTo>
                  <a:lnTo>
                    <a:pt x="918" y="134"/>
                  </a:lnTo>
                  <a:lnTo>
                    <a:pt x="925" y="132"/>
                  </a:lnTo>
                  <a:lnTo>
                    <a:pt x="932" y="132"/>
                  </a:lnTo>
                  <a:lnTo>
                    <a:pt x="948" y="132"/>
                  </a:lnTo>
                  <a:lnTo>
                    <a:pt x="966" y="132"/>
                  </a:lnTo>
                  <a:lnTo>
                    <a:pt x="983" y="134"/>
                  </a:lnTo>
                  <a:lnTo>
                    <a:pt x="1001" y="139"/>
                  </a:lnTo>
                  <a:lnTo>
                    <a:pt x="1022" y="143"/>
                  </a:lnTo>
                  <a:lnTo>
                    <a:pt x="1040" y="146"/>
                  </a:lnTo>
                  <a:lnTo>
                    <a:pt x="1061" y="148"/>
                  </a:lnTo>
                  <a:lnTo>
                    <a:pt x="1084" y="150"/>
                  </a:lnTo>
                  <a:lnTo>
                    <a:pt x="1108" y="152"/>
                  </a:lnTo>
                </a:path>
              </a:pathLst>
            </a:custGeom>
            <a:noFill/>
            <a:ln w="8890">
              <a:solidFill>
                <a:srgbClr val="FF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75" name="Freeform 22"/>
            <p:cNvSpPr>
              <a:spLocks/>
            </p:cNvSpPr>
            <p:nvPr/>
          </p:nvSpPr>
          <p:spPr bwMode="auto">
            <a:xfrm>
              <a:off x="6088857" y="4613847"/>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76" name="Freeform 21"/>
            <p:cNvSpPr>
              <a:spLocks/>
            </p:cNvSpPr>
            <p:nvPr/>
          </p:nvSpPr>
          <p:spPr bwMode="auto">
            <a:xfrm>
              <a:off x="6088857" y="4613847"/>
              <a:ext cx="1250119" cy="201620"/>
            </a:xfrm>
            <a:custGeom>
              <a:avLst/>
              <a:gdLst>
                <a:gd name="T0" fmla="*/ 2147483647 w 1532"/>
                <a:gd name="T1" fmla="*/ 2147483647 h 326"/>
                <a:gd name="T2" fmla="*/ 2147483647 w 1532"/>
                <a:gd name="T3" fmla="*/ 0 h 326"/>
                <a:gd name="T4" fmla="*/ 2147483647 w 1532"/>
                <a:gd name="T5" fmla="*/ 0 h 326"/>
                <a:gd name="T6" fmla="*/ 0 w 1532"/>
                <a:gd name="T7" fmla="*/ 2147483647 h 326"/>
                <a:gd name="T8" fmla="*/ 2147483647 w 1532"/>
                <a:gd name="T9" fmla="*/ 2147483647 h 326"/>
                <a:gd name="T10" fmla="*/ 0 60000 65536"/>
                <a:gd name="T11" fmla="*/ 0 60000 65536"/>
                <a:gd name="T12" fmla="*/ 0 60000 65536"/>
                <a:gd name="T13" fmla="*/ 0 60000 65536"/>
                <a:gd name="T14" fmla="*/ 0 60000 65536"/>
                <a:gd name="T15" fmla="*/ 0 w 1532"/>
                <a:gd name="T16" fmla="*/ 0 h 326"/>
                <a:gd name="T17" fmla="*/ 1532 w 1532"/>
                <a:gd name="T18" fmla="*/ 326 h 326"/>
              </a:gdLst>
              <a:ahLst/>
              <a:cxnLst>
                <a:cxn ang="T10">
                  <a:pos x="T0" y="T1"/>
                </a:cxn>
                <a:cxn ang="T11">
                  <a:pos x="T2" y="T3"/>
                </a:cxn>
                <a:cxn ang="T12">
                  <a:pos x="T4" y="T5"/>
                </a:cxn>
                <a:cxn ang="T13">
                  <a:pos x="T6" y="T7"/>
                </a:cxn>
                <a:cxn ang="T14">
                  <a:pos x="T8" y="T9"/>
                </a:cxn>
              </a:cxnLst>
              <a:rect l="T15" t="T16" r="T17" b="T18"/>
              <a:pathLst>
                <a:path w="1532" h="326">
                  <a:moveTo>
                    <a:pt x="1532" y="326"/>
                  </a:moveTo>
                  <a:lnTo>
                    <a:pt x="1331" y="0"/>
                  </a:lnTo>
                  <a:lnTo>
                    <a:pt x="202" y="0"/>
                  </a:lnTo>
                  <a:lnTo>
                    <a:pt x="0" y="326"/>
                  </a:lnTo>
                  <a:lnTo>
                    <a:pt x="1532" y="326"/>
                  </a:lnTo>
                  <a:close/>
                </a:path>
              </a:pathLst>
            </a:custGeom>
            <a:noFill/>
            <a:ln w="8890">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77" name="Rectangle 20"/>
            <p:cNvSpPr>
              <a:spLocks noChangeArrowheads="1"/>
            </p:cNvSpPr>
            <p:nvPr/>
          </p:nvSpPr>
          <p:spPr bwMode="auto">
            <a:xfrm>
              <a:off x="6535212" y="4511799"/>
              <a:ext cx="295394" cy="102047"/>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78" name="Rectangle 19"/>
            <p:cNvSpPr>
              <a:spLocks noChangeArrowheads="1"/>
            </p:cNvSpPr>
            <p:nvPr/>
          </p:nvSpPr>
          <p:spPr bwMode="auto">
            <a:xfrm>
              <a:off x="6535212" y="4511799"/>
              <a:ext cx="295394" cy="102047"/>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79" name="Rectangle 18"/>
            <p:cNvSpPr>
              <a:spLocks noChangeArrowheads="1"/>
            </p:cNvSpPr>
            <p:nvPr/>
          </p:nvSpPr>
          <p:spPr bwMode="auto">
            <a:xfrm>
              <a:off x="6122314" y="4137627"/>
              <a:ext cx="1111398" cy="408188"/>
            </a:xfrm>
            <a:prstGeom prst="rect">
              <a:avLst/>
            </a:prstGeom>
            <a:solidFill>
              <a:srgbClr val="FFFFFF"/>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80" name="Freeform 17"/>
            <p:cNvSpPr>
              <a:spLocks/>
            </p:cNvSpPr>
            <p:nvPr/>
          </p:nvSpPr>
          <p:spPr bwMode="auto">
            <a:xfrm>
              <a:off x="6138634" y="4137008"/>
              <a:ext cx="1111398" cy="51951"/>
            </a:xfrm>
            <a:custGeom>
              <a:avLst/>
              <a:gdLst>
                <a:gd name="T0" fmla="*/ 0 w 1362"/>
                <a:gd name="T1" fmla="*/ 0 h 84"/>
                <a:gd name="T2" fmla="*/ 2147483647 w 1362"/>
                <a:gd name="T3" fmla="*/ 2147483647 h 84"/>
                <a:gd name="T4" fmla="*/ 2147483647 w 1362"/>
                <a:gd name="T5" fmla="*/ 2147483647 h 84"/>
                <a:gd name="T6" fmla="*/ 2147483647 w 1362"/>
                <a:gd name="T7" fmla="*/ 0 h 84"/>
                <a:gd name="T8" fmla="*/ 0 w 1362"/>
                <a:gd name="T9" fmla="*/ 0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0"/>
                  </a:moveTo>
                  <a:lnTo>
                    <a:pt x="81" y="84"/>
                  </a:lnTo>
                  <a:lnTo>
                    <a:pt x="1281" y="84"/>
                  </a:lnTo>
                  <a:lnTo>
                    <a:pt x="1362" y="0"/>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81" name="Freeform 16"/>
            <p:cNvSpPr>
              <a:spLocks/>
            </p:cNvSpPr>
            <p:nvPr/>
          </p:nvSpPr>
          <p:spPr bwMode="auto">
            <a:xfrm>
              <a:off x="6138634" y="4137008"/>
              <a:ext cx="66096" cy="408188"/>
            </a:xfrm>
            <a:custGeom>
              <a:avLst/>
              <a:gdLst>
                <a:gd name="T0" fmla="*/ 0 w 81"/>
                <a:gd name="T1" fmla="*/ 0 h 660"/>
                <a:gd name="T2" fmla="*/ 0 w 81"/>
                <a:gd name="T3" fmla="*/ 2147483647 h 660"/>
                <a:gd name="T4" fmla="*/ 2147483647 w 81"/>
                <a:gd name="T5" fmla="*/ 2147483647 h 660"/>
                <a:gd name="T6" fmla="*/ 2147483647 w 81"/>
                <a:gd name="T7" fmla="*/ 2147483647 h 660"/>
                <a:gd name="T8" fmla="*/ 0 w 81"/>
                <a:gd name="T9" fmla="*/ 0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0" y="0"/>
                  </a:moveTo>
                  <a:lnTo>
                    <a:pt x="0" y="660"/>
                  </a:lnTo>
                  <a:lnTo>
                    <a:pt x="81" y="576"/>
                  </a:lnTo>
                  <a:lnTo>
                    <a:pt x="81" y="84"/>
                  </a:lnTo>
                  <a:lnTo>
                    <a:pt x="0" y="0"/>
                  </a:lnTo>
                  <a:close/>
                </a:path>
              </a:pathLst>
            </a:custGeom>
            <a:solidFill>
              <a:srgbClr val="FFFFFF"/>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82" name="Freeform 15"/>
            <p:cNvSpPr>
              <a:spLocks/>
            </p:cNvSpPr>
            <p:nvPr/>
          </p:nvSpPr>
          <p:spPr bwMode="auto">
            <a:xfrm>
              <a:off x="6138634" y="4493245"/>
              <a:ext cx="1111398" cy="51951"/>
            </a:xfrm>
            <a:custGeom>
              <a:avLst/>
              <a:gdLst>
                <a:gd name="T0" fmla="*/ 0 w 1362"/>
                <a:gd name="T1" fmla="*/ 2147483647 h 84"/>
                <a:gd name="T2" fmla="*/ 2147483647 w 1362"/>
                <a:gd name="T3" fmla="*/ 2147483647 h 84"/>
                <a:gd name="T4" fmla="*/ 2147483647 w 1362"/>
                <a:gd name="T5" fmla="*/ 0 h 84"/>
                <a:gd name="T6" fmla="*/ 2147483647 w 1362"/>
                <a:gd name="T7" fmla="*/ 0 h 84"/>
                <a:gd name="T8" fmla="*/ 0 w 1362"/>
                <a:gd name="T9" fmla="*/ 2147483647 h 84"/>
                <a:gd name="T10" fmla="*/ 0 60000 65536"/>
                <a:gd name="T11" fmla="*/ 0 60000 65536"/>
                <a:gd name="T12" fmla="*/ 0 60000 65536"/>
                <a:gd name="T13" fmla="*/ 0 60000 65536"/>
                <a:gd name="T14" fmla="*/ 0 60000 65536"/>
                <a:gd name="T15" fmla="*/ 0 w 1362"/>
                <a:gd name="T16" fmla="*/ 0 h 84"/>
                <a:gd name="T17" fmla="*/ 1362 w 1362"/>
                <a:gd name="T18" fmla="*/ 84 h 84"/>
              </a:gdLst>
              <a:ahLst/>
              <a:cxnLst>
                <a:cxn ang="T10">
                  <a:pos x="T0" y="T1"/>
                </a:cxn>
                <a:cxn ang="T11">
                  <a:pos x="T2" y="T3"/>
                </a:cxn>
                <a:cxn ang="T12">
                  <a:pos x="T4" y="T5"/>
                </a:cxn>
                <a:cxn ang="T13">
                  <a:pos x="T6" y="T7"/>
                </a:cxn>
                <a:cxn ang="T14">
                  <a:pos x="T8" y="T9"/>
                </a:cxn>
              </a:cxnLst>
              <a:rect l="T15" t="T16" r="T17" b="T18"/>
              <a:pathLst>
                <a:path w="1362" h="84">
                  <a:moveTo>
                    <a:pt x="0" y="84"/>
                  </a:moveTo>
                  <a:lnTo>
                    <a:pt x="1362" y="84"/>
                  </a:lnTo>
                  <a:lnTo>
                    <a:pt x="1281" y="0"/>
                  </a:lnTo>
                  <a:lnTo>
                    <a:pt x="81" y="0"/>
                  </a:lnTo>
                  <a:lnTo>
                    <a:pt x="0" y="84"/>
                  </a:lnTo>
                  <a:close/>
                </a:path>
              </a:pathLst>
            </a:custGeom>
            <a:solidFill>
              <a:srgbClr val="CDCDCD"/>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83" name="Freeform 14"/>
            <p:cNvSpPr>
              <a:spLocks/>
            </p:cNvSpPr>
            <p:nvPr/>
          </p:nvSpPr>
          <p:spPr bwMode="auto">
            <a:xfrm>
              <a:off x="7183936" y="4137008"/>
              <a:ext cx="66096" cy="408188"/>
            </a:xfrm>
            <a:custGeom>
              <a:avLst/>
              <a:gdLst>
                <a:gd name="T0" fmla="*/ 2147483647 w 81"/>
                <a:gd name="T1" fmla="*/ 2147483647 h 660"/>
                <a:gd name="T2" fmla="*/ 2147483647 w 81"/>
                <a:gd name="T3" fmla="*/ 0 h 660"/>
                <a:gd name="T4" fmla="*/ 0 w 81"/>
                <a:gd name="T5" fmla="*/ 2147483647 h 660"/>
                <a:gd name="T6" fmla="*/ 0 w 81"/>
                <a:gd name="T7" fmla="*/ 2147483647 h 660"/>
                <a:gd name="T8" fmla="*/ 2147483647 w 81"/>
                <a:gd name="T9" fmla="*/ 2147483647 h 660"/>
                <a:gd name="T10" fmla="*/ 0 60000 65536"/>
                <a:gd name="T11" fmla="*/ 0 60000 65536"/>
                <a:gd name="T12" fmla="*/ 0 60000 65536"/>
                <a:gd name="T13" fmla="*/ 0 60000 65536"/>
                <a:gd name="T14" fmla="*/ 0 60000 65536"/>
                <a:gd name="T15" fmla="*/ 0 w 81"/>
                <a:gd name="T16" fmla="*/ 0 h 660"/>
                <a:gd name="T17" fmla="*/ 81 w 81"/>
                <a:gd name="T18" fmla="*/ 660 h 660"/>
              </a:gdLst>
              <a:ahLst/>
              <a:cxnLst>
                <a:cxn ang="T10">
                  <a:pos x="T0" y="T1"/>
                </a:cxn>
                <a:cxn ang="T11">
                  <a:pos x="T2" y="T3"/>
                </a:cxn>
                <a:cxn ang="T12">
                  <a:pos x="T4" y="T5"/>
                </a:cxn>
                <a:cxn ang="T13">
                  <a:pos x="T6" y="T7"/>
                </a:cxn>
                <a:cxn ang="T14">
                  <a:pos x="T8" y="T9"/>
                </a:cxn>
              </a:cxnLst>
              <a:rect l="T15" t="T16" r="T17" b="T18"/>
              <a:pathLst>
                <a:path w="81" h="660">
                  <a:moveTo>
                    <a:pt x="81" y="660"/>
                  </a:moveTo>
                  <a:lnTo>
                    <a:pt x="81" y="0"/>
                  </a:lnTo>
                  <a:lnTo>
                    <a:pt x="0" y="84"/>
                  </a:lnTo>
                  <a:lnTo>
                    <a:pt x="0" y="576"/>
                  </a:lnTo>
                  <a:lnTo>
                    <a:pt x="81" y="660"/>
                  </a:lnTo>
                  <a:close/>
                </a:path>
              </a:pathLst>
            </a:custGeom>
            <a:solidFill>
              <a:srgbClr val="999999"/>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84" name="Rectangle 13"/>
            <p:cNvSpPr>
              <a:spLocks noChangeArrowheads="1"/>
            </p:cNvSpPr>
            <p:nvPr/>
          </p:nvSpPr>
          <p:spPr bwMode="auto">
            <a:xfrm>
              <a:off x="6138634" y="4137008"/>
              <a:ext cx="1111398" cy="408188"/>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85" name="Rectangle 12"/>
            <p:cNvSpPr>
              <a:spLocks noChangeArrowheads="1"/>
            </p:cNvSpPr>
            <p:nvPr/>
          </p:nvSpPr>
          <p:spPr bwMode="auto">
            <a:xfrm>
              <a:off x="6204730" y="4188960"/>
              <a:ext cx="979206" cy="304286"/>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0986" name="Line 11"/>
            <p:cNvSpPr>
              <a:spLocks noChangeShapeType="1"/>
            </p:cNvSpPr>
            <p:nvPr/>
          </p:nvSpPr>
          <p:spPr bwMode="auto">
            <a:xfrm>
              <a:off x="6138634" y="4137008"/>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87" name="Line 10"/>
            <p:cNvSpPr>
              <a:spLocks noChangeShapeType="1"/>
            </p:cNvSpPr>
            <p:nvPr/>
          </p:nvSpPr>
          <p:spPr bwMode="auto">
            <a:xfrm flipV="1">
              <a:off x="6138634" y="4493245"/>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88" name="Line 9"/>
            <p:cNvSpPr>
              <a:spLocks noChangeShapeType="1"/>
            </p:cNvSpPr>
            <p:nvPr/>
          </p:nvSpPr>
          <p:spPr bwMode="auto">
            <a:xfrm flipH="1" flipV="1">
              <a:off x="7183936" y="4493245"/>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89" name="Line 8"/>
            <p:cNvSpPr>
              <a:spLocks noChangeShapeType="1"/>
            </p:cNvSpPr>
            <p:nvPr/>
          </p:nvSpPr>
          <p:spPr bwMode="auto">
            <a:xfrm flipH="1">
              <a:off x="7183936" y="4137008"/>
              <a:ext cx="66096" cy="51951"/>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0990" name="Rectangle 7"/>
            <p:cNvSpPr>
              <a:spLocks noChangeArrowheads="1"/>
            </p:cNvSpPr>
            <p:nvPr/>
          </p:nvSpPr>
          <p:spPr bwMode="auto">
            <a:xfrm>
              <a:off x="6085950" y="3810000"/>
              <a:ext cx="1758950" cy="291755"/>
            </a:xfrm>
            <a:prstGeom prst="rect">
              <a:avLst/>
            </a:prstGeom>
            <a:noFill/>
            <a:ln w="9525">
              <a:noFill/>
              <a:miter lim="800000"/>
              <a:headEnd/>
              <a:tailEnd/>
            </a:ln>
          </p:spPr>
          <p:txBody>
            <a:bodyPr lIns="0" tIns="0" rIns="0" bIns="0"/>
            <a:lstStyle/>
            <a:p>
              <a:pPr algn="ctr" fontAlgn="base">
                <a:spcBef>
                  <a:spcPct val="0"/>
                </a:spcBef>
                <a:spcAft>
                  <a:spcPct val="5000"/>
                </a:spcAft>
                <a:buClr>
                  <a:srgbClr val="FF9900"/>
                </a:buClr>
                <a:buSzPct val="100000"/>
                <a:buFont typeface="Times New Roman" pitchFamily="18" charset="0"/>
                <a:buNone/>
              </a:pPr>
              <a:endParaRPr lang="en-US" altLang="zh-CN" sz="1200">
                <a:solidFill>
                  <a:srgbClr val="000000"/>
                </a:solidFill>
                <a:ea typeface="Batang" pitchFamily="18" charset="-127"/>
                <a:cs typeface="Arial" pitchFamily="34" charset="0"/>
              </a:endParaRPr>
            </a:p>
          </p:txBody>
        </p:sp>
        <p:cxnSp>
          <p:nvCxnSpPr>
            <p:cNvPr id="30991" name="AutoShape 6"/>
            <p:cNvCxnSpPr>
              <a:cxnSpLocks noChangeShapeType="1"/>
            </p:cNvCxnSpPr>
            <p:nvPr/>
          </p:nvCxnSpPr>
          <p:spPr bwMode="auto">
            <a:xfrm>
              <a:off x="7338977" y="2994699"/>
              <a:ext cx="505923" cy="0"/>
            </a:xfrm>
            <a:prstGeom prst="straightConnector1">
              <a:avLst/>
            </a:prstGeom>
            <a:noFill/>
            <a:ln w="9525">
              <a:solidFill>
                <a:srgbClr val="000000"/>
              </a:solidFill>
              <a:round/>
              <a:headEnd/>
              <a:tailEnd type="triangle" w="med" len="med"/>
            </a:ln>
          </p:spPr>
        </p:cxnSp>
        <p:sp>
          <p:nvSpPr>
            <p:cNvPr id="30992" name="Text Box 4"/>
            <p:cNvSpPr txBox="1">
              <a:spLocks noChangeArrowheads="1"/>
            </p:cNvSpPr>
            <p:nvPr/>
          </p:nvSpPr>
          <p:spPr bwMode="auto">
            <a:xfrm>
              <a:off x="7991780" y="2815343"/>
              <a:ext cx="816005" cy="356237"/>
            </a:xfrm>
            <a:prstGeom prst="rect">
              <a:avLst/>
            </a:prstGeom>
            <a:solidFill>
              <a:srgbClr val="FFFFFF"/>
            </a:solidFill>
            <a:ln w="9525">
              <a:solidFill>
                <a:srgbClr val="FFFFFF"/>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r>
                <a:rPr lang="en-US" altLang="zh-CN" sz="1400">
                  <a:solidFill>
                    <a:srgbClr val="000000"/>
                  </a:solidFill>
                  <a:ea typeface="Batang" pitchFamily="18" charset="-127"/>
                  <a:cs typeface="Arial" pitchFamily="34" charset="0"/>
                </a:rPr>
                <a:t>NPs</a:t>
              </a:r>
              <a:endParaRPr lang="en-US" altLang="zh-CN" sz="1200">
                <a:solidFill>
                  <a:srgbClr val="000000"/>
                </a:solidFill>
                <a:ea typeface="Batang" pitchFamily="18" charset="-127"/>
                <a:cs typeface="Arial" pitchFamily="34" charset="0"/>
              </a:endParaRPr>
            </a:p>
          </p:txBody>
        </p:sp>
        <p:sp>
          <p:nvSpPr>
            <p:cNvPr id="30993" name="Text Box 2"/>
            <p:cNvSpPr txBox="1">
              <a:spLocks noChangeArrowheads="1"/>
            </p:cNvSpPr>
            <p:nvPr/>
          </p:nvSpPr>
          <p:spPr bwMode="auto">
            <a:xfrm>
              <a:off x="7991780" y="4121547"/>
              <a:ext cx="1123625" cy="643825"/>
            </a:xfrm>
            <a:prstGeom prst="rect">
              <a:avLst/>
            </a:prstGeom>
            <a:solidFill>
              <a:srgbClr val="FFFFFF"/>
            </a:solidFill>
            <a:ln w="9525">
              <a:solidFill>
                <a:srgbClr val="FFFFFF"/>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r>
                <a:rPr lang="en-US" altLang="zh-CN" sz="1400">
                  <a:solidFill>
                    <a:srgbClr val="000000"/>
                  </a:solidFill>
                  <a:ea typeface="Batang" pitchFamily="18" charset="-127"/>
                  <a:cs typeface="Arial" pitchFamily="34" charset="0"/>
                </a:rPr>
                <a:t>Fluorescent </a:t>
              </a:r>
            </a:p>
            <a:p>
              <a:pPr algn="ctr" eaLnBrk="0" fontAlgn="base" hangingPunct="0">
                <a:spcBef>
                  <a:spcPct val="0"/>
                </a:spcBef>
                <a:spcAft>
                  <a:spcPct val="5000"/>
                </a:spcAft>
                <a:buClr>
                  <a:srgbClr val="FF9900"/>
                </a:buClr>
                <a:buSzPct val="100000"/>
                <a:buFont typeface="Times New Roman" pitchFamily="18" charset="0"/>
                <a:buNone/>
              </a:pPr>
              <a:r>
                <a:rPr lang="en-US" altLang="zh-CN" sz="1400">
                  <a:solidFill>
                    <a:srgbClr val="000000"/>
                  </a:solidFill>
                  <a:ea typeface="Batang" pitchFamily="18" charset="-127"/>
                  <a:cs typeface="Arial" pitchFamily="34" charset="0"/>
                </a:rPr>
                <a:t>probes</a:t>
              </a:r>
            </a:p>
          </p:txBody>
        </p:sp>
        <p:cxnSp>
          <p:nvCxnSpPr>
            <p:cNvPr id="30994" name="直接连接符 372"/>
            <p:cNvCxnSpPr>
              <a:cxnSpLocks noChangeShapeType="1"/>
            </p:cNvCxnSpPr>
            <p:nvPr/>
          </p:nvCxnSpPr>
          <p:spPr bwMode="auto">
            <a:xfrm>
              <a:off x="6238350" y="4267200"/>
              <a:ext cx="76200" cy="0"/>
            </a:xfrm>
            <a:prstGeom prst="line">
              <a:avLst/>
            </a:prstGeom>
            <a:noFill/>
            <a:ln w="12700" algn="ctr">
              <a:solidFill>
                <a:schemeClr val="tx1"/>
              </a:solidFill>
              <a:round/>
              <a:headEnd/>
              <a:tailEnd/>
            </a:ln>
          </p:spPr>
        </p:cxnSp>
        <p:cxnSp>
          <p:nvCxnSpPr>
            <p:cNvPr id="30995" name="直接连接符 381"/>
            <p:cNvCxnSpPr>
              <a:cxnSpLocks noChangeShapeType="1"/>
            </p:cNvCxnSpPr>
            <p:nvPr/>
          </p:nvCxnSpPr>
          <p:spPr bwMode="auto">
            <a:xfrm>
              <a:off x="6466950" y="4267200"/>
              <a:ext cx="76200" cy="0"/>
            </a:xfrm>
            <a:prstGeom prst="line">
              <a:avLst/>
            </a:prstGeom>
            <a:noFill/>
            <a:ln w="12700" algn="ctr">
              <a:solidFill>
                <a:schemeClr val="tx1"/>
              </a:solidFill>
              <a:round/>
              <a:headEnd/>
              <a:tailEnd/>
            </a:ln>
          </p:spPr>
        </p:cxnSp>
        <p:cxnSp>
          <p:nvCxnSpPr>
            <p:cNvPr id="30996" name="直接连接符 382"/>
            <p:cNvCxnSpPr>
              <a:cxnSpLocks noChangeShapeType="1"/>
            </p:cNvCxnSpPr>
            <p:nvPr/>
          </p:nvCxnSpPr>
          <p:spPr bwMode="auto">
            <a:xfrm>
              <a:off x="6543150" y="4572000"/>
              <a:ext cx="76200" cy="0"/>
            </a:xfrm>
            <a:prstGeom prst="line">
              <a:avLst/>
            </a:prstGeom>
            <a:noFill/>
            <a:ln w="12700" algn="ctr">
              <a:solidFill>
                <a:schemeClr val="tx1"/>
              </a:solidFill>
              <a:round/>
              <a:headEnd/>
              <a:tailEnd/>
            </a:ln>
          </p:spPr>
        </p:cxnSp>
        <p:cxnSp>
          <p:nvCxnSpPr>
            <p:cNvPr id="30997" name="直接连接符 383"/>
            <p:cNvCxnSpPr>
              <a:cxnSpLocks noChangeShapeType="1"/>
            </p:cNvCxnSpPr>
            <p:nvPr/>
          </p:nvCxnSpPr>
          <p:spPr bwMode="auto">
            <a:xfrm>
              <a:off x="6771750" y="4267200"/>
              <a:ext cx="76200" cy="0"/>
            </a:xfrm>
            <a:prstGeom prst="line">
              <a:avLst/>
            </a:prstGeom>
            <a:noFill/>
            <a:ln w="12700" algn="ctr">
              <a:solidFill>
                <a:schemeClr val="tx1"/>
              </a:solidFill>
              <a:round/>
              <a:headEnd/>
              <a:tailEnd/>
            </a:ln>
          </p:spPr>
        </p:cxnSp>
        <p:cxnSp>
          <p:nvCxnSpPr>
            <p:cNvPr id="30998" name="直接连接符 384"/>
            <p:cNvCxnSpPr>
              <a:cxnSpLocks noChangeShapeType="1"/>
            </p:cNvCxnSpPr>
            <p:nvPr/>
          </p:nvCxnSpPr>
          <p:spPr bwMode="auto">
            <a:xfrm>
              <a:off x="6390750" y="4419600"/>
              <a:ext cx="76200" cy="0"/>
            </a:xfrm>
            <a:prstGeom prst="line">
              <a:avLst/>
            </a:prstGeom>
            <a:noFill/>
            <a:ln w="12700" algn="ctr">
              <a:solidFill>
                <a:schemeClr val="tx1"/>
              </a:solidFill>
              <a:round/>
              <a:headEnd/>
              <a:tailEnd/>
            </a:ln>
          </p:spPr>
        </p:cxnSp>
        <p:cxnSp>
          <p:nvCxnSpPr>
            <p:cNvPr id="30999" name="直接连接符 390"/>
            <p:cNvCxnSpPr>
              <a:cxnSpLocks noChangeShapeType="1"/>
            </p:cNvCxnSpPr>
            <p:nvPr/>
          </p:nvCxnSpPr>
          <p:spPr bwMode="auto">
            <a:xfrm>
              <a:off x="6619350" y="4419600"/>
              <a:ext cx="76200" cy="0"/>
            </a:xfrm>
            <a:prstGeom prst="line">
              <a:avLst/>
            </a:prstGeom>
            <a:noFill/>
            <a:ln w="12700" algn="ctr">
              <a:solidFill>
                <a:schemeClr val="tx1"/>
              </a:solidFill>
              <a:round/>
              <a:headEnd/>
              <a:tailEnd/>
            </a:ln>
          </p:spPr>
        </p:cxnSp>
        <p:sp>
          <p:nvSpPr>
            <p:cNvPr id="31000" name="Freeform 292"/>
            <p:cNvSpPr>
              <a:spLocks/>
            </p:cNvSpPr>
            <p:nvPr/>
          </p:nvSpPr>
          <p:spPr bwMode="auto">
            <a:xfrm>
              <a:off x="523350" y="2146392"/>
              <a:ext cx="337826" cy="766281"/>
            </a:xfrm>
            <a:custGeom>
              <a:avLst/>
              <a:gdLst>
                <a:gd name="T0" fmla="*/ 2147483647 w 414"/>
                <a:gd name="T1" fmla="*/ 2147483647 h 1239"/>
                <a:gd name="T2" fmla="*/ 0 w 414"/>
                <a:gd name="T3" fmla="*/ 2147483647 h 1239"/>
                <a:gd name="T4" fmla="*/ 2147483647 w 414"/>
                <a:gd name="T5" fmla="*/ 2147483647 h 1239"/>
                <a:gd name="T6" fmla="*/ 2147483647 w 414"/>
                <a:gd name="T7" fmla="*/ 0 h 1239"/>
                <a:gd name="T8" fmla="*/ 2147483647 w 414"/>
                <a:gd name="T9" fmla="*/ 2147483647 h 1239"/>
                <a:gd name="T10" fmla="*/ 0 60000 65536"/>
                <a:gd name="T11" fmla="*/ 0 60000 65536"/>
                <a:gd name="T12" fmla="*/ 0 60000 65536"/>
                <a:gd name="T13" fmla="*/ 0 60000 65536"/>
                <a:gd name="T14" fmla="*/ 0 60000 65536"/>
                <a:gd name="T15" fmla="*/ 0 w 414"/>
                <a:gd name="T16" fmla="*/ 0 h 1239"/>
                <a:gd name="T17" fmla="*/ 414 w 414"/>
                <a:gd name="T18" fmla="*/ 1239 h 1239"/>
              </a:gdLst>
              <a:ahLst/>
              <a:cxnLst>
                <a:cxn ang="T10">
                  <a:pos x="T0" y="T1"/>
                </a:cxn>
                <a:cxn ang="T11">
                  <a:pos x="T2" y="T3"/>
                </a:cxn>
                <a:cxn ang="T12">
                  <a:pos x="T4" y="T5"/>
                </a:cxn>
                <a:cxn ang="T13">
                  <a:pos x="T6" y="T7"/>
                </a:cxn>
                <a:cxn ang="T14">
                  <a:pos x="T8" y="T9"/>
                </a:cxn>
              </a:cxnLst>
              <a:rect l="T15" t="T16" r="T17" b="T18"/>
              <a:pathLst>
                <a:path w="414" h="1239">
                  <a:moveTo>
                    <a:pt x="169" y="245"/>
                  </a:moveTo>
                  <a:lnTo>
                    <a:pt x="0" y="1239"/>
                  </a:lnTo>
                  <a:lnTo>
                    <a:pt x="245" y="994"/>
                  </a:lnTo>
                  <a:lnTo>
                    <a:pt x="414" y="0"/>
                  </a:lnTo>
                  <a:lnTo>
                    <a:pt x="169" y="245"/>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01" name="Line 291"/>
            <p:cNvSpPr>
              <a:spLocks noChangeShapeType="1"/>
            </p:cNvSpPr>
            <p:nvPr/>
          </p:nvSpPr>
          <p:spPr bwMode="auto">
            <a:xfrm flipV="1">
              <a:off x="661255" y="2146392"/>
              <a:ext cx="199921" cy="151525"/>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02" name="Freeform 290"/>
            <p:cNvSpPr>
              <a:spLocks/>
            </p:cNvSpPr>
            <p:nvPr/>
          </p:nvSpPr>
          <p:spPr bwMode="auto">
            <a:xfrm>
              <a:off x="523350" y="2761149"/>
              <a:ext cx="2193420" cy="151525"/>
            </a:xfrm>
            <a:custGeom>
              <a:avLst/>
              <a:gdLst>
                <a:gd name="T0" fmla="*/ 0 w 2688"/>
                <a:gd name="T1" fmla="*/ 2147483647 h 245"/>
                <a:gd name="T2" fmla="*/ 2147483647 w 2688"/>
                <a:gd name="T3" fmla="*/ 2147483647 h 245"/>
                <a:gd name="T4" fmla="*/ 2147483647 w 2688"/>
                <a:gd name="T5" fmla="*/ 0 h 245"/>
                <a:gd name="T6" fmla="*/ 2147483647 w 2688"/>
                <a:gd name="T7" fmla="*/ 0 h 245"/>
                <a:gd name="T8" fmla="*/ 0 w 2688"/>
                <a:gd name="T9" fmla="*/ 2147483647 h 245"/>
                <a:gd name="T10" fmla="*/ 0 60000 65536"/>
                <a:gd name="T11" fmla="*/ 0 60000 65536"/>
                <a:gd name="T12" fmla="*/ 0 60000 65536"/>
                <a:gd name="T13" fmla="*/ 0 60000 65536"/>
                <a:gd name="T14" fmla="*/ 0 60000 65536"/>
                <a:gd name="T15" fmla="*/ 0 w 2688"/>
                <a:gd name="T16" fmla="*/ 0 h 245"/>
                <a:gd name="T17" fmla="*/ 2688 w 2688"/>
                <a:gd name="T18" fmla="*/ 245 h 245"/>
              </a:gdLst>
              <a:ahLst/>
              <a:cxnLst>
                <a:cxn ang="T10">
                  <a:pos x="T0" y="T1"/>
                </a:cxn>
                <a:cxn ang="T11">
                  <a:pos x="T2" y="T3"/>
                </a:cxn>
                <a:cxn ang="T12">
                  <a:pos x="T4" y="T5"/>
                </a:cxn>
                <a:cxn ang="T13">
                  <a:pos x="T6" y="T7"/>
                </a:cxn>
                <a:cxn ang="T14">
                  <a:pos x="T8" y="T9"/>
                </a:cxn>
              </a:cxnLst>
              <a:rect l="T15" t="T16" r="T17" b="T18"/>
              <a:pathLst>
                <a:path w="2688" h="245">
                  <a:moveTo>
                    <a:pt x="0" y="245"/>
                  </a:moveTo>
                  <a:lnTo>
                    <a:pt x="2442" y="245"/>
                  </a:lnTo>
                  <a:lnTo>
                    <a:pt x="2688" y="0"/>
                  </a:lnTo>
                  <a:lnTo>
                    <a:pt x="245" y="0"/>
                  </a:lnTo>
                  <a:lnTo>
                    <a:pt x="0"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03" name="Line 289"/>
            <p:cNvSpPr>
              <a:spLocks noChangeShapeType="1"/>
            </p:cNvSpPr>
            <p:nvPr/>
          </p:nvSpPr>
          <p:spPr bwMode="auto">
            <a:xfrm flipV="1">
              <a:off x="523350" y="2761149"/>
              <a:ext cx="199921" cy="151525"/>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04" name="Freeform 288"/>
            <p:cNvSpPr>
              <a:spLocks/>
            </p:cNvSpPr>
            <p:nvPr/>
          </p:nvSpPr>
          <p:spPr bwMode="auto">
            <a:xfrm>
              <a:off x="2378128" y="2146392"/>
              <a:ext cx="338642" cy="766281"/>
            </a:xfrm>
            <a:custGeom>
              <a:avLst/>
              <a:gdLst>
                <a:gd name="T0" fmla="*/ 2147483647 w 415"/>
                <a:gd name="T1" fmla="*/ 2147483647 h 1239"/>
                <a:gd name="T2" fmla="*/ 0 w 415"/>
                <a:gd name="T3" fmla="*/ 2147483647 h 1239"/>
                <a:gd name="T4" fmla="*/ 2147483647 w 415"/>
                <a:gd name="T5" fmla="*/ 0 h 1239"/>
                <a:gd name="T6" fmla="*/ 2147483647 w 415"/>
                <a:gd name="T7" fmla="*/ 2147483647 h 1239"/>
                <a:gd name="T8" fmla="*/ 2147483647 w 415"/>
                <a:gd name="T9" fmla="*/ 2147483647 h 1239"/>
                <a:gd name="T10" fmla="*/ 0 60000 65536"/>
                <a:gd name="T11" fmla="*/ 0 60000 65536"/>
                <a:gd name="T12" fmla="*/ 0 60000 65536"/>
                <a:gd name="T13" fmla="*/ 0 60000 65536"/>
                <a:gd name="T14" fmla="*/ 0 60000 65536"/>
                <a:gd name="T15" fmla="*/ 0 w 415"/>
                <a:gd name="T16" fmla="*/ 0 h 1239"/>
                <a:gd name="T17" fmla="*/ 415 w 415"/>
                <a:gd name="T18" fmla="*/ 1239 h 1239"/>
              </a:gdLst>
              <a:ahLst/>
              <a:cxnLst>
                <a:cxn ang="T10">
                  <a:pos x="T0" y="T1"/>
                </a:cxn>
                <a:cxn ang="T11">
                  <a:pos x="T2" y="T3"/>
                </a:cxn>
                <a:cxn ang="T12">
                  <a:pos x="T4" y="T5"/>
                </a:cxn>
                <a:cxn ang="T13">
                  <a:pos x="T6" y="T7"/>
                </a:cxn>
                <a:cxn ang="T14">
                  <a:pos x="T8" y="T9"/>
                </a:cxn>
              </a:cxnLst>
              <a:rect l="T15" t="T16" r="T17" b="T18"/>
              <a:pathLst>
                <a:path w="415" h="1239">
                  <a:moveTo>
                    <a:pt x="169" y="1239"/>
                  </a:moveTo>
                  <a:lnTo>
                    <a:pt x="0" y="245"/>
                  </a:lnTo>
                  <a:lnTo>
                    <a:pt x="246" y="0"/>
                  </a:lnTo>
                  <a:lnTo>
                    <a:pt x="415" y="994"/>
                  </a:lnTo>
                  <a:lnTo>
                    <a:pt x="169" y="1239"/>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05" name="Line 287"/>
            <p:cNvSpPr>
              <a:spLocks noChangeShapeType="1"/>
            </p:cNvSpPr>
            <p:nvPr/>
          </p:nvSpPr>
          <p:spPr bwMode="auto">
            <a:xfrm flipV="1">
              <a:off x="2516033" y="2761149"/>
              <a:ext cx="200737" cy="151525"/>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06" name="Freeform 286"/>
            <p:cNvSpPr>
              <a:spLocks/>
            </p:cNvSpPr>
            <p:nvPr/>
          </p:nvSpPr>
          <p:spPr bwMode="auto">
            <a:xfrm>
              <a:off x="661255" y="2146392"/>
              <a:ext cx="1917611" cy="151525"/>
            </a:xfrm>
            <a:custGeom>
              <a:avLst/>
              <a:gdLst>
                <a:gd name="T0" fmla="*/ 2147483647 w 2350"/>
                <a:gd name="T1" fmla="*/ 2147483647 h 245"/>
                <a:gd name="T2" fmla="*/ 0 w 2350"/>
                <a:gd name="T3" fmla="*/ 2147483647 h 245"/>
                <a:gd name="T4" fmla="*/ 2147483647 w 2350"/>
                <a:gd name="T5" fmla="*/ 0 h 245"/>
                <a:gd name="T6" fmla="*/ 2147483647 w 2350"/>
                <a:gd name="T7" fmla="*/ 0 h 245"/>
                <a:gd name="T8" fmla="*/ 2147483647 w 2350"/>
                <a:gd name="T9" fmla="*/ 2147483647 h 245"/>
                <a:gd name="T10" fmla="*/ 0 60000 65536"/>
                <a:gd name="T11" fmla="*/ 0 60000 65536"/>
                <a:gd name="T12" fmla="*/ 0 60000 65536"/>
                <a:gd name="T13" fmla="*/ 0 60000 65536"/>
                <a:gd name="T14" fmla="*/ 0 60000 65536"/>
                <a:gd name="T15" fmla="*/ 0 w 2350"/>
                <a:gd name="T16" fmla="*/ 0 h 245"/>
                <a:gd name="T17" fmla="*/ 2350 w 2350"/>
                <a:gd name="T18" fmla="*/ 245 h 245"/>
              </a:gdLst>
              <a:ahLst/>
              <a:cxnLst>
                <a:cxn ang="T10">
                  <a:pos x="T0" y="T1"/>
                </a:cxn>
                <a:cxn ang="T11">
                  <a:pos x="T2" y="T3"/>
                </a:cxn>
                <a:cxn ang="T12">
                  <a:pos x="T4" y="T5"/>
                </a:cxn>
                <a:cxn ang="T13">
                  <a:pos x="T6" y="T7"/>
                </a:cxn>
                <a:cxn ang="T14">
                  <a:pos x="T8" y="T9"/>
                </a:cxn>
              </a:cxnLst>
              <a:rect l="T15" t="T16" r="T17" b="T18"/>
              <a:pathLst>
                <a:path w="2350" h="245">
                  <a:moveTo>
                    <a:pt x="2104" y="245"/>
                  </a:moveTo>
                  <a:lnTo>
                    <a:pt x="0" y="245"/>
                  </a:lnTo>
                  <a:lnTo>
                    <a:pt x="245" y="0"/>
                  </a:lnTo>
                  <a:lnTo>
                    <a:pt x="2350" y="0"/>
                  </a:lnTo>
                  <a:lnTo>
                    <a:pt x="2104"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07" name="Line 285"/>
            <p:cNvSpPr>
              <a:spLocks noChangeShapeType="1"/>
            </p:cNvSpPr>
            <p:nvPr/>
          </p:nvSpPr>
          <p:spPr bwMode="auto">
            <a:xfrm flipV="1">
              <a:off x="2378128" y="2146392"/>
              <a:ext cx="200737" cy="151525"/>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08" name="Line 284"/>
            <p:cNvSpPr>
              <a:spLocks noChangeShapeType="1"/>
            </p:cNvSpPr>
            <p:nvPr/>
          </p:nvSpPr>
          <p:spPr bwMode="auto">
            <a:xfrm flipH="1" flipV="1">
              <a:off x="2378128" y="2297917"/>
              <a:ext cx="137905" cy="614757"/>
            </a:xfrm>
            <a:prstGeom prst="line">
              <a:avLst/>
            </a:prstGeom>
            <a:noFill/>
            <a:ln w="12065">
              <a:solidFill>
                <a:srgbClr val="55ACA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09" name="Line 283"/>
            <p:cNvSpPr>
              <a:spLocks noChangeShapeType="1"/>
            </p:cNvSpPr>
            <p:nvPr/>
          </p:nvSpPr>
          <p:spPr bwMode="auto">
            <a:xfrm flipH="1">
              <a:off x="661255" y="2297917"/>
              <a:ext cx="1716874" cy="61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0" name="Line 282"/>
            <p:cNvSpPr>
              <a:spLocks noChangeShapeType="1"/>
            </p:cNvSpPr>
            <p:nvPr/>
          </p:nvSpPr>
          <p:spPr bwMode="auto">
            <a:xfrm flipH="1">
              <a:off x="523350" y="2297917"/>
              <a:ext cx="137905" cy="614757"/>
            </a:xfrm>
            <a:prstGeom prst="line">
              <a:avLst/>
            </a:prstGeom>
            <a:noFill/>
            <a:ln w="12065">
              <a:solidFill>
                <a:srgbClr val="4E9D9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1" name="Line 281"/>
            <p:cNvSpPr>
              <a:spLocks noChangeShapeType="1"/>
            </p:cNvSpPr>
            <p:nvPr/>
          </p:nvSpPr>
          <p:spPr bwMode="auto">
            <a:xfrm>
              <a:off x="523350" y="2912674"/>
              <a:ext cx="1992683" cy="61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2" name="Freeform 280"/>
            <p:cNvSpPr>
              <a:spLocks/>
            </p:cNvSpPr>
            <p:nvPr/>
          </p:nvSpPr>
          <p:spPr bwMode="auto">
            <a:xfrm>
              <a:off x="922376" y="264425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3" name="Freeform 279"/>
            <p:cNvSpPr>
              <a:spLocks/>
            </p:cNvSpPr>
            <p:nvPr/>
          </p:nvSpPr>
          <p:spPr bwMode="auto">
            <a:xfrm>
              <a:off x="922376" y="264425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4" name="Freeform 278"/>
            <p:cNvSpPr>
              <a:spLocks/>
            </p:cNvSpPr>
            <p:nvPr/>
          </p:nvSpPr>
          <p:spPr bwMode="auto">
            <a:xfrm>
              <a:off x="1321403" y="264425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5" name="Freeform 277"/>
            <p:cNvSpPr>
              <a:spLocks/>
            </p:cNvSpPr>
            <p:nvPr/>
          </p:nvSpPr>
          <p:spPr bwMode="auto">
            <a:xfrm>
              <a:off x="1321403" y="264425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6" name="Freeform 276"/>
            <p:cNvSpPr>
              <a:spLocks/>
            </p:cNvSpPr>
            <p:nvPr/>
          </p:nvSpPr>
          <p:spPr bwMode="auto">
            <a:xfrm>
              <a:off x="1620060" y="264425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7" name="Freeform 275"/>
            <p:cNvSpPr>
              <a:spLocks/>
            </p:cNvSpPr>
            <p:nvPr/>
          </p:nvSpPr>
          <p:spPr bwMode="auto">
            <a:xfrm>
              <a:off x="1620060" y="264425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8" name="Freeform 274"/>
            <p:cNvSpPr>
              <a:spLocks/>
            </p:cNvSpPr>
            <p:nvPr/>
          </p:nvSpPr>
          <p:spPr bwMode="auto">
            <a:xfrm>
              <a:off x="2019086" y="264425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19" name="Freeform 273"/>
            <p:cNvSpPr>
              <a:spLocks/>
            </p:cNvSpPr>
            <p:nvPr/>
          </p:nvSpPr>
          <p:spPr bwMode="auto">
            <a:xfrm>
              <a:off x="2019086" y="264425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20" name="Rectangle 272"/>
            <p:cNvSpPr>
              <a:spLocks noChangeArrowheads="1"/>
            </p:cNvSpPr>
            <p:nvPr/>
          </p:nvSpPr>
          <p:spPr bwMode="auto">
            <a:xfrm>
              <a:off x="2467073" y="1766035"/>
              <a:ext cx="1108134" cy="30737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21" name="Rectangle 271"/>
            <p:cNvSpPr>
              <a:spLocks noChangeArrowheads="1"/>
            </p:cNvSpPr>
            <p:nvPr/>
          </p:nvSpPr>
          <p:spPr bwMode="auto">
            <a:xfrm>
              <a:off x="3575207" y="1827263"/>
              <a:ext cx="149329" cy="19048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22" name="Rectangle 270"/>
            <p:cNvSpPr>
              <a:spLocks noChangeArrowheads="1"/>
            </p:cNvSpPr>
            <p:nvPr/>
          </p:nvSpPr>
          <p:spPr bwMode="auto">
            <a:xfrm>
              <a:off x="1947278" y="1813039"/>
              <a:ext cx="1090998" cy="23192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23" name="Rectangle 268"/>
            <p:cNvSpPr>
              <a:spLocks noChangeArrowheads="1"/>
            </p:cNvSpPr>
            <p:nvPr/>
          </p:nvSpPr>
          <p:spPr bwMode="auto">
            <a:xfrm>
              <a:off x="1947278" y="1813039"/>
              <a:ext cx="1090998" cy="23192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24" name="Rectangle 267"/>
            <p:cNvSpPr>
              <a:spLocks noChangeArrowheads="1"/>
            </p:cNvSpPr>
            <p:nvPr/>
          </p:nvSpPr>
          <p:spPr bwMode="auto">
            <a:xfrm>
              <a:off x="1948910" y="1813039"/>
              <a:ext cx="1090998" cy="231925"/>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25" name="Line 266"/>
            <p:cNvSpPr>
              <a:spLocks noChangeShapeType="1"/>
            </p:cNvSpPr>
            <p:nvPr/>
          </p:nvSpPr>
          <p:spPr bwMode="auto">
            <a:xfrm flipH="1">
              <a:off x="1620060" y="1913230"/>
              <a:ext cx="399026" cy="618"/>
            </a:xfrm>
            <a:prstGeom prst="line">
              <a:avLst/>
            </a:prstGeom>
            <a:noFill/>
            <a:ln w="55880">
              <a:solidFill>
                <a:srgbClr val="00FFF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26" name="Rectangle 265"/>
            <p:cNvSpPr>
              <a:spLocks noChangeArrowheads="1"/>
            </p:cNvSpPr>
            <p:nvPr/>
          </p:nvSpPr>
          <p:spPr bwMode="auto">
            <a:xfrm>
              <a:off x="1470731" y="1759850"/>
              <a:ext cx="97921" cy="346342"/>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27" name="Rectangle 264"/>
            <p:cNvSpPr>
              <a:spLocks noChangeArrowheads="1"/>
            </p:cNvSpPr>
            <p:nvPr/>
          </p:nvSpPr>
          <p:spPr bwMode="auto">
            <a:xfrm>
              <a:off x="1470731" y="1759850"/>
              <a:ext cx="97921" cy="346342"/>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28" name="Rectangle 263"/>
            <p:cNvSpPr>
              <a:spLocks noChangeArrowheads="1"/>
            </p:cNvSpPr>
            <p:nvPr/>
          </p:nvSpPr>
          <p:spPr bwMode="auto">
            <a:xfrm>
              <a:off x="1568652" y="1869938"/>
              <a:ext cx="51408" cy="114416"/>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29" name="Rectangle 262"/>
            <p:cNvSpPr>
              <a:spLocks noChangeArrowheads="1"/>
            </p:cNvSpPr>
            <p:nvPr/>
          </p:nvSpPr>
          <p:spPr bwMode="auto">
            <a:xfrm>
              <a:off x="1568652" y="1869938"/>
              <a:ext cx="51408" cy="114416"/>
            </a:xfrm>
            <a:prstGeom prst="rect">
              <a:avLst/>
            </a:prstGeom>
            <a:noFill/>
            <a:ln w="12065">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30" name="Freeform 261"/>
            <p:cNvSpPr>
              <a:spLocks/>
            </p:cNvSpPr>
            <p:nvPr/>
          </p:nvSpPr>
          <p:spPr bwMode="auto">
            <a:xfrm>
              <a:off x="672679" y="1647289"/>
              <a:ext cx="199921" cy="650628"/>
            </a:xfrm>
            <a:custGeom>
              <a:avLst/>
              <a:gdLst>
                <a:gd name="T0" fmla="*/ 0 w 245"/>
                <a:gd name="T1" fmla="*/ 2147483647 h 1052"/>
                <a:gd name="T2" fmla="*/ 0 w 245"/>
                <a:gd name="T3" fmla="*/ 2147483647 h 1052"/>
                <a:gd name="T4" fmla="*/ 2147483647 w 245"/>
                <a:gd name="T5" fmla="*/ 2147483647 h 1052"/>
                <a:gd name="T6" fmla="*/ 2147483647 w 245"/>
                <a:gd name="T7" fmla="*/ 0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245"/>
                  </a:moveTo>
                  <a:lnTo>
                    <a:pt x="0" y="1052"/>
                  </a:lnTo>
                  <a:lnTo>
                    <a:pt x="245" y="807"/>
                  </a:lnTo>
                  <a:lnTo>
                    <a:pt x="245"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31" name="Line 260"/>
            <p:cNvSpPr>
              <a:spLocks noChangeShapeType="1"/>
            </p:cNvSpPr>
            <p:nvPr/>
          </p:nvSpPr>
          <p:spPr bwMode="auto">
            <a:xfrm flipV="1">
              <a:off x="672679" y="1647289"/>
              <a:ext cx="199921"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32" name="Freeform 259"/>
            <p:cNvSpPr>
              <a:spLocks/>
            </p:cNvSpPr>
            <p:nvPr/>
          </p:nvSpPr>
          <p:spPr bwMode="auto">
            <a:xfrm>
              <a:off x="672679" y="2146392"/>
              <a:ext cx="349250" cy="151525"/>
            </a:xfrm>
            <a:custGeom>
              <a:avLst/>
              <a:gdLst>
                <a:gd name="T0" fmla="*/ 0 w 428"/>
                <a:gd name="T1" fmla="*/ 2147483647 h 245"/>
                <a:gd name="T2" fmla="*/ 2147483647 w 428"/>
                <a:gd name="T3" fmla="*/ 2147483647 h 245"/>
                <a:gd name="T4" fmla="*/ 2147483647 w 428"/>
                <a:gd name="T5" fmla="*/ 0 h 245"/>
                <a:gd name="T6" fmla="*/ 2147483647 w 428"/>
                <a:gd name="T7" fmla="*/ 0 h 245"/>
                <a:gd name="T8" fmla="*/ 0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0" y="245"/>
                  </a:moveTo>
                  <a:lnTo>
                    <a:pt x="183" y="245"/>
                  </a:lnTo>
                  <a:lnTo>
                    <a:pt x="428" y="0"/>
                  </a:lnTo>
                  <a:lnTo>
                    <a:pt x="245"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33" name="Line 258"/>
            <p:cNvSpPr>
              <a:spLocks noChangeShapeType="1"/>
            </p:cNvSpPr>
            <p:nvPr/>
          </p:nvSpPr>
          <p:spPr bwMode="auto">
            <a:xfrm flipV="1">
              <a:off x="672679" y="2146392"/>
              <a:ext cx="199921"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34" name="Freeform 257"/>
            <p:cNvSpPr>
              <a:spLocks/>
            </p:cNvSpPr>
            <p:nvPr/>
          </p:nvSpPr>
          <p:spPr bwMode="auto">
            <a:xfrm>
              <a:off x="822008" y="1647289"/>
              <a:ext cx="199921" cy="650628"/>
            </a:xfrm>
            <a:custGeom>
              <a:avLst/>
              <a:gdLst>
                <a:gd name="T0" fmla="*/ 0 w 245"/>
                <a:gd name="T1" fmla="*/ 2147483647 h 1052"/>
                <a:gd name="T2" fmla="*/ 0 w 245"/>
                <a:gd name="T3" fmla="*/ 2147483647 h 1052"/>
                <a:gd name="T4" fmla="*/ 2147483647 w 245"/>
                <a:gd name="T5" fmla="*/ 0 h 1052"/>
                <a:gd name="T6" fmla="*/ 2147483647 w 245"/>
                <a:gd name="T7" fmla="*/ 2147483647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1052"/>
                  </a:moveTo>
                  <a:lnTo>
                    <a:pt x="0" y="245"/>
                  </a:lnTo>
                  <a:lnTo>
                    <a:pt x="245" y="0"/>
                  </a:lnTo>
                  <a:lnTo>
                    <a:pt x="245" y="807"/>
                  </a:lnTo>
                  <a:lnTo>
                    <a:pt x="0" y="1052"/>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35" name="Line 256"/>
            <p:cNvSpPr>
              <a:spLocks noChangeShapeType="1"/>
            </p:cNvSpPr>
            <p:nvPr/>
          </p:nvSpPr>
          <p:spPr bwMode="auto">
            <a:xfrm flipV="1">
              <a:off x="822008" y="2146392"/>
              <a:ext cx="199921"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36" name="Freeform 255"/>
            <p:cNvSpPr>
              <a:spLocks/>
            </p:cNvSpPr>
            <p:nvPr/>
          </p:nvSpPr>
          <p:spPr bwMode="auto">
            <a:xfrm>
              <a:off x="672679" y="1647289"/>
              <a:ext cx="349250" cy="151525"/>
            </a:xfrm>
            <a:custGeom>
              <a:avLst/>
              <a:gdLst>
                <a:gd name="T0" fmla="*/ 2147483647 w 428"/>
                <a:gd name="T1" fmla="*/ 2147483647 h 245"/>
                <a:gd name="T2" fmla="*/ 0 w 428"/>
                <a:gd name="T3" fmla="*/ 2147483647 h 245"/>
                <a:gd name="T4" fmla="*/ 2147483647 w 428"/>
                <a:gd name="T5" fmla="*/ 0 h 245"/>
                <a:gd name="T6" fmla="*/ 2147483647 w 428"/>
                <a:gd name="T7" fmla="*/ 0 h 245"/>
                <a:gd name="T8" fmla="*/ 2147483647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183" y="245"/>
                  </a:moveTo>
                  <a:lnTo>
                    <a:pt x="0" y="245"/>
                  </a:lnTo>
                  <a:lnTo>
                    <a:pt x="245" y="0"/>
                  </a:lnTo>
                  <a:lnTo>
                    <a:pt x="428"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37" name="Line 254"/>
            <p:cNvSpPr>
              <a:spLocks noChangeShapeType="1"/>
            </p:cNvSpPr>
            <p:nvPr/>
          </p:nvSpPr>
          <p:spPr bwMode="auto">
            <a:xfrm flipV="1">
              <a:off x="822008" y="1647289"/>
              <a:ext cx="199921"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38" name="Line 253"/>
            <p:cNvSpPr>
              <a:spLocks noChangeShapeType="1"/>
            </p:cNvSpPr>
            <p:nvPr/>
          </p:nvSpPr>
          <p:spPr bwMode="auto">
            <a:xfrm>
              <a:off x="672679" y="1798814"/>
              <a:ext cx="816" cy="499103"/>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39" name="Line 252"/>
            <p:cNvSpPr>
              <a:spLocks noChangeShapeType="1"/>
            </p:cNvSpPr>
            <p:nvPr/>
          </p:nvSpPr>
          <p:spPr bwMode="auto">
            <a:xfrm>
              <a:off x="672679" y="2297917"/>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40" name="Line 251"/>
            <p:cNvSpPr>
              <a:spLocks noChangeShapeType="1"/>
            </p:cNvSpPr>
            <p:nvPr/>
          </p:nvSpPr>
          <p:spPr bwMode="auto">
            <a:xfrm flipV="1">
              <a:off x="822008" y="1798814"/>
              <a:ext cx="816" cy="499103"/>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41" name="Line 250"/>
            <p:cNvSpPr>
              <a:spLocks noChangeShapeType="1"/>
            </p:cNvSpPr>
            <p:nvPr/>
          </p:nvSpPr>
          <p:spPr bwMode="auto">
            <a:xfrm flipH="1">
              <a:off x="672679" y="1798814"/>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42" name="Rectangle 249"/>
            <p:cNvSpPr>
              <a:spLocks noChangeArrowheads="1"/>
            </p:cNvSpPr>
            <p:nvPr/>
          </p:nvSpPr>
          <p:spPr bwMode="auto">
            <a:xfrm>
              <a:off x="901160" y="1854476"/>
              <a:ext cx="548355" cy="115653"/>
            </a:xfrm>
            <a:prstGeom prst="rect">
              <a:avLst/>
            </a:prstGeom>
            <a:blipFill dpi="0" rotWithShape="0">
              <a:blip r:embed="rId5"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43" name="Rectangle 248"/>
            <p:cNvSpPr>
              <a:spLocks noChangeArrowheads="1"/>
            </p:cNvSpPr>
            <p:nvPr/>
          </p:nvSpPr>
          <p:spPr bwMode="auto">
            <a:xfrm>
              <a:off x="901160" y="1854476"/>
              <a:ext cx="548355" cy="11565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44" name="Freeform 247"/>
            <p:cNvSpPr>
              <a:spLocks/>
            </p:cNvSpPr>
            <p:nvPr/>
          </p:nvSpPr>
          <p:spPr bwMode="auto">
            <a:xfrm>
              <a:off x="1818349" y="1993013"/>
              <a:ext cx="200737" cy="265941"/>
            </a:xfrm>
            <a:custGeom>
              <a:avLst/>
              <a:gdLst>
                <a:gd name="T0" fmla="*/ 0 w 246"/>
                <a:gd name="T1" fmla="*/ 2147483647 h 430"/>
                <a:gd name="T2" fmla="*/ 0 w 246"/>
                <a:gd name="T3" fmla="*/ 2147483647 h 430"/>
                <a:gd name="T4" fmla="*/ 2147483647 w 246"/>
                <a:gd name="T5" fmla="*/ 2147483647 h 430"/>
                <a:gd name="T6" fmla="*/ 2147483647 w 246"/>
                <a:gd name="T7" fmla="*/ 0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245"/>
                  </a:moveTo>
                  <a:lnTo>
                    <a:pt x="0" y="430"/>
                  </a:lnTo>
                  <a:lnTo>
                    <a:pt x="246" y="185"/>
                  </a:lnTo>
                  <a:lnTo>
                    <a:pt x="246"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45" name="Line 246"/>
            <p:cNvSpPr>
              <a:spLocks noChangeShapeType="1"/>
            </p:cNvSpPr>
            <p:nvPr/>
          </p:nvSpPr>
          <p:spPr bwMode="auto">
            <a:xfrm flipV="1">
              <a:off x="1818349" y="1993013"/>
              <a:ext cx="200737"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46" name="Freeform 245"/>
            <p:cNvSpPr>
              <a:spLocks/>
            </p:cNvSpPr>
            <p:nvPr/>
          </p:nvSpPr>
          <p:spPr bwMode="auto">
            <a:xfrm>
              <a:off x="1818349" y="2107429"/>
              <a:ext cx="350066" cy="151525"/>
            </a:xfrm>
            <a:custGeom>
              <a:avLst/>
              <a:gdLst>
                <a:gd name="T0" fmla="*/ 0 w 429"/>
                <a:gd name="T1" fmla="*/ 2147483647 h 245"/>
                <a:gd name="T2" fmla="*/ 2147483647 w 429"/>
                <a:gd name="T3" fmla="*/ 2147483647 h 245"/>
                <a:gd name="T4" fmla="*/ 2147483647 w 429"/>
                <a:gd name="T5" fmla="*/ 0 h 245"/>
                <a:gd name="T6" fmla="*/ 2147483647 w 429"/>
                <a:gd name="T7" fmla="*/ 0 h 245"/>
                <a:gd name="T8" fmla="*/ 0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0" y="245"/>
                  </a:moveTo>
                  <a:lnTo>
                    <a:pt x="183" y="245"/>
                  </a:lnTo>
                  <a:lnTo>
                    <a:pt x="429" y="0"/>
                  </a:lnTo>
                  <a:lnTo>
                    <a:pt x="246"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47" name="Line 244"/>
            <p:cNvSpPr>
              <a:spLocks noChangeShapeType="1"/>
            </p:cNvSpPr>
            <p:nvPr/>
          </p:nvSpPr>
          <p:spPr bwMode="auto">
            <a:xfrm flipV="1">
              <a:off x="1818349" y="2107429"/>
              <a:ext cx="200737"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48" name="Freeform 243"/>
            <p:cNvSpPr>
              <a:spLocks/>
            </p:cNvSpPr>
            <p:nvPr/>
          </p:nvSpPr>
          <p:spPr bwMode="auto">
            <a:xfrm>
              <a:off x="1967678" y="1993013"/>
              <a:ext cx="200737" cy="265941"/>
            </a:xfrm>
            <a:custGeom>
              <a:avLst/>
              <a:gdLst>
                <a:gd name="T0" fmla="*/ 0 w 246"/>
                <a:gd name="T1" fmla="*/ 2147483647 h 430"/>
                <a:gd name="T2" fmla="*/ 0 w 246"/>
                <a:gd name="T3" fmla="*/ 2147483647 h 430"/>
                <a:gd name="T4" fmla="*/ 2147483647 w 246"/>
                <a:gd name="T5" fmla="*/ 0 h 430"/>
                <a:gd name="T6" fmla="*/ 2147483647 w 246"/>
                <a:gd name="T7" fmla="*/ 2147483647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430"/>
                  </a:moveTo>
                  <a:lnTo>
                    <a:pt x="0" y="245"/>
                  </a:lnTo>
                  <a:lnTo>
                    <a:pt x="246" y="0"/>
                  </a:lnTo>
                  <a:lnTo>
                    <a:pt x="246" y="185"/>
                  </a:lnTo>
                  <a:lnTo>
                    <a:pt x="0" y="430"/>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49" name="Line 242"/>
            <p:cNvSpPr>
              <a:spLocks noChangeShapeType="1"/>
            </p:cNvSpPr>
            <p:nvPr/>
          </p:nvSpPr>
          <p:spPr bwMode="auto">
            <a:xfrm flipV="1">
              <a:off x="1967678" y="2107429"/>
              <a:ext cx="200737"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50" name="Freeform 241"/>
            <p:cNvSpPr>
              <a:spLocks/>
            </p:cNvSpPr>
            <p:nvPr/>
          </p:nvSpPr>
          <p:spPr bwMode="auto">
            <a:xfrm>
              <a:off x="1818349" y="1993013"/>
              <a:ext cx="350066" cy="151525"/>
            </a:xfrm>
            <a:custGeom>
              <a:avLst/>
              <a:gdLst>
                <a:gd name="T0" fmla="*/ 2147483647 w 429"/>
                <a:gd name="T1" fmla="*/ 2147483647 h 245"/>
                <a:gd name="T2" fmla="*/ 0 w 429"/>
                <a:gd name="T3" fmla="*/ 2147483647 h 245"/>
                <a:gd name="T4" fmla="*/ 2147483647 w 429"/>
                <a:gd name="T5" fmla="*/ 0 h 245"/>
                <a:gd name="T6" fmla="*/ 2147483647 w 429"/>
                <a:gd name="T7" fmla="*/ 0 h 245"/>
                <a:gd name="T8" fmla="*/ 2147483647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183" y="245"/>
                  </a:moveTo>
                  <a:lnTo>
                    <a:pt x="0" y="245"/>
                  </a:lnTo>
                  <a:lnTo>
                    <a:pt x="246" y="0"/>
                  </a:lnTo>
                  <a:lnTo>
                    <a:pt x="429"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51" name="Line 240"/>
            <p:cNvSpPr>
              <a:spLocks noChangeShapeType="1"/>
            </p:cNvSpPr>
            <p:nvPr/>
          </p:nvSpPr>
          <p:spPr bwMode="auto">
            <a:xfrm flipV="1">
              <a:off x="1967678" y="1993013"/>
              <a:ext cx="200737"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52" name="Line 239"/>
            <p:cNvSpPr>
              <a:spLocks noChangeShapeType="1"/>
            </p:cNvSpPr>
            <p:nvPr/>
          </p:nvSpPr>
          <p:spPr bwMode="auto">
            <a:xfrm>
              <a:off x="1818349" y="2144537"/>
              <a:ext cx="816" cy="114416"/>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53" name="Line 238"/>
            <p:cNvSpPr>
              <a:spLocks noChangeShapeType="1"/>
            </p:cNvSpPr>
            <p:nvPr/>
          </p:nvSpPr>
          <p:spPr bwMode="auto">
            <a:xfrm>
              <a:off x="1818349" y="2258954"/>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54" name="Line 237"/>
            <p:cNvSpPr>
              <a:spLocks noChangeShapeType="1"/>
            </p:cNvSpPr>
            <p:nvPr/>
          </p:nvSpPr>
          <p:spPr bwMode="auto">
            <a:xfrm flipV="1">
              <a:off x="1967678" y="2144537"/>
              <a:ext cx="816" cy="114416"/>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55" name="Line 236"/>
            <p:cNvSpPr>
              <a:spLocks noChangeShapeType="1"/>
            </p:cNvSpPr>
            <p:nvPr/>
          </p:nvSpPr>
          <p:spPr bwMode="auto">
            <a:xfrm flipH="1">
              <a:off x="1818349" y="2144537"/>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56" name="Rectangle 235"/>
            <p:cNvSpPr>
              <a:spLocks noChangeArrowheads="1"/>
            </p:cNvSpPr>
            <p:nvPr/>
          </p:nvSpPr>
          <p:spPr bwMode="auto">
            <a:xfrm>
              <a:off x="1990526" y="1874267"/>
              <a:ext cx="179521" cy="100192"/>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57" name="Rectangle 234"/>
            <p:cNvSpPr>
              <a:spLocks noChangeArrowheads="1"/>
            </p:cNvSpPr>
            <p:nvPr/>
          </p:nvSpPr>
          <p:spPr bwMode="auto">
            <a:xfrm>
              <a:off x="1990526" y="1874267"/>
              <a:ext cx="179521" cy="100192"/>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58" name="Rectangle 233"/>
            <p:cNvSpPr>
              <a:spLocks noChangeArrowheads="1"/>
            </p:cNvSpPr>
            <p:nvPr/>
          </p:nvSpPr>
          <p:spPr bwMode="auto">
            <a:xfrm>
              <a:off x="1969310" y="1746863"/>
              <a:ext cx="100369" cy="346342"/>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59" name="Rectangle 231"/>
            <p:cNvSpPr>
              <a:spLocks noChangeArrowheads="1"/>
            </p:cNvSpPr>
            <p:nvPr/>
          </p:nvSpPr>
          <p:spPr bwMode="auto">
            <a:xfrm>
              <a:off x="1969310" y="1746863"/>
              <a:ext cx="100369" cy="346342"/>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60" name="Rectangle 230"/>
            <p:cNvSpPr>
              <a:spLocks noChangeArrowheads="1"/>
            </p:cNvSpPr>
            <p:nvPr/>
          </p:nvSpPr>
          <p:spPr bwMode="auto">
            <a:xfrm>
              <a:off x="1969310" y="1748718"/>
              <a:ext cx="98737" cy="344486"/>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61" name="Rectangle 229"/>
            <p:cNvSpPr>
              <a:spLocks noChangeArrowheads="1"/>
            </p:cNvSpPr>
            <p:nvPr/>
          </p:nvSpPr>
          <p:spPr bwMode="auto">
            <a:xfrm>
              <a:off x="1818349" y="2028884"/>
              <a:ext cx="200737" cy="115653"/>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62" name="Rectangle 228"/>
            <p:cNvSpPr>
              <a:spLocks noChangeArrowheads="1"/>
            </p:cNvSpPr>
            <p:nvPr/>
          </p:nvSpPr>
          <p:spPr bwMode="auto">
            <a:xfrm>
              <a:off x="1818349" y="2028884"/>
              <a:ext cx="200737" cy="11565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63" name="Line 227"/>
            <p:cNvSpPr>
              <a:spLocks noChangeShapeType="1"/>
            </p:cNvSpPr>
            <p:nvPr/>
          </p:nvSpPr>
          <p:spPr bwMode="auto">
            <a:xfrm>
              <a:off x="3272470" y="1759850"/>
              <a:ext cx="816" cy="309234"/>
            </a:xfrm>
            <a:prstGeom prst="line">
              <a:avLst/>
            </a:pr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64" name="Rectangle 226"/>
            <p:cNvSpPr>
              <a:spLocks noChangeArrowheads="1"/>
            </p:cNvSpPr>
            <p:nvPr/>
          </p:nvSpPr>
          <p:spPr bwMode="auto">
            <a:xfrm>
              <a:off x="897080" y="2354816"/>
              <a:ext cx="1250119" cy="213371"/>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65" name="Rectangle 225"/>
            <p:cNvSpPr>
              <a:spLocks noChangeArrowheads="1"/>
            </p:cNvSpPr>
            <p:nvPr/>
          </p:nvSpPr>
          <p:spPr bwMode="auto">
            <a:xfrm>
              <a:off x="1076612" y="2357051"/>
              <a:ext cx="945772" cy="184666"/>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Arial" pitchFamily="34" charset="0"/>
                </a:rPr>
                <a:t>Syringe pump</a:t>
              </a:r>
            </a:p>
          </p:txBody>
        </p:sp>
        <p:sp>
          <p:nvSpPr>
            <p:cNvPr id="31066" name="Line 222"/>
            <p:cNvSpPr>
              <a:spLocks noChangeShapeType="1"/>
            </p:cNvSpPr>
            <p:nvPr/>
          </p:nvSpPr>
          <p:spPr bwMode="auto">
            <a:xfrm flipV="1">
              <a:off x="4028550" y="1905000"/>
              <a:ext cx="0" cy="2206065"/>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67" name="Freeform 174"/>
            <p:cNvSpPr>
              <a:spLocks/>
            </p:cNvSpPr>
            <p:nvPr/>
          </p:nvSpPr>
          <p:spPr bwMode="auto">
            <a:xfrm>
              <a:off x="523350" y="2146392"/>
              <a:ext cx="337826" cy="766281"/>
            </a:xfrm>
            <a:custGeom>
              <a:avLst/>
              <a:gdLst>
                <a:gd name="T0" fmla="*/ 2147483647 w 414"/>
                <a:gd name="T1" fmla="*/ 2147483647 h 1239"/>
                <a:gd name="T2" fmla="*/ 0 w 414"/>
                <a:gd name="T3" fmla="*/ 2147483647 h 1239"/>
                <a:gd name="T4" fmla="*/ 2147483647 w 414"/>
                <a:gd name="T5" fmla="*/ 2147483647 h 1239"/>
                <a:gd name="T6" fmla="*/ 2147483647 w 414"/>
                <a:gd name="T7" fmla="*/ 0 h 1239"/>
                <a:gd name="T8" fmla="*/ 2147483647 w 414"/>
                <a:gd name="T9" fmla="*/ 2147483647 h 1239"/>
                <a:gd name="T10" fmla="*/ 0 60000 65536"/>
                <a:gd name="T11" fmla="*/ 0 60000 65536"/>
                <a:gd name="T12" fmla="*/ 0 60000 65536"/>
                <a:gd name="T13" fmla="*/ 0 60000 65536"/>
                <a:gd name="T14" fmla="*/ 0 60000 65536"/>
                <a:gd name="T15" fmla="*/ 0 w 414"/>
                <a:gd name="T16" fmla="*/ 0 h 1239"/>
                <a:gd name="T17" fmla="*/ 414 w 414"/>
                <a:gd name="T18" fmla="*/ 1239 h 1239"/>
              </a:gdLst>
              <a:ahLst/>
              <a:cxnLst>
                <a:cxn ang="T10">
                  <a:pos x="T0" y="T1"/>
                </a:cxn>
                <a:cxn ang="T11">
                  <a:pos x="T2" y="T3"/>
                </a:cxn>
                <a:cxn ang="T12">
                  <a:pos x="T4" y="T5"/>
                </a:cxn>
                <a:cxn ang="T13">
                  <a:pos x="T6" y="T7"/>
                </a:cxn>
                <a:cxn ang="T14">
                  <a:pos x="T8" y="T9"/>
                </a:cxn>
              </a:cxnLst>
              <a:rect l="T15" t="T16" r="T17" b="T18"/>
              <a:pathLst>
                <a:path w="414" h="1239">
                  <a:moveTo>
                    <a:pt x="169" y="245"/>
                  </a:moveTo>
                  <a:lnTo>
                    <a:pt x="0" y="1239"/>
                  </a:lnTo>
                  <a:lnTo>
                    <a:pt x="245" y="994"/>
                  </a:lnTo>
                  <a:lnTo>
                    <a:pt x="414" y="0"/>
                  </a:lnTo>
                  <a:lnTo>
                    <a:pt x="169" y="245"/>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68" name="Line 173"/>
            <p:cNvSpPr>
              <a:spLocks noChangeShapeType="1"/>
            </p:cNvSpPr>
            <p:nvPr/>
          </p:nvSpPr>
          <p:spPr bwMode="auto">
            <a:xfrm flipV="1">
              <a:off x="661255" y="2146392"/>
              <a:ext cx="199921" cy="151525"/>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69" name="Freeform 172"/>
            <p:cNvSpPr>
              <a:spLocks/>
            </p:cNvSpPr>
            <p:nvPr/>
          </p:nvSpPr>
          <p:spPr bwMode="auto">
            <a:xfrm>
              <a:off x="523350" y="2761149"/>
              <a:ext cx="2193420" cy="151525"/>
            </a:xfrm>
            <a:custGeom>
              <a:avLst/>
              <a:gdLst>
                <a:gd name="T0" fmla="*/ 0 w 2688"/>
                <a:gd name="T1" fmla="*/ 2147483647 h 245"/>
                <a:gd name="T2" fmla="*/ 2147483647 w 2688"/>
                <a:gd name="T3" fmla="*/ 2147483647 h 245"/>
                <a:gd name="T4" fmla="*/ 2147483647 w 2688"/>
                <a:gd name="T5" fmla="*/ 0 h 245"/>
                <a:gd name="T6" fmla="*/ 2147483647 w 2688"/>
                <a:gd name="T7" fmla="*/ 0 h 245"/>
                <a:gd name="T8" fmla="*/ 0 w 2688"/>
                <a:gd name="T9" fmla="*/ 2147483647 h 245"/>
                <a:gd name="T10" fmla="*/ 0 60000 65536"/>
                <a:gd name="T11" fmla="*/ 0 60000 65536"/>
                <a:gd name="T12" fmla="*/ 0 60000 65536"/>
                <a:gd name="T13" fmla="*/ 0 60000 65536"/>
                <a:gd name="T14" fmla="*/ 0 60000 65536"/>
                <a:gd name="T15" fmla="*/ 0 w 2688"/>
                <a:gd name="T16" fmla="*/ 0 h 245"/>
                <a:gd name="T17" fmla="*/ 2688 w 2688"/>
                <a:gd name="T18" fmla="*/ 245 h 245"/>
              </a:gdLst>
              <a:ahLst/>
              <a:cxnLst>
                <a:cxn ang="T10">
                  <a:pos x="T0" y="T1"/>
                </a:cxn>
                <a:cxn ang="T11">
                  <a:pos x="T2" y="T3"/>
                </a:cxn>
                <a:cxn ang="T12">
                  <a:pos x="T4" y="T5"/>
                </a:cxn>
                <a:cxn ang="T13">
                  <a:pos x="T6" y="T7"/>
                </a:cxn>
                <a:cxn ang="T14">
                  <a:pos x="T8" y="T9"/>
                </a:cxn>
              </a:cxnLst>
              <a:rect l="T15" t="T16" r="T17" b="T18"/>
              <a:pathLst>
                <a:path w="2688" h="245">
                  <a:moveTo>
                    <a:pt x="0" y="245"/>
                  </a:moveTo>
                  <a:lnTo>
                    <a:pt x="2442" y="245"/>
                  </a:lnTo>
                  <a:lnTo>
                    <a:pt x="2688" y="0"/>
                  </a:lnTo>
                  <a:lnTo>
                    <a:pt x="245" y="0"/>
                  </a:lnTo>
                  <a:lnTo>
                    <a:pt x="0"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0" name="Line 171"/>
            <p:cNvSpPr>
              <a:spLocks noChangeShapeType="1"/>
            </p:cNvSpPr>
            <p:nvPr/>
          </p:nvSpPr>
          <p:spPr bwMode="auto">
            <a:xfrm flipV="1">
              <a:off x="523350" y="2761149"/>
              <a:ext cx="199921" cy="151525"/>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1" name="Freeform 170"/>
            <p:cNvSpPr>
              <a:spLocks/>
            </p:cNvSpPr>
            <p:nvPr/>
          </p:nvSpPr>
          <p:spPr bwMode="auto">
            <a:xfrm>
              <a:off x="2378128" y="2146392"/>
              <a:ext cx="338642" cy="766281"/>
            </a:xfrm>
            <a:custGeom>
              <a:avLst/>
              <a:gdLst>
                <a:gd name="T0" fmla="*/ 2147483647 w 415"/>
                <a:gd name="T1" fmla="*/ 2147483647 h 1239"/>
                <a:gd name="T2" fmla="*/ 0 w 415"/>
                <a:gd name="T3" fmla="*/ 2147483647 h 1239"/>
                <a:gd name="T4" fmla="*/ 2147483647 w 415"/>
                <a:gd name="T5" fmla="*/ 0 h 1239"/>
                <a:gd name="T6" fmla="*/ 2147483647 w 415"/>
                <a:gd name="T7" fmla="*/ 2147483647 h 1239"/>
                <a:gd name="T8" fmla="*/ 2147483647 w 415"/>
                <a:gd name="T9" fmla="*/ 2147483647 h 1239"/>
                <a:gd name="T10" fmla="*/ 0 60000 65536"/>
                <a:gd name="T11" fmla="*/ 0 60000 65536"/>
                <a:gd name="T12" fmla="*/ 0 60000 65536"/>
                <a:gd name="T13" fmla="*/ 0 60000 65536"/>
                <a:gd name="T14" fmla="*/ 0 60000 65536"/>
                <a:gd name="T15" fmla="*/ 0 w 415"/>
                <a:gd name="T16" fmla="*/ 0 h 1239"/>
                <a:gd name="T17" fmla="*/ 415 w 415"/>
                <a:gd name="T18" fmla="*/ 1239 h 1239"/>
              </a:gdLst>
              <a:ahLst/>
              <a:cxnLst>
                <a:cxn ang="T10">
                  <a:pos x="T0" y="T1"/>
                </a:cxn>
                <a:cxn ang="T11">
                  <a:pos x="T2" y="T3"/>
                </a:cxn>
                <a:cxn ang="T12">
                  <a:pos x="T4" y="T5"/>
                </a:cxn>
                <a:cxn ang="T13">
                  <a:pos x="T6" y="T7"/>
                </a:cxn>
                <a:cxn ang="T14">
                  <a:pos x="T8" y="T9"/>
                </a:cxn>
              </a:cxnLst>
              <a:rect l="T15" t="T16" r="T17" b="T18"/>
              <a:pathLst>
                <a:path w="415" h="1239">
                  <a:moveTo>
                    <a:pt x="169" y="1239"/>
                  </a:moveTo>
                  <a:lnTo>
                    <a:pt x="0" y="245"/>
                  </a:lnTo>
                  <a:lnTo>
                    <a:pt x="246" y="0"/>
                  </a:lnTo>
                  <a:lnTo>
                    <a:pt x="415" y="994"/>
                  </a:lnTo>
                  <a:lnTo>
                    <a:pt x="169" y="1239"/>
                  </a:lnTo>
                  <a:close/>
                </a:path>
              </a:pathLst>
            </a:custGeom>
            <a:solidFill>
              <a:srgbClr val="008686"/>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2" name="Line 169"/>
            <p:cNvSpPr>
              <a:spLocks noChangeShapeType="1"/>
            </p:cNvSpPr>
            <p:nvPr/>
          </p:nvSpPr>
          <p:spPr bwMode="auto">
            <a:xfrm flipV="1">
              <a:off x="2516033" y="2761149"/>
              <a:ext cx="200737" cy="151525"/>
            </a:xfrm>
            <a:prstGeom prst="line">
              <a:avLst/>
            </a:prstGeom>
            <a:noFill/>
            <a:ln w="1270">
              <a:solidFill>
                <a:srgbClr val="008686"/>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3" name="Freeform 168"/>
            <p:cNvSpPr>
              <a:spLocks/>
            </p:cNvSpPr>
            <p:nvPr/>
          </p:nvSpPr>
          <p:spPr bwMode="auto">
            <a:xfrm>
              <a:off x="661255" y="2146392"/>
              <a:ext cx="1917611" cy="151525"/>
            </a:xfrm>
            <a:custGeom>
              <a:avLst/>
              <a:gdLst>
                <a:gd name="T0" fmla="*/ 2147483647 w 2350"/>
                <a:gd name="T1" fmla="*/ 2147483647 h 245"/>
                <a:gd name="T2" fmla="*/ 0 w 2350"/>
                <a:gd name="T3" fmla="*/ 2147483647 h 245"/>
                <a:gd name="T4" fmla="*/ 2147483647 w 2350"/>
                <a:gd name="T5" fmla="*/ 0 h 245"/>
                <a:gd name="T6" fmla="*/ 2147483647 w 2350"/>
                <a:gd name="T7" fmla="*/ 0 h 245"/>
                <a:gd name="T8" fmla="*/ 2147483647 w 2350"/>
                <a:gd name="T9" fmla="*/ 2147483647 h 245"/>
                <a:gd name="T10" fmla="*/ 0 60000 65536"/>
                <a:gd name="T11" fmla="*/ 0 60000 65536"/>
                <a:gd name="T12" fmla="*/ 0 60000 65536"/>
                <a:gd name="T13" fmla="*/ 0 60000 65536"/>
                <a:gd name="T14" fmla="*/ 0 60000 65536"/>
                <a:gd name="T15" fmla="*/ 0 w 2350"/>
                <a:gd name="T16" fmla="*/ 0 h 245"/>
                <a:gd name="T17" fmla="*/ 2350 w 2350"/>
                <a:gd name="T18" fmla="*/ 245 h 245"/>
              </a:gdLst>
              <a:ahLst/>
              <a:cxnLst>
                <a:cxn ang="T10">
                  <a:pos x="T0" y="T1"/>
                </a:cxn>
                <a:cxn ang="T11">
                  <a:pos x="T2" y="T3"/>
                </a:cxn>
                <a:cxn ang="T12">
                  <a:pos x="T4" y="T5"/>
                </a:cxn>
                <a:cxn ang="T13">
                  <a:pos x="T6" y="T7"/>
                </a:cxn>
                <a:cxn ang="T14">
                  <a:pos x="T8" y="T9"/>
                </a:cxn>
              </a:cxnLst>
              <a:rect l="T15" t="T16" r="T17" b="T18"/>
              <a:pathLst>
                <a:path w="2350" h="245">
                  <a:moveTo>
                    <a:pt x="2104" y="245"/>
                  </a:moveTo>
                  <a:lnTo>
                    <a:pt x="0" y="245"/>
                  </a:lnTo>
                  <a:lnTo>
                    <a:pt x="245" y="0"/>
                  </a:lnTo>
                  <a:lnTo>
                    <a:pt x="2350" y="0"/>
                  </a:lnTo>
                  <a:lnTo>
                    <a:pt x="2104" y="245"/>
                  </a:lnTo>
                  <a:close/>
                </a:path>
              </a:pathLst>
            </a:custGeom>
            <a:solidFill>
              <a:srgbClr val="005B5B"/>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4" name="Line 167"/>
            <p:cNvSpPr>
              <a:spLocks noChangeShapeType="1"/>
            </p:cNvSpPr>
            <p:nvPr/>
          </p:nvSpPr>
          <p:spPr bwMode="auto">
            <a:xfrm flipV="1">
              <a:off x="2378128" y="2146392"/>
              <a:ext cx="200737" cy="151525"/>
            </a:xfrm>
            <a:prstGeom prst="line">
              <a:avLst/>
            </a:prstGeom>
            <a:noFill/>
            <a:ln w="1270">
              <a:solidFill>
                <a:srgbClr val="005B5B"/>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5" name="Line 166"/>
            <p:cNvSpPr>
              <a:spLocks noChangeShapeType="1"/>
            </p:cNvSpPr>
            <p:nvPr/>
          </p:nvSpPr>
          <p:spPr bwMode="auto">
            <a:xfrm flipH="1" flipV="1">
              <a:off x="2378128" y="2297917"/>
              <a:ext cx="137905" cy="614757"/>
            </a:xfrm>
            <a:prstGeom prst="line">
              <a:avLst/>
            </a:prstGeom>
            <a:noFill/>
            <a:ln w="12065">
              <a:solidFill>
                <a:srgbClr val="55ACA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6" name="Line 165"/>
            <p:cNvSpPr>
              <a:spLocks noChangeShapeType="1"/>
            </p:cNvSpPr>
            <p:nvPr/>
          </p:nvSpPr>
          <p:spPr bwMode="auto">
            <a:xfrm flipH="1">
              <a:off x="661255" y="2297917"/>
              <a:ext cx="1716874" cy="61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7" name="Line 164"/>
            <p:cNvSpPr>
              <a:spLocks noChangeShapeType="1"/>
            </p:cNvSpPr>
            <p:nvPr/>
          </p:nvSpPr>
          <p:spPr bwMode="auto">
            <a:xfrm flipH="1">
              <a:off x="523350" y="2297917"/>
              <a:ext cx="137905" cy="614757"/>
            </a:xfrm>
            <a:prstGeom prst="line">
              <a:avLst/>
            </a:prstGeom>
            <a:noFill/>
            <a:ln w="12065">
              <a:solidFill>
                <a:srgbClr val="4E9D9E"/>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8" name="Line 163"/>
            <p:cNvSpPr>
              <a:spLocks noChangeShapeType="1"/>
            </p:cNvSpPr>
            <p:nvPr/>
          </p:nvSpPr>
          <p:spPr bwMode="auto">
            <a:xfrm>
              <a:off x="523350" y="2912674"/>
              <a:ext cx="1992683" cy="618"/>
            </a:xfrm>
            <a:prstGeom prst="line">
              <a:avLst/>
            </a:prstGeom>
            <a:noFill/>
            <a:ln w="12065">
              <a:solidFill>
                <a:srgbClr val="438788"/>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79" name="Freeform 162"/>
            <p:cNvSpPr>
              <a:spLocks/>
            </p:cNvSpPr>
            <p:nvPr/>
          </p:nvSpPr>
          <p:spPr bwMode="auto">
            <a:xfrm>
              <a:off x="922376" y="264425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80" name="Freeform 161"/>
            <p:cNvSpPr>
              <a:spLocks/>
            </p:cNvSpPr>
            <p:nvPr/>
          </p:nvSpPr>
          <p:spPr bwMode="auto">
            <a:xfrm>
              <a:off x="922376" y="264425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0 w 245"/>
                <a:gd name="T15" fmla="*/ 2147483647 h 124"/>
                <a:gd name="T16" fmla="*/ 0 w 245"/>
                <a:gd name="T17" fmla="*/ 2147483647 h 124"/>
                <a:gd name="T18" fmla="*/ 0 w 245"/>
                <a:gd name="T19" fmla="*/ 2147483647 h 124"/>
                <a:gd name="T20" fmla="*/ 0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0" y="0"/>
                  </a:moveTo>
                  <a:lnTo>
                    <a:pt x="16" y="0"/>
                  </a:lnTo>
                  <a:lnTo>
                    <a:pt x="13" y="0"/>
                  </a:lnTo>
                  <a:lnTo>
                    <a:pt x="9" y="2"/>
                  </a:lnTo>
                  <a:lnTo>
                    <a:pt x="7" y="4"/>
                  </a:lnTo>
                  <a:lnTo>
                    <a:pt x="4" y="9"/>
                  </a:lnTo>
                  <a:lnTo>
                    <a:pt x="2" y="11"/>
                  </a:lnTo>
                  <a:lnTo>
                    <a:pt x="0" y="16"/>
                  </a:lnTo>
                  <a:lnTo>
                    <a:pt x="0" y="20"/>
                  </a:lnTo>
                  <a:lnTo>
                    <a:pt x="0" y="104"/>
                  </a:lnTo>
                  <a:lnTo>
                    <a:pt x="0" y="108"/>
                  </a:lnTo>
                  <a:lnTo>
                    <a:pt x="2" y="111"/>
                  </a:lnTo>
                  <a:lnTo>
                    <a:pt x="4" y="115"/>
                  </a:lnTo>
                  <a:lnTo>
                    <a:pt x="7" y="117"/>
                  </a:lnTo>
                  <a:lnTo>
                    <a:pt x="9" y="120"/>
                  </a:lnTo>
                  <a:lnTo>
                    <a:pt x="13" y="122"/>
                  </a:lnTo>
                  <a:lnTo>
                    <a:pt x="16" y="124"/>
                  </a:lnTo>
                  <a:lnTo>
                    <a:pt x="20" y="124"/>
                  </a:lnTo>
                  <a:lnTo>
                    <a:pt x="224" y="124"/>
                  </a:lnTo>
                  <a:lnTo>
                    <a:pt x="229" y="124"/>
                  </a:lnTo>
                  <a:lnTo>
                    <a:pt x="234" y="122"/>
                  </a:lnTo>
                  <a:lnTo>
                    <a:pt x="236" y="120"/>
                  </a:lnTo>
                  <a:lnTo>
                    <a:pt x="241" y="117"/>
                  </a:lnTo>
                  <a:lnTo>
                    <a:pt x="243" y="115"/>
                  </a:lnTo>
                  <a:lnTo>
                    <a:pt x="245" y="111"/>
                  </a:lnTo>
                  <a:lnTo>
                    <a:pt x="245" y="108"/>
                  </a:lnTo>
                  <a:lnTo>
                    <a:pt x="245" y="104"/>
                  </a:lnTo>
                  <a:lnTo>
                    <a:pt x="245" y="20"/>
                  </a:lnTo>
                  <a:lnTo>
                    <a:pt x="245" y="16"/>
                  </a:lnTo>
                  <a:lnTo>
                    <a:pt x="245" y="11"/>
                  </a:lnTo>
                  <a:lnTo>
                    <a:pt x="243" y="9"/>
                  </a:lnTo>
                  <a:lnTo>
                    <a:pt x="241" y="4"/>
                  </a:lnTo>
                  <a:lnTo>
                    <a:pt x="236" y="2"/>
                  </a:lnTo>
                  <a:lnTo>
                    <a:pt x="234" y="0"/>
                  </a:lnTo>
                  <a:lnTo>
                    <a:pt x="229" y="0"/>
                  </a:lnTo>
                  <a:lnTo>
                    <a:pt x="224"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81" name="Freeform 160"/>
            <p:cNvSpPr>
              <a:spLocks/>
            </p:cNvSpPr>
            <p:nvPr/>
          </p:nvSpPr>
          <p:spPr bwMode="auto">
            <a:xfrm>
              <a:off x="1321403" y="264425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82" name="Freeform 159"/>
            <p:cNvSpPr>
              <a:spLocks/>
            </p:cNvSpPr>
            <p:nvPr/>
          </p:nvSpPr>
          <p:spPr bwMode="auto">
            <a:xfrm>
              <a:off x="1321403" y="264425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0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0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0" y="0"/>
                  </a:moveTo>
                  <a:lnTo>
                    <a:pt x="16" y="0"/>
                  </a:lnTo>
                  <a:lnTo>
                    <a:pt x="11" y="0"/>
                  </a:lnTo>
                  <a:lnTo>
                    <a:pt x="9" y="2"/>
                  </a:lnTo>
                  <a:lnTo>
                    <a:pt x="4" y="4"/>
                  </a:lnTo>
                  <a:lnTo>
                    <a:pt x="2" y="9"/>
                  </a:lnTo>
                  <a:lnTo>
                    <a:pt x="0" y="11"/>
                  </a:lnTo>
                  <a:lnTo>
                    <a:pt x="0" y="16"/>
                  </a:lnTo>
                  <a:lnTo>
                    <a:pt x="0" y="20"/>
                  </a:lnTo>
                  <a:lnTo>
                    <a:pt x="0" y="104"/>
                  </a:lnTo>
                  <a:lnTo>
                    <a:pt x="0" y="108"/>
                  </a:lnTo>
                  <a:lnTo>
                    <a:pt x="0" y="111"/>
                  </a:lnTo>
                  <a:lnTo>
                    <a:pt x="2" y="115"/>
                  </a:lnTo>
                  <a:lnTo>
                    <a:pt x="4" y="117"/>
                  </a:lnTo>
                  <a:lnTo>
                    <a:pt x="9" y="120"/>
                  </a:lnTo>
                  <a:lnTo>
                    <a:pt x="11" y="122"/>
                  </a:lnTo>
                  <a:lnTo>
                    <a:pt x="16" y="124"/>
                  </a:lnTo>
                  <a:lnTo>
                    <a:pt x="20" y="124"/>
                  </a:lnTo>
                  <a:lnTo>
                    <a:pt x="222" y="124"/>
                  </a:lnTo>
                  <a:lnTo>
                    <a:pt x="227" y="124"/>
                  </a:lnTo>
                  <a:lnTo>
                    <a:pt x="229" y="122"/>
                  </a:lnTo>
                  <a:lnTo>
                    <a:pt x="234" y="120"/>
                  </a:lnTo>
                  <a:lnTo>
                    <a:pt x="236" y="117"/>
                  </a:lnTo>
                  <a:lnTo>
                    <a:pt x="238" y="115"/>
                  </a:lnTo>
                  <a:lnTo>
                    <a:pt x="241" y="111"/>
                  </a:lnTo>
                  <a:lnTo>
                    <a:pt x="243" y="108"/>
                  </a:lnTo>
                  <a:lnTo>
                    <a:pt x="243" y="104"/>
                  </a:lnTo>
                  <a:lnTo>
                    <a:pt x="243" y="20"/>
                  </a:lnTo>
                  <a:lnTo>
                    <a:pt x="243" y="16"/>
                  </a:lnTo>
                  <a:lnTo>
                    <a:pt x="241" y="11"/>
                  </a:lnTo>
                  <a:lnTo>
                    <a:pt x="238" y="9"/>
                  </a:lnTo>
                  <a:lnTo>
                    <a:pt x="236" y="4"/>
                  </a:lnTo>
                  <a:lnTo>
                    <a:pt x="234" y="2"/>
                  </a:lnTo>
                  <a:lnTo>
                    <a:pt x="229" y="0"/>
                  </a:lnTo>
                  <a:lnTo>
                    <a:pt x="227" y="0"/>
                  </a:lnTo>
                  <a:lnTo>
                    <a:pt x="222" y="0"/>
                  </a:lnTo>
                  <a:lnTo>
                    <a:pt x="20"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83" name="Freeform 158"/>
            <p:cNvSpPr>
              <a:spLocks/>
            </p:cNvSpPr>
            <p:nvPr/>
          </p:nvSpPr>
          <p:spPr bwMode="auto">
            <a:xfrm>
              <a:off x="1620060" y="264425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84" name="Freeform 157"/>
            <p:cNvSpPr>
              <a:spLocks/>
            </p:cNvSpPr>
            <p:nvPr/>
          </p:nvSpPr>
          <p:spPr bwMode="auto">
            <a:xfrm>
              <a:off x="1620060" y="2644259"/>
              <a:ext cx="198289" cy="76690"/>
            </a:xfrm>
            <a:custGeom>
              <a:avLst/>
              <a:gdLst>
                <a:gd name="T0" fmla="*/ 2147483647 w 243"/>
                <a:gd name="T1" fmla="*/ 0 h 124"/>
                <a:gd name="T2" fmla="*/ 2147483647 w 243"/>
                <a:gd name="T3" fmla="*/ 0 h 124"/>
                <a:gd name="T4" fmla="*/ 2147483647 w 243"/>
                <a:gd name="T5" fmla="*/ 0 h 124"/>
                <a:gd name="T6" fmla="*/ 2147483647 w 243"/>
                <a:gd name="T7" fmla="*/ 2147483647 h 124"/>
                <a:gd name="T8" fmla="*/ 2147483647 w 243"/>
                <a:gd name="T9" fmla="*/ 2147483647 h 124"/>
                <a:gd name="T10" fmla="*/ 2147483647 w 243"/>
                <a:gd name="T11" fmla="*/ 2147483647 h 124"/>
                <a:gd name="T12" fmla="*/ 2147483647 w 243"/>
                <a:gd name="T13" fmla="*/ 2147483647 h 124"/>
                <a:gd name="T14" fmla="*/ 0 w 243"/>
                <a:gd name="T15" fmla="*/ 2147483647 h 124"/>
                <a:gd name="T16" fmla="*/ 0 w 243"/>
                <a:gd name="T17" fmla="*/ 2147483647 h 124"/>
                <a:gd name="T18" fmla="*/ 0 w 243"/>
                <a:gd name="T19" fmla="*/ 2147483647 h 124"/>
                <a:gd name="T20" fmla="*/ 0 w 243"/>
                <a:gd name="T21" fmla="*/ 2147483647 h 124"/>
                <a:gd name="T22" fmla="*/ 2147483647 w 243"/>
                <a:gd name="T23" fmla="*/ 2147483647 h 124"/>
                <a:gd name="T24" fmla="*/ 2147483647 w 243"/>
                <a:gd name="T25" fmla="*/ 2147483647 h 124"/>
                <a:gd name="T26" fmla="*/ 2147483647 w 243"/>
                <a:gd name="T27" fmla="*/ 2147483647 h 124"/>
                <a:gd name="T28" fmla="*/ 2147483647 w 243"/>
                <a:gd name="T29" fmla="*/ 2147483647 h 124"/>
                <a:gd name="T30" fmla="*/ 2147483647 w 243"/>
                <a:gd name="T31" fmla="*/ 2147483647 h 124"/>
                <a:gd name="T32" fmla="*/ 2147483647 w 243"/>
                <a:gd name="T33" fmla="*/ 2147483647 h 124"/>
                <a:gd name="T34" fmla="*/ 2147483647 w 243"/>
                <a:gd name="T35" fmla="*/ 2147483647 h 124"/>
                <a:gd name="T36" fmla="*/ 2147483647 w 243"/>
                <a:gd name="T37" fmla="*/ 2147483647 h 124"/>
                <a:gd name="T38" fmla="*/ 2147483647 w 243"/>
                <a:gd name="T39" fmla="*/ 2147483647 h 124"/>
                <a:gd name="T40" fmla="*/ 2147483647 w 243"/>
                <a:gd name="T41" fmla="*/ 2147483647 h 124"/>
                <a:gd name="T42" fmla="*/ 2147483647 w 243"/>
                <a:gd name="T43" fmla="*/ 2147483647 h 124"/>
                <a:gd name="T44" fmla="*/ 2147483647 w 243"/>
                <a:gd name="T45" fmla="*/ 2147483647 h 124"/>
                <a:gd name="T46" fmla="*/ 2147483647 w 243"/>
                <a:gd name="T47" fmla="*/ 2147483647 h 124"/>
                <a:gd name="T48" fmla="*/ 2147483647 w 243"/>
                <a:gd name="T49" fmla="*/ 2147483647 h 124"/>
                <a:gd name="T50" fmla="*/ 2147483647 w 243"/>
                <a:gd name="T51" fmla="*/ 2147483647 h 124"/>
                <a:gd name="T52" fmla="*/ 2147483647 w 243"/>
                <a:gd name="T53" fmla="*/ 2147483647 h 124"/>
                <a:gd name="T54" fmla="*/ 2147483647 w 243"/>
                <a:gd name="T55" fmla="*/ 2147483647 h 124"/>
                <a:gd name="T56" fmla="*/ 2147483647 w 243"/>
                <a:gd name="T57" fmla="*/ 2147483647 h 124"/>
                <a:gd name="T58" fmla="*/ 2147483647 w 243"/>
                <a:gd name="T59" fmla="*/ 2147483647 h 124"/>
                <a:gd name="T60" fmla="*/ 2147483647 w 243"/>
                <a:gd name="T61" fmla="*/ 2147483647 h 124"/>
                <a:gd name="T62" fmla="*/ 2147483647 w 243"/>
                <a:gd name="T63" fmla="*/ 2147483647 h 124"/>
                <a:gd name="T64" fmla="*/ 2147483647 w 243"/>
                <a:gd name="T65" fmla="*/ 2147483647 h 124"/>
                <a:gd name="T66" fmla="*/ 2147483647 w 243"/>
                <a:gd name="T67" fmla="*/ 0 h 124"/>
                <a:gd name="T68" fmla="*/ 2147483647 w 243"/>
                <a:gd name="T69" fmla="*/ 0 h 124"/>
                <a:gd name="T70" fmla="*/ 2147483647 w 243"/>
                <a:gd name="T71" fmla="*/ 0 h 124"/>
                <a:gd name="T72" fmla="*/ 2147483647 w 243"/>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3"/>
                <a:gd name="T112" fmla="*/ 0 h 124"/>
                <a:gd name="T113" fmla="*/ 243 w 243"/>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3" h="124">
                  <a:moveTo>
                    <a:pt x="21" y="0"/>
                  </a:moveTo>
                  <a:lnTo>
                    <a:pt x="16" y="0"/>
                  </a:lnTo>
                  <a:lnTo>
                    <a:pt x="11" y="0"/>
                  </a:lnTo>
                  <a:lnTo>
                    <a:pt x="9" y="2"/>
                  </a:lnTo>
                  <a:lnTo>
                    <a:pt x="7" y="4"/>
                  </a:lnTo>
                  <a:lnTo>
                    <a:pt x="2" y="9"/>
                  </a:lnTo>
                  <a:lnTo>
                    <a:pt x="2" y="11"/>
                  </a:lnTo>
                  <a:lnTo>
                    <a:pt x="0" y="16"/>
                  </a:lnTo>
                  <a:lnTo>
                    <a:pt x="0" y="20"/>
                  </a:lnTo>
                  <a:lnTo>
                    <a:pt x="0" y="104"/>
                  </a:lnTo>
                  <a:lnTo>
                    <a:pt x="0" y="108"/>
                  </a:lnTo>
                  <a:lnTo>
                    <a:pt x="2" y="111"/>
                  </a:lnTo>
                  <a:lnTo>
                    <a:pt x="2" y="115"/>
                  </a:lnTo>
                  <a:lnTo>
                    <a:pt x="7" y="117"/>
                  </a:lnTo>
                  <a:lnTo>
                    <a:pt x="9" y="120"/>
                  </a:lnTo>
                  <a:lnTo>
                    <a:pt x="11" y="122"/>
                  </a:lnTo>
                  <a:lnTo>
                    <a:pt x="16" y="124"/>
                  </a:lnTo>
                  <a:lnTo>
                    <a:pt x="21" y="124"/>
                  </a:lnTo>
                  <a:lnTo>
                    <a:pt x="222" y="124"/>
                  </a:lnTo>
                  <a:lnTo>
                    <a:pt x="227" y="124"/>
                  </a:lnTo>
                  <a:lnTo>
                    <a:pt x="232" y="122"/>
                  </a:lnTo>
                  <a:lnTo>
                    <a:pt x="234" y="120"/>
                  </a:lnTo>
                  <a:lnTo>
                    <a:pt x="236" y="117"/>
                  </a:lnTo>
                  <a:lnTo>
                    <a:pt x="241" y="115"/>
                  </a:lnTo>
                  <a:lnTo>
                    <a:pt x="241" y="111"/>
                  </a:lnTo>
                  <a:lnTo>
                    <a:pt x="243" y="108"/>
                  </a:lnTo>
                  <a:lnTo>
                    <a:pt x="243" y="104"/>
                  </a:lnTo>
                  <a:lnTo>
                    <a:pt x="243" y="20"/>
                  </a:lnTo>
                  <a:lnTo>
                    <a:pt x="243" y="16"/>
                  </a:lnTo>
                  <a:lnTo>
                    <a:pt x="241" y="11"/>
                  </a:lnTo>
                  <a:lnTo>
                    <a:pt x="241" y="9"/>
                  </a:lnTo>
                  <a:lnTo>
                    <a:pt x="236" y="4"/>
                  </a:lnTo>
                  <a:lnTo>
                    <a:pt x="234" y="2"/>
                  </a:lnTo>
                  <a:lnTo>
                    <a:pt x="232" y="0"/>
                  </a:lnTo>
                  <a:lnTo>
                    <a:pt x="227" y="0"/>
                  </a:lnTo>
                  <a:lnTo>
                    <a:pt x="222"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85" name="Freeform 156"/>
            <p:cNvSpPr>
              <a:spLocks/>
            </p:cNvSpPr>
            <p:nvPr/>
          </p:nvSpPr>
          <p:spPr bwMode="auto">
            <a:xfrm>
              <a:off x="2019086" y="264425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close/>
                </a:path>
              </a:pathLst>
            </a:custGeom>
            <a:solidFill>
              <a:srgbClr val="808080"/>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86" name="Freeform 155"/>
            <p:cNvSpPr>
              <a:spLocks/>
            </p:cNvSpPr>
            <p:nvPr/>
          </p:nvSpPr>
          <p:spPr bwMode="auto">
            <a:xfrm>
              <a:off x="2019086" y="2644259"/>
              <a:ext cx="199921" cy="76690"/>
            </a:xfrm>
            <a:custGeom>
              <a:avLst/>
              <a:gdLst>
                <a:gd name="T0" fmla="*/ 2147483647 w 245"/>
                <a:gd name="T1" fmla="*/ 0 h 124"/>
                <a:gd name="T2" fmla="*/ 2147483647 w 245"/>
                <a:gd name="T3" fmla="*/ 0 h 124"/>
                <a:gd name="T4" fmla="*/ 2147483647 w 245"/>
                <a:gd name="T5" fmla="*/ 0 h 124"/>
                <a:gd name="T6" fmla="*/ 2147483647 w 245"/>
                <a:gd name="T7" fmla="*/ 2147483647 h 124"/>
                <a:gd name="T8" fmla="*/ 2147483647 w 245"/>
                <a:gd name="T9" fmla="*/ 2147483647 h 124"/>
                <a:gd name="T10" fmla="*/ 2147483647 w 245"/>
                <a:gd name="T11" fmla="*/ 2147483647 h 124"/>
                <a:gd name="T12" fmla="*/ 2147483647 w 245"/>
                <a:gd name="T13" fmla="*/ 2147483647 h 124"/>
                <a:gd name="T14" fmla="*/ 2147483647 w 245"/>
                <a:gd name="T15" fmla="*/ 2147483647 h 124"/>
                <a:gd name="T16" fmla="*/ 0 w 245"/>
                <a:gd name="T17" fmla="*/ 2147483647 h 124"/>
                <a:gd name="T18" fmla="*/ 0 w 245"/>
                <a:gd name="T19" fmla="*/ 2147483647 h 124"/>
                <a:gd name="T20" fmla="*/ 2147483647 w 245"/>
                <a:gd name="T21" fmla="*/ 2147483647 h 124"/>
                <a:gd name="T22" fmla="*/ 2147483647 w 245"/>
                <a:gd name="T23" fmla="*/ 2147483647 h 124"/>
                <a:gd name="T24" fmla="*/ 2147483647 w 245"/>
                <a:gd name="T25" fmla="*/ 2147483647 h 124"/>
                <a:gd name="T26" fmla="*/ 2147483647 w 245"/>
                <a:gd name="T27" fmla="*/ 2147483647 h 124"/>
                <a:gd name="T28" fmla="*/ 2147483647 w 245"/>
                <a:gd name="T29" fmla="*/ 2147483647 h 124"/>
                <a:gd name="T30" fmla="*/ 2147483647 w 245"/>
                <a:gd name="T31" fmla="*/ 2147483647 h 124"/>
                <a:gd name="T32" fmla="*/ 2147483647 w 245"/>
                <a:gd name="T33" fmla="*/ 2147483647 h 124"/>
                <a:gd name="T34" fmla="*/ 2147483647 w 245"/>
                <a:gd name="T35" fmla="*/ 2147483647 h 124"/>
                <a:gd name="T36" fmla="*/ 2147483647 w 245"/>
                <a:gd name="T37" fmla="*/ 2147483647 h 124"/>
                <a:gd name="T38" fmla="*/ 2147483647 w 245"/>
                <a:gd name="T39" fmla="*/ 2147483647 h 124"/>
                <a:gd name="T40" fmla="*/ 2147483647 w 245"/>
                <a:gd name="T41" fmla="*/ 2147483647 h 124"/>
                <a:gd name="T42" fmla="*/ 2147483647 w 245"/>
                <a:gd name="T43" fmla="*/ 2147483647 h 124"/>
                <a:gd name="T44" fmla="*/ 2147483647 w 245"/>
                <a:gd name="T45" fmla="*/ 2147483647 h 124"/>
                <a:gd name="T46" fmla="*/ 2147483647 w 245"/>
                <a:gd name="T47" fmla="*/ 2147483647 h 124"/>
                <a:gd name="T48" fmla="*/ 2147483647 w 245"/>
                <a:gd name="T49" fmla="*/ 2147483647 h 124"/>
                <a:gd name="T50" fmla="*/ 2147483647 w 245"/>
                <a:gd name="T51" fmla="*/ 2147483647 h 124"/>
                <a:gd name="T52" fmla="*/ 2147483647 w 245"/>
                <a:gd name="T53" fmla="*/ 2147483647 h 124"/>
                <a:gd name="T54" fmla="*/ 2147483647 w 245"/>
                <a:gd name="T55" fmla="*/ 2147483647 h 124"/>
                <a:gd name="T56" fmla="*/ 2147483647 w 245"/>
                <a:gd name="T57" fmla="*/ 2147483647 h 124"/>
                <a:gd name="T58" fmla="*/ 2147483647 w 245"/>
                <a:gd name="T59" fmla="*/ 2147483647 h 124"/>
                <a:gd name="T60" fmla="*/ 2147483647 w 245"/>
                <a:gd name="T61" fmla="*/ 2147483647 h 124"/>
                <a:gd name="T62" fmla="*/ 2147483647 w 245"/>
                <a:gd name="T63" fmla="*/ 2147483647 h 124"/>
                <a:gd name="T64" fmla="*/ 2147483647 w 245"/>
                <a:gd name="T65" fmla="*/ 2147483647 h 124"/>
                <a:gd name="T66" fmla="*/ 2147483647 w 245"/>
                <a:gd name="T67" fmla="*/ 0 h 124"/>
                <a:gd name="T68" fmla="*/ 2147483647 w 245"/>
                <a:gd name="T69" fmla="*/ 0 h 124"/>
                <a:gd name="T70" fmla="*/ 2147483647 w 245"/>
                <a:gd name="T71" fmla="*/ 0 h 124"/>
                <a:gd name="T72" fmla="*/ 2147483647 w 245"/>
                <a:gd name="T73" fmla="*/ 0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
                <a:gd name="T112" fmla="*/ 0 h 124"/>
                <a:gd name="T113" fmla="*/ 245 w 24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 h="124">
                  <a:moveTo>
                    <a:pt x="21" y="0"/>
                  </a:moveTo>
                  <a:lnTo>
                    <a:pt x="18" y="0"/>
                  </a:lnTo>
                  <a:lnTo>
                    <a:pt x="14" y="0"/>
                  </a:lnTo>
                  <a:lnTo>
                    <a:pt x="9" y="2"/>
                  </a:lnTo>
                  <a:lnTo>
                    <a:pt x="7" y="4"/>
                  </a:lnTo>
                  <a:lnTo>
                    <a:pt x="4" y="9"/>
                  </a:lnTo>
                  <a:lnTo>
                    <a:pt x="2" y="11"/>
                  </a:lnTo>
                  <a:lnTo>
                    <a:pt x="2" y="16"/>
                  </a:lnTo>
                  <a:lnTo>
                    <a:pt x="0" y="20"/>
                  </a:lnTo>
                  <a:lnTo>
                    <a:pt x="0" y="104"/>
                  </a:lnTo>
                  <a:lnTo>
                    <a:pt x="2" y="108"/>
                  </a:lnTo>
                  <a:lnTo>
                    <a:pt x="2" y="111"/>
                  </a:lnTo>
                  <a:lnTo>
                    <a:pt x="4" y="115"/>
                  </a:lnTo>
                  <a:lnTo>
                    <a:pt x="7" y="117"/>
                  </a:lnTo>
                  <a:lnTo>
                    <a:pt x="9" y="120"/>
                  </a:lnTo>
                  <a:lnTo>
                    <a:pt x="14" y="122"/>
                  </a:lnTo>
                  <a:lnTo>
                    <a:pt x="18" y="124"/>
                  </a:lnTo>
                  <a:lnTo>
                    <a:pt x="21" y="124"/>
                  </a:lnTo>
                  <a:lnTo>
                    <a:pt x="225" y="124"/>
                  </a:lnTo>
                  <a:lnTo>
                    <a:pt x="227" y="124"/>
                  </a:lnTo>
                  <a:lnTo>
                    <a:pt x="232" y="122"/>
                  </a:lnTo>
                  <a:lnTo>
                    <a:pt x="236" y="120"/>
                  </a:lnTo>
                  <a:lnTo>
                    <a:pt x="238" y="117"/>
                  </a:lnTo>
                  <a:lnTo>
                    <a:pt x="241" y="115"/>
                  </a:lnTo>
                  <a:lnTo>
                    <a:pt x="243" y="111"/>
                  </a:lnTo>
                  <a:lnTo>
                    <a:pt x="243" y="108"/>
                  </a:lnTo>
                  <a:lnTo>
                    <a:pt x="245" y="104"/>
                  </a:lnTo>
                  <a:lnTo>
                    <a:pt x="245" y="20"/>
                  </a:lnTo>
                  <a:lnTo>
                    <a:pt x="243" y="16"/>
                  </a:lnTo>
                  <a:lnTo>
                    <a:pt x="243" y="11"/>
                  </a:lnTo>
                  <a:lnTo>
                    <a:pt x="241" y="9"/>
                  </a:lnTo>
                  <a:lnTo>
                    <a:pt x="238" y="4"/>
                  </a:lnTo>
                  <a:lnTo>
                    <a:pt x="236" y="2"/>
                  </a:lnTo>
                  <a:lnTo>
                    <a:pt x="232" y="0"/>
                  </a:lnTo>
                  <a:lnTo>
                    <a:pt x="227" y="0"/>
                  </a:lnTo>
                  <a:lnTo>
                    <a:pt x="225" y="0"/>
                  </a:lnTo>
                  <a:lnTo>
                    <a:pt x="21" y="0"/>
                  </a:lnTo>
                </a:path>
              </a:pathLst>
            </a:cu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87" name="Rectangle 154"/>
            <p:cNvSpPr>
              <a:spLocks noChangeArrowheads="1"/>
            </p:cNvSpPr>
            <p:nvPr/>
          </p:nvSpPr>
          <p:spPr bwMode="auto">
            <a:xfrm>
              <a:off x="2467073" y="1766035"/>
              <a:ext cx="1108134" cy="30737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88" name="Rectangle 153"/>
            <p:cNvSpPr>
              <a:spLocks noChangeArrowheads="1"/>
            </p:cNvSpPr>
            <p:nvPr/>
          </p:nvSpPr>
          <p:spPr bwMode="auto">
            <a:xfrm>
              <a:off x="3575207" y="1827263"/>
              <a:ext cx="149329" cy="190488"/>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89" name="Rectangle 152"/>
            <p:cNvSpPr>
              <a:spLocks noChangeArrowheads="1"/>
            </p:cNvSpPr>
            <p:nvPr/>
          </p:nvSpPr>
          <p:spPr bwMode="auto">
            <a:xfrm>
              <a:off x="1947278" y="1813039"/>
              <a:ext cx="1090998" cy="23192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90" name="Rectangle 150"/>
            <p:cNvSpPr>
              <a:spLocks noChangeArrowheads="1"/>
            </p:cNvSpPr>
            <p:nvPr/>
          </p:nvSpPr>
          <p:spPr bwMode="auto">
            <a:xfrm>
              <a:off x="1947278" y="1813039"/>
              <a:ext cx="1090998" cy="231925"/>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91" name="Rectangle 149"/>
            <p:cNvSpPr>
              <a:spLocks noChangeArrowheads="1"/>
            </p:cNvSpPr>
            <p:nvPr/>
          </p:nvSpPr>
          <p:spPr bwMode="auto">
            <a:xfrm>
              <a:off x="1948910" y="1813039"/>
              <a:ext cx="1090998" cy="231925"/>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92" name="Line 148"/>
            <p:cNvSpPr>
              <a:spLocks noChangeShapeType="1"/>
            </p:cNvSpPr>
            <p:nvPr/>
          </p:nvSpPr>
          <p:spPr bwMode="auto">
            <a:xfrm flipH="1">
              <a:off x="1620060" y="1913230"/>
              <a:ext cx="399026" cy="618"/>
            </a:xfrm>
            <a:prstGeom prst="line">
              <a:avLst/>
            </a:prstGeom>
            <a:noFill/>
            <a:ln w="55880">
              <a:solidFill>
                <a:srgbClr val="00FFF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93" name="Rectangle 147"/>
            <p:cNvSpPr>
              <a:spLocks noChangeArrowheads="1"/>
            </p:cNvSpPr>
            <p:nvPr/>
          </p:nvSpPr>
          <p:spPr bwMode="auto">
            <a:xfrm>
              <a:off x="1470731" y="1759850"/>
              <a:ext cx="97921" cy="346342"/>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94" name="Rectangle 146"/>
            <p:cNvSpPr>
              <a:spLocks noChangeArrowheads="1"/>
            </p:cNvSpPr>
            <p:nvPr/>
          </p:nvSpPr>
          <p:spPr bwMode="auto">
            <a:xfrm>
              <a:off x="1470731" y="1759850"/>
              <a:ext cx="97921" cy="346342"/>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95" name="Rectangle 145"/>
            <p:cNvSpPr>
              <a:spLocks noChangeArrowheads="1"/>
            </p:cNvSpPr>
            <p:nvPr/>
          </p:nvSpPr>
          <p:spPr bwMode="auto">
            <a:xfrm>
              <a:off x="1568652" y="1869938"/>
              <a:ext cx="51408" cy="114416"/>
            </a:xfrm>
            <a:prstGeom prst="rect">
              <a:avLst/>
            </a:prstGeom>
            <a:solidFill>
              <a:srgbClr val="00000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96" name="Rectangle 144"/>
            <p:cNvSpPr>
              <a:spLocks noChangeArrowheads="1"/>
            </p:cNvSpPr>
            <p:nvPr/>
          </p:nvSpPr>
          <p:spPr bwMode="auto">
            <a:xfrm>
              <a:off x="1568652" y="1869938"/>
              <a:ext cx="51408" cy="114416"/>
            </a:xfrm>
            <a:prstGeom prst="rect">
              <a:avLst/>
            </a:prstGeom>
            <a:noFill/>
            <a:ln w="12065">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097" name="Freeform 143"/>
            <p:cNvSpPr>
              <a:spLocks/>
            </p:cNvSpPr>
            <p:nvPr/>
          </p:nvSpPr>
          <p:spPr bwMode="auto">
            <a:xfrm>
              <a:off x="672679" y="1647289"/>
              <a:ext cx="199921" cy="650628"/>
            </a:xfrm>
            <a:custGeom>
              <a:avLst/>
              <a:gdLst>
                <a:gd name="T0" fmla="*/ 0 w 245"/>
                <a:gd name="T1" fmla="*/ 2147483647 h 1052"/>
                <a:gd name="T2" fmla="*/ 0 w 245"/>
                <a:gd name="T3" fmla="*/ 2147483647 h 1052"/>
                <a:gd name="T4" fmla="*/ 2147483647 w 245"/>
                <a:gd name="T5" fmla="*/ 2147483647 h 1052"/>
                <a:gd name="T6" fmla="*/ 2147483647 w 245"/>
                <a:gd name="T7" fmla="*/ 0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245"/>
                  </a:moveTo>
                  <a:lnTo>
                    <a:pt x="0" y="1052"/>
                  </a:lnTo>
                  <a:lnTo>
                    <a:pt x="245" y="807"/>
                  </a:lnTo>
                  <a:lnTo>
                    <a:pt x="245"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98" name="Line 142"/>
            <p:cNvSpPr>
              <a:spLocks noChangeShapeType="1"/>
            </p:cNvSpPr>
            <p:nvPr/>
          </p:nvSpPr>
          <p:spPr bwMode="auto">
            <a:xfrm flipV="1">
              <a:off x="672679" y="1647289"/>
              <a:ext cx="199921"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099" name="Freeform 141"/>
            <p:cNvSpPr>
              <a:spLocks/>
            </p:cNvSpPr>
            <p:nvPr/>
          </p:nvSpPr>
          <p:spPr bwMode="auto">
            <a:xfrm>
              <a:off x="672679" y="2146392"/>
              <a:ext cx="349250" cy="151525"/>
            </a:xfrm>
            <a:custGeom>
              <a:avLst/>
              <a:gdLst>
                <a:gd name="T0" fmla="*/ 0 w 428"/>
                <a:gd name="T1" fmla="*/ 2147483647 h 245"/>
                <a:gd name="T2" fmla="*/ 2147483647 w 428"/>
                <a:gd name="T3" fmla="*/ 2147483647 h 245"/>
                <a:gd name="T4" fmla="*/ 2147483647 w 428"/>
                <a:gd name="T5" fmla="*/ 0 h 245"/>
                <a:gd name="T6" fmla="*/ 2147483647 w 428"/>
                <a:gd name="T7" fmla="*/ 0 h 245"/>
                <a:gd name="T8" fmla="*/ 0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0" y="245"/>
                  </a:moveTo>
                  <a:lnTo>
                    <a:pt x="183" y="245"/>
                  </a:lnTo>
                  <a:lnTo>
                    <a:pt x="428" y="0"/>
                  </a:lnTo>
                  <a:lnTo>
                    <a:pt x="245"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0" name="Line 140"/>
            <p:cNvSpPr>
              <a:spLocks noChangeShapeType="1"/>
            </p:cNvSpPr>
            <p:nvPr/>
          </p:nvSpPr>
          <p:spPr bwMode="auto">
            <a:xfrm flipV="1">
              <a:off x="672679" y="2146392"/>
              <a:ext cx="199921"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1" name="Freeform 139"/>
            <p:cNvSpPr>
              <a:spLocks/>
            </p:cNvSpPr>
            <p:nvPr/>
          </p:nvSpPr>
          <p:spPr bwMode="auto">
            <a:xfrm>
              <a:off x="822008" y="1647289"/>
              <a:ext cx="199921" cy="650628"/>
            </a:xfrm>
            <a:custGeom>
              <a:avLst/>
              <a:gdLst>
                <a:gd name="T0" fmla="*/ 0 w 245"/>
                <a:gd name="T1" fmla="*/ 2147483647 h 1052"/>
                <a:gd name="T2" fmla="*/ 0 w 245"/>
                <a:gd name="T3" fmla="*/ 2147483647 h 1052"/>
                <a:gd name="T4" fmla="*/ 2147483647 w 245"/>
                <a:gd name="T5" fmla="*/ 0 h 1052"/>
                <a:gd name="T6" fmla="*/ 2147483647 w 245"/>
                <a:gd name="T7" fmla="*/ 2147483647 h 1052"/>
                <a:gd name="T8" fmla="*/ 0 w 245"/>
                <a:gd name="T9" fmla="*/ 2147483647 h 1052"/>
                <a:gd name="T10" fmla="*/ 0 60000 65536"/>
                <a:gd name="T11" fmla="*/ 0 60000 65536"/>
                <a:gd name="T12" fmla="*/ 0 60000 65536"/>
                <a:gd name="T13" fmla="*/ 0 60000 65536"/>
                <a:gd name="T14" fmla="*/ 0 60000 65536"/>
                <a:gd name="T15" fmla="*/ 0 w 245"/>
                <a:gd name="T16" fmla="*/ 0 h 1052"/>
                <a:gd name="T17" fmla="*/ 245 w 245"/>
                <a:gd name="T18" fmla="*/ 1052 h 1052"/>
              </a:gdLst>
              <a:ahLst/>
              <a:cxnLst>
                <a:cxn ang="T10">
                  <a:pos x="T0" y="T1"/>
                </a:cxn>
                <a:cxn ang="T11">
                  <a:pos x="T2" y="T3"/>
                </a:cxn>
                <a:cxn ang="T12">
                  <a:pos x="T4" y="T5"/>
                </a:cxn>
                <a:cxn ang="T13">
                  <a:pos x="T6" y="T7"/>
                </a:cxn>
                <a:cxn ang="T14">
                  <a:pos x="T8" y="T9"/>
                </a:cxn>
              </a:cxnLst>
              <a:rect l="T15" t="T16" r="T17" b="T18"/>
              <a:pathLst>
                <a:path w="245" h="1052">
                  <a:moveTo>
                    <a:pt x="0" y="1052"/>
                  </a:moveTo>
                  <a:lnTo>
                    <a:pt x="0" y="245"/>
                  </a:lnTo>
                  <a:lnTo>
                    <a:pt x="245" y="0"/>
                  </a:lnTo>
                  <a:lnTo>
                    <a:pt x="245" y="807"/>
                  </a:lnTo>
                  <a:lnTo>
                    <a:pt x="0" y="1052"/>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2" name="Line 138"/>
            <p:cNvSpPr>
              <a:spLocks noChangeShapeType="1"/>
            </p:cNvSpPr>
            <p:nvPr/>
          </p:nvSpPr>
          <p:spPr bwMode="auto">
            <a:xfrm flipV="1">
              <a:off x="822008" y="2146392"/>
              <a:ext cx="199921"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3" name="Freeform 137"/>
            <p:cNvSpPr>
              <a:spLocks/>
            </p:cNvSpPr>
            <p:nvPr/>
          </p:nvSpPr>
          <p:spPr bwMode="auto">
            <a:xfrm>
              <a:off x="672679" y="1647289"/>
              <a:ext cx="349250" cy="151525"/>
            </a:xfrm>
            <a:custGeom>
              <a:avLst/>
              <a:gdLst>
                <a:gd name="T0" fmla="*/ 2147483647 w 428"/>
                <a:gd name="T1" fmla="*/ 2147483647 h 245"/>
                <a:gd name="T2" fmla="*/ 0 w 428"/>
                <a:gd name="T3" fmla="*/ 2147483647 h 245"/>
                <a:gd name="T4" fmla="*/ 2147483647 w 428"/>
                <a:gd name="T5" fmla="*/ 0 h 245"/>
                <a:gd name="T6" fmla="*/ 2147483647 w 428"/>
                <a:gd name="T7" fmla="*/ 0 h 245"/>
                <a:gd name="T8" fmla="*/ 2147483647 w 428"/>
                <a:gd name="T9" fmla="*/ 2147483647 h 245"/>
                <a:gd name="T10" fmla="*/ 0 60000 65536"/>
                <a:gd name="T11" fmla="*/ 0 60000 65536"/>
                <a:gd name="T12" fmla="*/ 0 60000 65536"/>
                <a:gd name="T13" fmla="*/ 0 60000 65536"/>
                <a:gd name="T14" fmla="*/ 0 60000 65536"/>
                <a:gd name="T15" fmla="*/ 0 w 428"/>
                <a:gd name="T16" fmla="*/ 0 h 245"/>
                <a:gd name="T17" fmla="*/ 428 w 428"/>
                <a:gd name="T18" fmla="*/ 245 h 245"/>
              </a:gdLst>
              <a:ahLst/>
              <a:cxnLst>
                <a:cxn ang="T10">
                  <a:pos x="T0" y="T1"/>
                </a:cxn>
                <a:cxn ang="T11">
                  <a:pos x="T2" y="T3"/>
                </a:cxn>
                <a:cxn ang="T12">
                  <a:pos x="T4" y="T5"/>
                </a:cxn>
                <a:cxn ang="T13">
                  <a:pos x="T6" y="T7"/>
                </a:cxn>
                <a:cxn ang="T14">
                  <a:pos x="T8" y="T9"/>
                </a:cxn>
              </a:cxnLst>
              <a:rect l="T15" t="T16" r="T17" b="T18"/>
              <a:pathLst>
                <a:path w="428" h="245">
                  <a:moveTo>
                    <a:pt x="183" y="245"/>
                  </a:moveTo>
                  <a:lnTo>
                    <a:pt x="0" y="245"/>
                  </a:lnTo>
                  <a:lnTo>
                    <a:pt x="245" y="0"/>
                  </a:lnTo>
                  <a:lnTo>
                    <a:pt x="428"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4" name="Line 136"/>
            <p:cNvSpPr>
              <a:spLocks noChangeShapeType="1"/>
            </p:cNvSpPr>
            <p:nvPr/>
          </p:nvSpPr>
          <p:spPr bwMode="auto">
            <a:xfrm flipV="1">
              <a:off x="822008" y="1647289"/>
              <a:ext cx="199921"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5" name="Line 135"/>
            <p:cNvSpPr>
              <a:spLocks noChangeShapeType="1"/>
            </p:cNvSpPr>
            <p:nvPr/>
          </p:nvSpPr>
          <p:spPr bwMode="auto">
            <a:xfrm>
              <a:off x="672679" y="1798814"/>
              <a:ext cx="816" cy="499103"/>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6" name="Line 134"/>
            <p:cNvSpPr>
              <a:spLocks noChangeShapeType="1"/>
            </p:cNvSpPr>
            <p:nvPr/>
          </p:nvSpPr>
          <p:spPr bwMode="auto">
            <a:xfrm>
              <a:off x="672679" y="2297917"/>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7" name="Line 133"/>
            <p:cNvSpPr>
              <a:spLocks noChangeShapeType="1"/>
            </p:cNvSpPr>
            <p:nvPr/>
          </p:nvSpPr>
          <p:spPr bwMode="auto">
            <a:xfrm flipV="1">
              <a:off x="822008" y="1798814"/>
              <a:ext cx="816" cy="499103"/>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8" name="Line 132"/>
            <p:cNvSpPr>
              <a:spLocks noChangeShapeType="1"/>
            </p:cNvSpPr>
            <p:nvPr/>
          </p:nvSpPr>
          <p:spPr bwMode="auto">
            <a:xfrm flipH="1">
              <a:off x="672679" y="1798814"/>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09" name="Rectangle 131"/>
            <p:cNvSpPr>
              <a:spLocks noChangeArrowheads="1"/>
            </p:cNvSpPr>
            <p:nvPr/>
          </p:nvSpPr>
          <p:spPr bwMode="auto">
            <a:xfrm>
              <a:off x="901160" y="1854476"/>
              <a:ext cx="548355" cy="115653"/>
            </a:xfrm>
            <a:prstGeom prst="rect">
              <a:avLst/>
            </a:prstGeom>
            <a:blipFill dpi="0" rotWithShape="0">
              <a:blip r:embed="rId5" cstate="print"/>
              <a:srcRect/>
              <a:tile tx="0" ty="0" sx="100000" sy="100000" flip="none" algn="tl"/>
            </a:blip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10" name="Rectangle 130"/>
            <p:cNvSpPr>
              <a:spLocks noChangeArrowheads="1"/>
            </p:cNvSpPr>
            <p:nvPr/>
          </p:nvSpPr>
          <p:spPr bwMode="auto">
            <a:xfrm>
              <a:off x="901160" y="1854476"/>
              <a:ext cx="548355" cy="11565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11" name="Freeform 129"/>
            <p:cNvSpPr>
              <a:spLocks/>
            </p:cNvSpPr>
            <p:nvPr/>
          </p:nvSpPr>
          <p:spPr bwMode="auto">
            <a:xfrm>
              <a:off x="1818349" y="1993013"/>
              <a:ext cx="200737" cy="265941"/>
            </a:xfrm>
            <a:custGeom>
              <a:avLst/>
              <a:gdLst>
                <a:gd name="T0" fmla="*/ 0 w 246"/>
                <a:gd name="T1" fmla="*/ 2147483647 h 430"/>
                <a:gd name="T2" fmla="*/ 0 w 246"/>
                <a:gd name="T3" fmla="*/ 2147483647 h 430"/>
                <a:gd name="T4" fmla="*/ 2147483647 w 246"/>
                <a:gd name="T5" fmla="*/ 2147483647 h 430"/>
                <a:gd name="T6" fmla="*/ 2147483647 w 246"/>
                <a:gd name="T7" fmla="*/ 0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245"/>
                  </a:moveTo>
                  <a:lnTo>
                    <a:pt x="0" y="430"/>
                  </a:lnTo>
                  <a:lnTo>
                    <a:pt x="246" y="185"/>
                  </a:lnTo>
                  <a:lnTo>
                    <a:pt x="246" y="0"/>
                  </a:lnTo>
                  <a:lnTo>
                    <a:pt x="0" y="245"/>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12" name="Line 128"/>
            <p:cNvSpPr>
              <a:spLocks noChangeShapeType="1"/>
            </p:cNvSpPr>
            <p:nvPr/>
          </p:nvSpPr>
          <p:spPr bwMode="auto">
            <a:xfrm flipV="1">
              <a:off x="1818349" y="1993013"/>
              <a:ext cx="200737"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13" name="Freeform 127"/>
            <p:cNvSpPr>
              <a:spLocks/>
            </p:cNvSpPr>
            <p:nvPr/>
          </p:nvSpPr>
          <p:spPr bwMode="auto">
            <a:xfrm>
              <a:off x="1818349" y="2107429"/>
              <a:ext cx="350066" cy="151525"/>
            </a:xfrm>
            <a:custGeom>
              <a:avLst/>
              <a:gdLst>
                <a:gd name="T0" fmla="*/ 0 w 429"/>
                <a:gd name="T1" fmla="*/ 2147483647 h 245"/>
                <a:gd name="T2" fmla="*/ 2147483647 w 429"/>
                <a:gd name="T3" fmla="*/ 2147483647 h 245"/>
                <a:gd name="T4" fmla="*/ 2147483647 w 429"/>
                <a:gd name="T5" fmla="*/ 0 h 245"/>
                <a:gd name="T6" fmla="*/ 2147483647 w 429"/>
                <a:gd name="T7" fmla="*/ 0 h 245"/>
                <a:gd name="T8" fmla="*/ 0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0" y="245"/>
                  </a:moveTo>
                  <a:lnTo>
                    <a:pt x="183" y="245"/>
                  </a:lnTo>
                  <a:lnTo>
                    <a:pt x="429" y="0"/>
                  </a:lnTo>
                  <a:lnTo>
                    <a:pt x="246" y="0"/>
                  </a:lnTo>
                  <a:lnTo>
                    <a:pt x="0"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14" name="Line 126"/>
            <p:cNvSpPr>
              <a:spLocks noChangeShapeType="1"/>
            </p:cNvSpPr>
            <p:nvPr/>
          </p:nvSpPr>
          <p:spPr bwMode="auto">
            <a:xfrm flipV="1">
              <a:off x="1818349" y="2107429"/>
              <a:ext cx="200737"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15" name="Freeform 125"/>
            <p:cNvSpPr>
              <a:spLocks/>
            </p:cNvSpPr>
            <p:nvPr/>
          </p:nvSpPr>
          <p:spPr bwMode="auto">
            <a:xfrm>
              <a:off x="1967678" y="1993013"/>
              <a:ext cx="200737" cy="265941"/>
            </a:xfrm>
            <a:custGeom>
              <a:avLst/>
              <a:gdLst>
                <a:gd name="T0" fmla="*/ 0 w 246"/>
                <a:gd name="T1" fmla="*/ 2147483647 h 430"/>
                <a:gd name="T2" fmla="*/ 0 w 246"/>
                <a:gd name="T3" fmla="*/ 2147483647 h 430"/>
                <a:gd name="T4" fmla="*/ 2147483647 w 246"/>
                <a:gd name="T5" fmla="*/ 0 h 430"/>
                <a:gd name="T6" fmla="*/ 2147483647 w 246"/>
                <a:gd name="T7" fmla="*/ 2147483647 h 430"/>
                <a:gd name="T8" fmla="*/ 0 w 246"/>
                <a:gd name="T9" fmla="*/ 2147483647 h 430"/>
                <a:gd name="T10" fmla="*/ 0 60000 65536"/>
                <a:gd name="T11" fmla="*/ 0 60000 65536"/>
                <a:gd name="T12" fmla="*/ 0 60000 65536"/>
                <a:gd name="T13" fmla="*/ 0 60000 65536"/>
                <a:gd name="T14" fmla="*/ 0 60000 65536"/>
                <a:gd name="T15" fmla="*/ 0 w 246"/>
                <a:gd name="T16" fmla="*/ 0 h 430"/>
                <a:gd name="T17" fmla="*/ 246 w 246"/>
                <a:gd name="T18" fmla="*/ 430 h 430"/>
              </a:gdLst>
              <a:ahLst/>
              <a:cxnLst>
                <a:cxn ang="T10">
                  <a:pos x="T0" y="T1"/>
                </a:cxn>
                <a:cxn ang="T11">
                  <a:pos x="T2" y="T3"/>
                </a:cxn>
                <a:cxn ang="T12">
                  <a:pos x="T4" y="T5"/>
                </a:cxn>
                <a:cxn ang="T13">
                  <a:pos x="T6" y="T7"/>
                </a:cxn>
                <a:cxn ang="T14">
                  <a:pos x="T8" y="T9"/>
                </a:cxn>
              </a:cxnLst>
              <a:rect l="T15" t="T16" r="T17" b="T18"/>
              <a:pathLst>
                <a:path w="246" h="430">
                  <a:moveTo>
                    <a:pt x="0" y="430"/>
                  </a:moveTo>
                  <a:lnTo>
                    <a:pt x="0" y="245"/>
                  </a:lnTo>
                  <a:lnTo>
                    <a:pt x="246" y="0"/>
                  </a:lnTo>
                  <a:lnTo>
                    <a:pt x="246" y="185"/>
                  </a:lnTo>
                  <a:lnTo>
                    <a:pt x="0" y="430"/>
                  </a:lnTo>
                  <a:close/>
                </a:path>
              </a:pathLst>
            </a:custGeom>
            <a:solidFill>
              <a:srgbClr val="717171"/>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16" name="Line 124"/>
            <p:cNvSpPr>
              <a:spLocks noChangeShapeType="1"/>
            </p:cNvSpPr>
            <p:nvPr/>
          </p:nvSpPr>
          <p:spPr bwMode="auto">
            <a:xfrm flipV="1">
              <a:off x="1967678" y="2107429"/>
              <a:ext cx="200737" cy="151525"/>
            </a:xfrm>
            <a:prstGeom prst="line">
              <a:avLst/>
            </a:prstGeom>
            <a:noFill/>
            <a:ln w="1270">
              <a:solidFill>
                <a:srgbClr val="717171"/>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17" name="Freeform 123"/>
            <p:cNvSpPr>
              <a:spLocks/>
            </p:cNvSpPr>
            <p:nvPr/>
          </p:nvSpPr>
          <p:spPr bwMode="auto">
            <a:xfrm>
              <a:off x="1818349" y="1993013"/>
              <a:ext cx="350066" cy="151525"/>
            </a:xfrm>
            <a:custGeom>
              <a:avLst/>
              <a:gdLst>
                <a:gd name="T0" fmla="*/ 2147483647 w 429"/>
                <a:gd name="T1" fmla="*/ 2147483647 h 245"/>
                <a:gd name="T2" fmla="*/ 0 w 429"/>
                <a:gd name="T3" fmla="*/ 2147483647 h 245"/>
                <a:gd name="T4" fmla="*/ 2147483647 w 429"/>
                <a:gd name="T5" fmla="*/ 0 h 245"/>
                <a:gd name="T6" fmla="*/ 2147483647 w 429"/>
                <a:gd name="T7" fmla="*/ 0 h 245"/>
                <a:gd name="T8" fmla="*/ 2147483647 w 429"/>
                <a:gd name="T9" fmla="*/ 2147483647 h 245"/>
                <a:gd name="T10" fmla="*/ 0 60000 65536"/>
                <a:gd name="T11" fmla="*/ 0 60000 65536"/>
                <a:gd name="T12" fmla="*/ 0 60000 65536"/>
                <a:gd name="T13" fmla="*/ 0 60000 65536"/>
                <a:gd name="T14" fmla="*/ 0 60000 65536"/>
                <a:gd name="T15" fmla="*/ 0 w 429"/>
                <a:gd name="T16" fmla="*/ 0 h 245"/>
                <a:gd name="T17" fmla="*/ 429 w 429"/>
                <a:gd name="T18" fmla="*/ 245 h 245"/>
              </a:gdLst>
              <a:ahLst/>
              <a:cxnLst>
                <a:cxn ang="T10">
                  <a:pos x="T0" y="T1"/>
                </a:cxn>
                <a:cxn ang="T11">
                  <a:pos x="T2" y="T3"/>
                </a:cxn>
                <a:cxn ang="T12">
                  <a:pos x="T4" y="T5"/>
                </a:cxn>
                <a:cxn ang="T13">
                  <a:pos x="T6" y="T7"/>
                </a:cxn>
                <a:cxn ang="T14">
                  <a:pos x="T8" y="T9"/>
                </a:cxn>
              </a:cxnLst>
              <a:rect l="T15" t="T16" r="T17" b="T18"/>
              <a:pathLst>
                <a:path w="429" h="245">
                  <a:moveTo>
                    <a:pt x="183" y="245"/>
                  </a:moveTo>
                  <a:lnTo>
                    <a:pt x="0" y="245"/>
                  </a:lnTo>
                  <a:lnTo>
                    <a:pt x="246" y="0"/>
                  </a:lnTo>
                  <a:lnTo>
                    <a:pt x="429" y="0"/>
                  </a:lnTo>
                  <a:lnTo>
                    <a:pt x="183" y="245"/>
                  </a:lnTo>
                  <a:close/>
                </a:path>
              </a:pathLst>
            </a:custGeom>
            <a:solidFill>
              <a:srgbClr val="4C4C4C"/>
            </a:solidFill>
            <a:ln w="9525">
              <a:no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18" name="Line 122"/>
            <p:cNvSpPr>
              <a:spLocks noChangeShapeType="1"/>
            </p:cNvSpPr>
            <p:nvPr/>
          </p:nvSpPr>
          <p:spPr bwMode="auto">
            <a:xfrm flipV="1">
              <a:off x="1967678" y="1993013"/>
              <a:ext cx="200737" cy="151525"/>
            </a:xfrm>
            <a:prstGeom prst="line">
              <a:avLst/>
            </a:prstGeom>
            <a:noFill/>
            <a:ln w="1270">
              <a:solidFill>
                <a:srgbClr val="4C4C4C"/>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19" name="Line 121"/>
            <p:cNvSpPr>
              <a:spLocks noChangeShapeType="1"/>
            </p:cNvSpPr>
            <p:nvPr/>
          </p:nvSpPr>
          <p:spPr bwMode="auto">
            <a:xfrm>
              <a:off x="1818349" y="2144537"/>
              <a:ext cx="816" cy="114416"/>
            </a:xfrm>
            <a:prstGeom prst="line">
              <a:avLst/>
            </a:prstGeom>
            <a:noFill/>
            <a:ln w="12065">
              <a:solidFill>
                <a:srgbClr val="849395"/>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20" name="Line 120"/>
            <p:cNvSpPr>
              <a:spLocks noChangeShapeType="1"/>
            </p:cNvSpPr>
            <p:nvPr/>
          </p:nvSpPr>
          <p:spPr bwMode="auto">
            <a:xfrm>
              <a:off x="1818349" y="2258954"/>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21" name="Line 119"/>
            <p:cNvSpPr>
              <a:spLocks noChangeShapeType="1"/>
            </p:cNvSpPr>
            <p:nvPr/>
          </p:nvSpPr>
          <p:spPr bwMode="auto">
            <a:xfrm flipV="1">
              <a:off x="1967678" y="2144537"/>
              <a:ext cx="816" cy="114416"/>
            </a:xfrm>
            <a:prstGeom prst="line">
              <a:avLst/>
            </a:prstGeom>
            <a:noFill/>
            <a:ln w="12065">
              <a:solidFill>
                <a:srgbClr val="90A1A3"/>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22" name="Line 118"/>
            <p:cNvSpPr>
              <a:spLocks noChangeShapeType="1"/>
            </p:cNvSpPr>
            <p:nvPr/>
          </p:nvSpPr>
          <p:spPr bwMode="auto">
            <a:xfrm flipH="1">
              <a:off x="1818349" y="2144537"/>
              <a:ext cx="149329" cy="618"/>
            </a:xfrm>
            <a:prstGeom prst="line">
              <a:avLst/>
            </a:prstGeom>
            <a:noFill/>
            <a:ln w="12065">
              <a:solidFill>
                <a:srgbClr val="717E7F"/>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23" name="Rectangle 117"/>
            <p:cNvSpPr>
              <a:spLocks noChangeArrowheads="1"/>
            </p:cNvSpPr>
            <p:nvPr/>
          </p:nvSpPr>
          <p:spPr bwMode="auto">
            <a:xfrm>
              <a:off x="1990526" y="1874267"/>
              <a:ext cx="179521" cy="100192"/>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24" name="Rectangle 116"/>
            <p:cNvSpPr>
              <a:spLocks noChangeArrowheads="1"/>
            </p:cNvSpPr>
            <p:nvPr/>
          </p:nvSpPr>
          <p:spPr bwMode="auto">
            <a:xfrm>
              <a:off x="1990526" y="1874267"/>
              <a:ext cx="179521" cy="100192"/>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25" name="Rectangle 115"/>
            <p:cNvSpPr>
              <a:spLocks noChangeArrowheads="1"/>
            </p:cNvSpPr>
            <p:nvPr/>
          </p:nvSpPr>
          <p:spPr bwMode="auto">
            <a:xfrm>
              <a:off x="1969310" y="1746863"/>
              <a:ext cx="100369" cy="346342"/>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26" name="Rectangle 113"/>
            <p:cNvSpPr>
              <a:spLocks noChangeArrowheads="1"/>
            </p:cNvSpPr>
            <p:nvPr/>
          </p:nvSpPr>
          <p:spPr bwMode="auto">
            <a:xfrm>
              <a:off x="1969310" y="1746863"/>
              <a:ext cx="100369" cy="346342"/>
            </a:xfrm>
            <a:prstGeom prst="rect">
              <a:avLst/>
            </a:prstGeom>
            <a:solidFill>
              <a:srgbClr val="0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27" name="Rectangle 112"/>
            <p:cNvSpPr>
              <a:spLocks noChangeArrowheads="1"/>
            </p:cNvSpPr>
            <p:nvPr/>
          </p:nvSpPr>
          <p:spPr bwMode="auto">
            <a:xfrm>
              <a:off x="1969310" y="1748718"/>
              <a:ext cx="98737" cy="344486"/>
            </a:xfrm>
            <a:prstGeom prst="rect">
              <a:avLst/>
            </a:prstGeom>
            <a:noFill/>
            <a:ln w="12065">
              <a:solidFill>
                <a:srgbClr val="0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28" name="Rectangle 111"/>
            <p:cNvSpPr>
              <a:spLocks noChangeArrowheads="1"/>
            </p:cNvSpPr>
            <p:nvPr/>
          </p:nvSpPr>
          <p:spPr bwMode="auto">
            <a:xfrm>
              <a:off x="1818349" y="2028884"/>
              <a:ext cx="200737" cy="115653"/>
            </a:xfrm>
            <a:prstGeom prst="rect">
              <a:avLst/>
            </a:prstGeom>
            <a:solidFill>
              <a:srgbClr val="808080"/>
            </a:solid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29" name="Rectangle 110"/>
            <p:cNvSpPr>
              <a:spLocks noChangeArrowheads="1"/>
            </p:cNvSpPr>
            <p:nvPr/>
          </p:nvSpPr>
          <p:spPr bwMode="auto">
            <a:xfrm>
              <a:off x="1818349" y="2028884"/>
              <a:ext cx="200737" cy="115653"/>
            </a:xfrm>
            <a:prstGeom prst="rect">
              <a:avLst/>
            </a:prstGeom>
            <a:noFill/>
            <a:ln w="12065">
              <a:solidFill>
                <a:srgbClr val="80808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30" name="Line 109"/>
            <p:cNvSpPr>
              <a:spLocks noChangeShapeType="1"/>
            </p:cNvSpPr>
            <p:nvPr/>
          </p:nvSpPr>
          <p:spPr bwMode="auto">
            <a:xfrm>
              <a:off x="3272470" y="1759850"/>
              <a:ext cx="816" cy="309234"/>
            </a:xfrm>
            <a:prstGeom prst="line">
              <a:avLst/>
            </a:prstGeom>
            <a:noFill/>
            <a:ln w="12065">
              <a:solidFill>
                <a:srgbClr val="80808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31" name="Rectangle 108"/>
            <p:cNvSpPr>
              <a:spLocks noChangeArrowheads="1"/>
            </p:cNvSpPr>
            <p:nvPr/>
          </p:nvSpPr>
          <p:spPr bwMode="auto">
            <a:xfrm>
              <a:off x="897080" y="2354816"/>
              <a:ext cx="1250119" cy="213371"/>
            </a:xfrm>
            <a:prstGeom prst="rect">
              <a:avLst/>
            </a:prstGeom>
            <a:noFill/>
            <a:ln w="8890">
              <a:solidFill>
                <a:srgbClr val="000000"/>
              </a:solidFill>
              <a:miter lim="800000"/>
              <a:headEnd/>
              <a:tailEnd/>
            </a:ln>
          </p:spPr>
          <p:txBody>
            <a:bodyPr/>
            <a:lstStyle/>
            <a:p>
              <a:pPr algn="ctr" fontAlgn="base">
                <a:spcBef>
                  <a:spcPct val="0"/>
                </a:spcBef>
                <a:spcAft>
                  <a:spcPct val="5000"/>
                </a:spcAft>
                <a:buClr>
                  <a:srgbClr val="FF9900"/>
                </a:buClr>
                <a:buSzPct val="100000"/>
                <a:buFont typeface="Times New Roman" pitchFamily="18" charset="0"/>
                <a:buNone/>
              </a:pPr>
              <a:endParaRPr lang="zh-CN" altLang="en-US" sz="1200">
                <a:solidFill>
                  <a:srgbClr val="000000"/>
                </a:solidFill>
                <a:ea typeface="Batang" pitchFamily="18" charset="-127"/>
              </a:endParaRPr>
            </a:p>
          </p:txBody>
        </p:sp>
        <p:sp>
          <p:nvSpPr>
            <p:cNvPr id="31132" name="Line 105"/>
            <p:cNvSpPr>
              <a:spLocks noChangeShapeType="1"/>
            </p:cNvSpPr>
            <p:nvPr/>
          </p:nvSpPr>
          <p:spPr bwMode="auto">
            <a:xfrm>
              <a:off x="3723751" y="1905000"/>
              <a:ext cx="304800" cy="0"/>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33" name="TextBox 441"/>
            <p:cNvSpPr txBox="1">
              <a:spLocks noChangeArrowheads="1"/>
            </p:cNvSpPr>
            <p:nvPr/>
          </p:nvSpPr>
          <p:spPr bwMode="auto">
            <a:xfrm>
              <a:off x="2359967" y="1447800"/>
              <a:ext cx="1524000" cy="338554"/>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sz="1600" dirty="0">
                  <a:solidFill>
                    <a:srgbClr val="000000"/>
                  </a:solidFill>
                  <a:ea typeface="Batang" pitchFamily="18" charset="-127"/>
                  <a:cs typeface="Arial" pitchFamily="34" charset="0"/>
                </a:rPr>
                <a:t>Nanoreporters</a:t>
              </a:r>
            </a:p>
          </p:txBody>
        </p:sp>
        <p:sp>
          <p:nvSpPr>
            <p:cNvPr id="31134" name="TextBox 442"/>
            <p:cNvSpPr txBox="1">
              <a:spLocks noChangeArrowheads="1"/>
            </p:cNvSpPr>
            <p:nvPr/>
          </p:nvSpPr>
          <p:spPr bwMode="auto">
            <a:xfrm>
              <a:off x="2199750" y="3657600"/>
              <a:ext cx="1600200" cy="338554"/>
            </a:xfrm>
            <a:prstGeom prst="rect">
              <a:avLst/>
            </a:prstGeom>
            <a:noFill/>
            <a:ln w="9525">
              <a:noFill/>
              <a:miter lim="800000"/>
              <a:headEnd/>
              <a:tailEnd/>
            </a:ln>
          </p:spPr>
          <p:txBody>
            <a:bodyPr>
              <a:spAutoFit/>
            </a:bodyPr>
            <a:lstStyle/>
            <a:p>
              <a:pPr algn="ctr" fontAlgn="base">
                <a:spcBef>
                  <a:spcPct val="0"/>
                </a:spcBef>
                <a:spcAft>
                  <a:spcPct val="5000"/>
                </a:spcAft>
                <a:buClr>
                  <a:srgbClr val="FF9900"/>
                </a:buClr>
                <a:buSzPct val="100000"/>
                <a:buFont typeface="Times New Roman" pitchFamily="18" charset="0"/>
                <a:buNone/>
              </a:pPr>
              <a:r>
                <a:rPr lang="en-US" sz="1600">
                  <a:solidFill>
                    <a:srgbClr val="000000"/>
                  </a:solidFill>
                  <a:ea typeface="Batang" pitchFamily="18" charset="-127"/>
                  <a:cs typeface="Arial" pitchFamily="34" charset="0"/>
                </a:rPr>
                <a:t>Na</a:t>
              </a:r>
              <a:r>
                <a:rPr lang="en-US" sz="1600" baseline="-25000">
                  <a:solidFill>
                    <a:srgbClr val="000000"/>
                  </a:solidFill>
                  <a:ea typeface="Batang" pitchFamily="18" charset="-127"/>
                  <a:cs typeface="Arial" pitchFamily="34" charset="0"/>
                </a:rPr>
                <a:t>2</a:t>
              </a:r>
              <a:r>
                <a:rPr lang="en-US" sz="1600">
                  <a:solidFill>
                    <a:srgbClr val="000000"/>
                  </a:solidFill>
                  <a:ea typeface="Batang" pitchFamily="18" charset="-127"/>
                  <a:cs typeface="Arial" pitchFamily="34" charset="0"/>
                </a:rPr>
                <a:t>S solution </a:t>
              </a:r>
            </a:p>
          </p:txBody>
        </p:sp>
        <p:cxnSp>
          <p:nvCxnSpPr>
            <p:cNvPr id="31135" name="AutoShape 6"/>
            <p:cNvCxnSpPr>
              <a:cxnSpLocks noChangeShapeType="1"/>
            </p:cNvCxnSpPr>
            <p:nvPr/>
          </p:nvCxnSpPr>
          <p:spPr bwMode="auto">
            <a:xfrm>
              <a:off x="7381350" y="4419600"/>
              <a:ext cx="505923" cy="0"/>
            </a:xfrm>
            <a:prstGeom prst="straightConnector1">
              <a:avLst/>
            </a:prstGeom>
            <a:noFill/>
            <a:ln w="9525">
              <a:solidFill>
                <a:srgbClr val="000000"/>
              </a:solidFill>
              <a:round/>
              <a:headEnd/>
              <a:tailEnd type="triangle" w="med" len="med"/>
            </a:ln>
          </p:spPr>
        </p:cxnSp>
        <p:sp>
          <p:nvSpPr>
            <p:cNvPr id="31136" name="Rectangle 85"/>
            <p:cNvSpPr>
              <a:spLocks noChangeArrowheads="1"/>
            </p:cNvSpPr>
            <p:nvPr/>
          </p:nvSpPr>
          <p:spPr bwMode="auto">
            <a:xfrm>
              <a:off x="6239050" y="3940145"/>
              <a:ext cx="898007" cy="184666"/>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Arial" pitchFamily="34" charset="0"/>
                </a:rPr>
                <a:t>spectrometer</a:t>
              </a:r>
            </a:p>
          </p:txBody>
        </p:sp>
        <p:sp>
          <p:nvSpPr>
            <p:cNvPr id="31137" name="Rectangle 85"/>
            <p:cNvSpPr>
              <a:spLocks noChangeArrowheads="1"/>
            </p:cNvSpPr>
            <p:nvPr/>
          </p:nvSpPr>
          <p:spPr bwMode="auto">
            <a:xfrm>
              <a:off x="6217056" y="3787240"/>
              <a:ext cx="923781" cy="184666"/>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Arial" pitchFamily="34" charset="0"/>
                </a:rPr>
                <a:t>Fluorescence</a:t>
              </a:r>
            </a:p>
          </p:txBody>
        </p:sp>
        <p:sp>
          <p:nvSpPr>
            <p:cNvPr id="31138" name="Rectangle 85"/>
            <p:cNvSpPr>
              <a:spLocks noChangeArrowheads="1"/>
            </p:cNvSpPr>
            <p:nvPr/>
          </p:nvSpPr>
          <p:spPr bwMode="auto">
            <a:xfrm>
              <a:off x="6361181" y="2459593"/>
              <a:ext cx="448841" cy="184666"/>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Arial" pitchFamily="34" charset="0"/>
                </a:rPr>
                <a:t>UV-vis</a:t>
              </a:r>
            </a:p>
          </p:txBody>
        </p:sp>
        <p:sp>
          <p:nvSpPr>
            <p:cNvPr id="31139" name="Rectangle 85"/>
            <p:cNvSpPr>
              <a:spLocks noChangeArrowheads="1"/>
            </p:cNvSpPr>
            <p:nvPr/>
          </p:nvSpPr>
          <p:spPr bwMode="auto">
            <a:xfrm>
              <a:off x="6148849" y="2623117"/>
              <a:ext cx="898007" cy="184666"/>
            </a:xfrm>
            <a:prstGeom prst="rect">
              <a:avLst/>
            </a:prstGeom>
            <a:noFill/>
            <a:ln w="9525">
              <a:noFill/>
              <a:miter lim="800000"/>
              <a:headEnd/>
              <a:tailEnd/>
            </a:ln>
          </p:spPr>
          <p:txBody>
            <a:bodyPr wrap="none" lIns="0" tIns="0" rIns="0" bIns="0">
              <a:spAutoFit/>
            </a:bodyPr>
            <a:lstStyle/>
            <a:p>
              <a:pPr algn="ctr"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Arial" pitchFamily="34" charset="0"/>
                </a:rPr>
                <a:t>spectrometer</a:t>
              </a:r>
            </a:p>
          </p:txBody>
        </p:sp>
        <p:sp>
          <p:nvSpPr>
            <p:cNvPr id="31140" name="Line 222"/>
            <p:cNvSpPr>
              <a:spLocks noChangeShapeType="1"/>
            </p:cNvSpPr>
            <p:nvPr/>
          </p:nvSpPr>
          <p:spPr bwMode="auto">
            <a:xfrm flipV="1">
              <a:off x="4028079" y="4111065"/>
              <a:ext cx="533692" cy="5217"/>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31141" name="Line 222"/>
            <p:cNvSpPr>
              <a:spLocks noChangeShapeType="1"/>
            </p:cNvSpPr>
            <p:nvPr/>
          </p:nvSpPr>
          <p:spPr bwMode="auto">
            <a:xfrm flipV="1">
              <a:off x="4734270" y="3886513"/>
              <a:ext cx="0" cy="309386"/>
            </a:xfrm>
            <a:prstGeom prst="line">
              <a:avLst/>
            </a:prstGeom>
            <a:noFill/>
            <a:ln w="8890">
              <a:solidFill>
                <a:srgbClr val="000000"/>
              </a:solidFill>
              <a:round/>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grpSp>
      <p:sp>
        <p:nvSpPr>
          <p:cNvPr id="30726" name="Rectangle 13"/>
          <p:cNvSpPr>
            <a:spLocks noChangeArrowheads="1"/>
          </p:cNvSpPr>
          <p:nvPr/>
        </p:nvSpPr>
        <p:spPr bwMode="auto">
          <a:xfrm>
            <a:off x="307975" y="279400"/>
            <a:ext cx="9051925" cy="762000"/>
          </a:xfrm>
          <a:prstGeom prst="rect">
            <a:avLst/>
          </a:prstGeom>
          <a:noFill/>
          <a:ln w="12700">
            <a:noFill/>
            <a:miter lim="800000"/>
            <a:headEnd/>
            <a:tailEnd/>
          </a:ln>
        </p:spPr>
        <p:txBody>
          <a:bodyPr lIns="90488" tIns="44450" rIns="90488" bIns="44450"/>
          <a:lstStyle/>
          <a:p>
            <a:pPr fontAlgn="base">
              <a:spcBef>
                <a:spcPct val="0"/>
              </a:spcBef>
              <a:spcAft>
                <a:spcPct val="0"/>
              </a:spcAft>
            </a:pPr>
            <a:r>
              <a:rPr lang="en-US" altLang="zh-CN" sz="3200">
                <a:solidFill>
                  <a:srgbClr val="0000CC"/>
                </a:solidFill>
                <a:ea typeface="Batang" pitchFamily="18" charset="-127"/>
              </a:rPr>
              <a:t>Apparatus for Breakthrough Study</a:t>
            </a:r>
          </a:p>
          <a:p>
            <a:pPr fontAlgn="base">
              <a:spcBef>
                <a:spcPct val="0"/>
              </a:spcBef>
              <a:spcAft>
                <a:spcPct val="0"/>
              </a:spcAft>
            </a:pPr>
            <a:r>
              <a:rPr lang="en-US" altLang="zh-CN" sz="3200">
                <a:solidFill>
                  <a:srgbClr val="0000CC"/>
                </a:solidFill>
                <a:ea typeface="Batang" pitchFamily="18" charset="-127"/>
              </a:rPr>
              <a:t> </a:t>
            </a:r>
          </a:p>
        </p:txBody>
      </p:sp>
      <p:sp>
        <p:nvSpPr>
          <p:cNvPr id="423" name="Slide Number Placeholder 5"/>
          <p:cNvSpPr txBox="1">
            <a:spLocks/>
          </p:cNvSpPr>
          <p:nvPr/>
        </p:nvSpPr>
        <p:spPr bwMode="auto">
          <a:xfrm>
            <a:off x="7130941" y="6432332"/>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r" eaLnBrk="0" fontAlgn="base" hangingPunct="0">
              <a:spcBef>
                <a:spcPct val="0"/>
              </a:spcBef>
              <a:spcAft>
                <a:spcPct val="0"/>
              </a:spcAft>
              <a:defRPr/>
            </a:pPr>
            <a:fld id="{3823A65F-B580-4FC2-913F-33B45AA84121}" type="slidenum">
              <a:rPr lang="zh-CN" altLang="en-US" sz="2000">
                <a:solidFill>
                  <a:srgbClr val="000000"/>
                </a:solidFill>
                <a:ea typeface="Osaka" pitchFamily="28" charset="-128"/>
              </a:rPr>
              <a:pPr algn="r" eaLnBrk="0" fontAlgn="base" hangingPunct="0">
                <a:spcBef>
                  <a:spcPct val="0"/>
                </a:spcBef>
                <a:spcAft>
                  <a:spcPct val="0"/>
                </a:spcAft>
                <a:defRPr/>
              </a:pPr>
              <a:t>16</a:t>
            </a:fld>
            <a:endParaRPr lang="en-US" altLang="zh-CN" sz="2000" dirty="0">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矩形 3"/>
          <p:cNvSpPr>
            <a:spLocks noChangeArrowheads="1"/>
          </p:cNvSpPr>
          <p:nvPr/>
        </p:nvSpPr>
        <p:spPr bwMode="auto">
          <a:xfrm>
            <a:off x="457200" y="228600"/>
            <a:ext cx="7678738" cy="584200"/>
          </a:xfrm>
          <a:prstGeom prst="rect">
            <a:avLst/>
          </a:prstGeom>
          <a:noFill/>
          <a:ln w="9525">
            <a:noFill/>
            <a:miter lim="800000"/>
            <a:headEnd/>
            <a:tailEnd/>
          </a:ln>
        </p:spPr>
        <p:txBody>
          <a:bodyPr>
            <a:spAutoFit/>
          </a:bodyPr>
          <a:lstStyle/>
          <a:p>
            <a:pPr defTabSz="457200" fontAlgn="base">
              <a:spcBef>
                <a:spcPct val="0"/>
              </a:spcBef>
              <a:spcAft>
                <a:spcPct val="0"/>
              </a:spcAft>
              <a:buFont typeface="Times New Roman" pitchFamily="18" charset="0"/>
              <a:buNone/>
            </a:pPr>
            <a:r>
              <a:rPr lang="en-US" altLang="zh-TW" sz="3200">
                <a:solidFill>
                  <a:srgbClr val="0000CC"/>
                </a:solidFill>
                <a:latin typeface="Calibri" pitchFamily="34" charset="0"/>
                <a:ea typeface="PMingLiU" pitchFamily="18" charset="-120"/>
              </a:rPr>
              <a:t>FP-PVA-fCB</a:t>
            </a:r>
            <a:r>
              <a:rPr lang="zh-TW" altLang="en-US" sz="3200">
                <a:solidFill>
                  <a:srgbClr val="0000CC"/>
                </a:solidFill>
                <a:latin typeface="Calibri" pitchFamily="34" charset="0"/>
                <a:ea typeface="PMingLiU" pitchFamily="18" charset="-120"/>
              </a:rPr>
              <a:t> </a:t>
            </a:r>
            <a:r>
              <a:rPr lang="en-US" altLang="zh-TW" sz="3200">
                <a:solidFill>
                  <a:srgbClr val="0000CC"/>
                </a:solidFill>
                <a:latin typeface="Calibri" pitchFamily="34" charset="0"/>
                <a:ea typeface="PMingLiU" pitchFamily="18" charset="-120"/>
              </a:rPr>
              <a:t>Nanoreporter for H</a:t>
            </a:r>
            <a:r>
              <a:rPr lang="en-US" altLang="zh-TW" sz="3200" baseline="-25000">
                <a:solidFill>
                  <a:srgbClr val="0000CC"/>
                </a:solidFill>
                <a:latin typeface="Calibri" pitchFamily="34" charset="0"/>
                <a:ea typeface="PMingLiU" pitchFamily="18" charset="-120"/>
              </a:rPr>
              <a:t>2</a:t>
            </a:r>
            <a:r>
              <a:rPr lang="en-US" altLang="zh-TW" sz="3200">
                <a:solidFill>
                  <a:srgbClr val="0000CC"/>
                </a:solidFill>
                <a:latin typeface="Calibri" pitchFamily="34" charset="0"/>
                <a:ea typeface="PMingLiU" pitchFamily="18" charset="-120"/>
              </a:rPr>
              <a:t>S Detection</a:t>
            </a:r>
            <a:endParaRPr lang="zh-TW" altLang="en-US" sz="3200">
              <a:solidFill>
                <a:srgbClr val="0000CC"/>
              </a:solidFill>
              <a:latin typeface="Calibri" pitchFamily="34" charset="0"/>
              <a:ea typeface="PMingLiU" pitchFamily="18" charset="-120"/>
            </a:endParaRPr>
          </a:p>
        </p:txBody>
      </p:sp>
      <p:pic>
        <p:nvPicPr>
          <p:cNvPr id="41987" name="圖片 6"/>
          <p:cNvPicPr>
            <a:picLocks noChangeAspect="1" noChangeArrowheads="1"/>
          </p:cNvPicPr>
          <p:nvPr/>
        </p:nvPicPr>
        <p:blipFill>
          <a:blip r:embed="rId3" cstate="print"/>
          <a:srcRect l="4642" t="10818" r="9874" b="6207"/>
          <a:stretch>
            <a:fillRect/>
          </a:stretch>
        </p:blipFill>
        <p:spPr bwMode="auto">
          <a:xfrm>
            <a:off x="1547813" y="1268413"/>
            <a:ext cx="5903912" cy="4248150"/>
          </a:xfrm>
          <a:prstGeom prst="rect">
            <a:avLst/>
          </a:prstGeom>
          <a:noFill/>
          <a:ln w="9525">
            <a:noFill/>
            <a:miter lim="800000"/>
            <a:headEnd/>
            <a:tailEnd/>
          </a:ln>
        </p:spPr>
      </p:pic>
      <p:sp>
        <p:nvSpPr>
          <p:cNvPr id="41988" name="文字方塊 7"/>
          <p:cNvSpPr txBox="1">
            <a:spLocks noChangeArrowheads="1"/>
          </p:cNvSpPr>
          <p:nvPr/>
        </p:nvSpPr>
        <p:spPr bwMode="auto">
          <a:xfrm>
            <a:off x="323850" y="5516563"/>
            <a:ext cx="8569325" cy="954087"/>
          </a:xfrm>
          <a:prstGeom prst="rect">
            <a:avLst/>
          </a:prstGeom>
          <a:noFill/>
          <a:ln w="9525">
            <a:noFill/>
            <a:miter lim="800000"/>
            <a:headEnd/>
            <a:tailEnd/>
          </a:ln>
        </p:spPr>
        <p:txBody>
          <a:bodyPr>
            <a:spAutoFit/>
          </a:bodyPr>
          <a:lstStyle/>
          <a:p>
            <a:pPr marL="342900" indent="-342900" defTabSz="457200" fontAlgn="base">
              <a:spcBef>
                <a:spcPct val="0"/>
              </a:spcBef>
              <a:spcAft>
                <a:spcPct val="0"/>
              </a:spcAft>
              <a:buFont typeface="Wingdings" pitchFamily="2" charset="2"/>
              <a:buChar char="Ø"/>
            </a:pPr>
            <a:r>
              <a:rPr lang="en-US" altLang="zh-TW" sz="1400">
                <a:solidFill>
                  <a:srgbClr val="0000FF"/>
                </a:solidFill>
                <a:ea typeface="Batang" pitchFamily="18" charset="-127"/>
                <a:cs typeface="Arial" pitchFamily="34" charset="0"/>
              </a:rPr>
              <a:t>50 </a:t>
            </a:r>
            <a:r>
              <a:rPr lang="el-GR" altLang="zh-TW" sz="1400">
                <a:solidFill>
                  <a:srgbClr val="0000FF"/>
                </a:solidFill>
                <a:ea typeface="Batang" pitchFamily="18" charset="-127"/>
                <a:cs typeface="Arial" pitchFamily="34" charset="0"/>
              </a:rPr>
              <a:t>μ</a:t>
            </a:r>
            <a:r>
              <a:rPr lang="en-US" altLang="zh-TW" sz="1400">
                <a:solidFill>
                  <a:srgbClr val="0000FF"/>
                </a:solidFill>
                <a:ea typeface="Batang" pitchFamily="18" charset="-127"/>
                <a:cs typeface="Arial" pitchFamily="34" charset="0"/>
              </a:rPr>
              <a:t>M FP-PVA(50k)-FCB and various concentrations of Na</a:t>
            </a:r>
            <a:r>
              <a:rPr lang="en-US" altLang="zh-TW" sz="1400" baseline="-25000">
                <a:solidFill>
                  <a:srgbClr val="0000FF"/>
                </a:solidFill>
                <a:ea typeface="Batang" pitchFamily="18" charset="-127"/>
                <a:cs typeface="Arial" pitchFamily="34" charset="0"/>
              </a:rPr>
              <a:t>2</a:t>
            </a:r>
            <a:r>
              <a:rPr lang="en-US" altLang="zh-TW" sz="1400">
                <a:solidFill>
                  <a:srgbClr val="0000FF"/>
                </a:solidFill>
                <a:ea typeface="Batang" pitchFamily="18" charset="-127"/>
                <a:cs typeface="Arial" pitchFamily="34" charset="0"/>
              </a:rPr>
              <a:t>S</a:t>
            </a:r>
            <a:r>
              <a:rPr lang="en-US" altLang="zh-TW" sz="1400" baseline="-25000">
                <a:solidFill>
                  <a:srgbClr val="0000FF"/>
                </a:solidFill>
                <a:ea typeface="Batang" pitchFamily="18" charset="-127"/>
                <a:cs typeface="Arial" pitchFamily="34" charset="0"/>
              </a:rPr>
              <a:t>(aq)</a:t>
            </a:r>
            <a:r>
              <a:rPr lang="en-US" altLang="zh-TW" sz="1400">
                <a:solidFill>
                  <a:srgbClr val="0000FF"/>
                </a:solidFill>
                <a:ea typeface="Batang" pitchFamily="18" charset="-127"/>
                <a:cs typeface="Arial" pitchFamily="34" charset="0"/>
              </a:rPr>
              <a:t> (0~170 </a:t>
            </a:r>
            <a:r>
              <a:rPr lang="el-GR" altLang="zh-TW" sz="1400">
                <a:solidFill>
                  <a:srgbClr val="0000FF"/>
                </a:solidFill>
                <a:ea typeface="Batang" pitchFamily="18" charset="-127"/>
                <a:cs typeface="Arial" pitchFamily="34" charset="0"/>
              </a:rPr>
              <a:t>μ</a:t>
            </a:r>
            <a:r>
              <a:rPr lang="en-US" altLang="zh-TW" sz="1400">
                <a:solidFill>
                  <a:srgbClr val="0000FF"/>
                </a:solidFill>
                <a:ea typeface="Batang" pitchFamily="18" charset="-127"/>
                <a:cs typeface="Arial" pitchFamily="34" charset="0"/>
              </a:rPr>
              <a:t>M)</a:t>
            </a:r>
            <a:r>
              <a:rPr lang="en-US" altLang="zh-TW" sz="1400" baseline="-25000">
                <a:solidFill>
                  <a:srgbClr val="0000FF"/>
                </a:solidFill>
                <a:ea typeface="Batang" pitchFamily="18" charset="-127"/>
                <a:cs typeface="Arial" pitchFamily="34" charset="0"/>
              </a:rPr>
              <a:t> </a:t>
            </a:r>
            <a:r>
              <a:rPr lang="en-US" altLang="zh-TW" sz="1400">
                <a:solidFill>
                  <a:srgbClr val="0000FF"/>
                </a:solidFill>
                <a:ea typeface="Batang" pitchFamily="18" charset="-127"/>
                <a:cs typeface="Arial" pitchFamily="34" charset="0"/>
              </a:rPr>
              <a:t>were injected to the column simultaneously.</a:t>
            </a:r>
          </a:p>
          <a:p>
            <a:pPr marL="342900" indent="-342900" defTabSz="457200" fontAlgn="base">
              <a:spcBef>
                <a:spcPct val="0"/>
              </a:spcBef>
              <a:spcAft>
                <a:spcPct val="0"/>
              </a:spcAft>
              <a:buFont typeface="Wingdings" pitchFamily="2" charset="2"/>
              <a:buChar char="Ø"/>
            </a:pPr>
            <a:r>
              <a:rPr lang="en-US" altLang="zh-TW" sz="1400">
                <a:solidFill>
                  <a:srgbClr val="0000FF"/>
                </a:solidFill>
                <a:ea typeface="Batang" pitchFamily="18" charset="-127"/>
                <a:cs typeface="Arial" pitchFamily="34" charset="0"/>
              </a:rPr>
              <a:t>The fluorescence increase showed a linear correlation with the injected Na</a:t>
            </a:r>
            <a:r>
              <a:rPr lang="en-US" altLang="zh-TW" sz="1400" baseline="-25000">
                <a:solidFill>
                  <a:srgbClr val="0000FF"/>
                </a:solidFill>
                <a:ea typeface="Batang" pitchFamily="18" charset="-127"/>
                <a:cs typeface="Arial" pitchFamily="34" charset="0"/>
              </a:rPr>
              <a:t>2</a:t>
            </a:r>
            <a:r>
              <a:rPr lang="en-US" altLang="zh-TW" sz="1400">
                <a:solidFill>
                  <a:srgbClr val="0000FF"/>
                </a:solidFill>
                <a:ea typeface="Batang" pitchFamily="18" charset="-127"/>
                <a:cs typeface="Arial" pitchFamily="34" charset="0"/>
              </a:rPr>
              <a:t>S</a:t>
            </a:r>
            <a:r>
              <a:rPr lang="en-US" altLang="zh-TW" sz="1400" baseline="-25000">
                <a:solidFill>
                  <a:srgbClr val="0000FF"/>
                </a:solidFill>
                <a:ea typeface="Batang" pitchFamily="18" charset="-127"/>
                <a:cs typeface="Arial" pitchFamily="34" charset="0"/>
              </a:rPr>
              <a:t>(aq)</a:t>
            </a:r>
            <a:r>
              <a:rPr lang="en-US" altLang="zh-TW" sz="1400">
                <a:solidFill>
                  <a:srgbClr val="0000FF"/>
                </a:solidFill>
                <a:ea typeface="Batang" pitchFamily="18" charset="-127"/>
                <a:cs typeface="Arial" pitchFamily="34" charset="0"/>
              </a:rPr>
              <a:t>, and reached 11-fold enhancement as 70 </a:t>
            </a:r>
            <a:r>
              <a:rPr lang="el-GR" altLang="zh-TW" sz="1400">
                <a:solidFill>
                  <a:srgbClr val="0000FF"/>
                </a:solidFill>
                <a:ea typeface="Batang" pitchFamily="18" charset="-127"/>
                <a:cs typeface="Arial" pitchFamily="34" charset="0"/>
              </a:rPr>
              <a:t>μ</a:t>
            </a:r>
            <a:r>
              <a:rPr lang="en-US" altLang="zh-TW" sz="1400">
                <a:solidFill>
                  <a:srgbClr val="0000FF"/>
                </a:solidFill>
                <a:ea typeface="Batang" pitchFamily="18" charset="-127"/>
                <a:cs typeface="Arial" pitchFamily="34" charset="0"/>
              </a:rPr>
              <a:t>M Na</a:t>
            </a:r>
            <a:r>
              <a:rPr lang="en-US" altLang="zh-TW" sz="1400" baseline="-25000">
                <a:solidFill>
                  <a:srgbClr val="0000FF"/>
                </a:solidFill>
                <a:ea typeface="Batang" pitchFamily="18" charset="-127"/>
                <a:cs typeface="Arial" pitchFamily="34" charset="0"/>
              </a:rPr>
              <a:t>2</a:t>
            </a:r>
            <a:r>
              <a:rPr lang="en-US" altLang="zh-TW" sz="1400">
                <a:solidFill>
                  <a:srgbClr val="0000FF"/>
                </a:solidFill>
                <a:ea typeface="Batang" pitchFamily="18" charset="-127"/>
                <a:cs typeface="Arial" pitchFamily="34" charset="0"/>
              </a:rPr>
              <a:t>S</a:t>
            </a:r>
            <a:r>
              <a:rPr lang="en-US" altLang="zh-TW" sz="1400" baseline="-25000">
                <a:solidFill>
                  <a:srgbClr val="0000FF"/>
                </a:solidFill>
                <a:ea typeface="Batang" pitchFamily="18" charset="-127"/>
                <a:cs typeface="Arial" pitchFamily="34" charset="0"/>
              </a:rPr>
              <a:t>(aq) </a:t>
            </a:r>
            <a:r>
              <a:rPr lang="en-US" altLang="zh-TW" sz="1400">
                <a:solidFill>
                  <a:srgbClr val="0000FF"/>
                </a:solidFill>
                <a:ea typeface="Batang" pitchFamily="18" charset="-127"/>
                <a:cs typeface="Arial" pitchFamily="34" charset="0"/>
              </a:rPr>
              <a:t>reacted with the nanoreporter.  </a:t>
            </a:r>
            <a:endParaRPr lang="zh-TW" altLang="en-US" sz="1400">
              <a:solidFill>
                <a:srgbClr val="0000FF"/>
              </a:solidFill>
              <a:ea typeface="PMingLiU" pitchFamily="18" charset="-120"/>
              <a:cs typeface="Batang" pitchFamily="18" charset="-127"/>
            </a:endParaRPr>
          </a:p>
        </p:txBody>
      </p:sp>
      <p:sp>
        <p:nvSpPr>
          <p:cNvPr id="41989" name="Slide Number Placeholder 5"/>
          <p:cNvSpPr txBox="1">
            <a:spLocks/>
          </p:cNvSpPr>
          <p:nvPr/>
        </p:nvSpPr>
        <p:spPr bwMode="auto">
          <a:xfrm>
            <a:off x="7115175" y="6543675"/>
            <a:ext cx="1905000" cy="457200"/>
          </a:xfrm>
          <a:prstGeom prst="rect">
            <a:avLst/>
          </a:prstGeom>
          <a:noFill/>
          <a:ln w="9525">
            <a:noFill/>
            <a:miter lim="800000"/>
            <a:headEnd/>
            <a:tailEnd/>
          </a:ln>
        </p:spPr>
        <p:txBody>
          <a:bodyPr/>
          <a:lstStyle/>
          <a:p>
            <a:pPr algn="r" defTabSz="457200" eaLnBrk="0" fontAlgn="base" hangingPunct="0">
              <a:spcBef>
                <a:spcPct val="0"/>
              </a:spcBef>
              <a:spcAft>
                <a:spcPct val="0"/>
              </a:spcAft>
            </a:pPr>
            <a:fld id="{2D56B651-07AA-4938-A5C3-A258E0F94B1B}" type="slidenum">
              <a:rPr lang="zh-CN" altLang="en-US" sz="1400">
                <a:solidFill>
                  <a:srgbClr val="000000"/>
                </a:solidFill>
                <a:ea typeface="Osaka" pitchFamily="28" charset="-128"/>
              </a:rPr>
              <a:pPr algn="r" defTabSz="457200" eaLnBrk="0" fontAlgn="base" hangingPunct="0">
                <a:spcBef>
                  <a:spcPct val="0"/>
                </a:spcBef>
                <a:spcAft>
                  <a:spcPct val="0"/>
                </a:spcAft>
              </a:pPr>
              <a:t>17</a:t>
            </a:fld>
            <a:endParaRPr lang="en-US" altLang="zh-CN" sz="1400">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5"/>
          <p:cNvSpPr txBox="1">
            <a:spLocks noChangeArrowheads="1"/>
          </p:cNvSpPr>
          <p:nvPr/>
        </p:nvSpPr>
        <p:spPr bwMode="auto">
          <a:xfrm>
            <a:off x="0" y="830263"/>
            <a:ext cx="9144000" cy="4891083"/>
          </a:xfrm>
          <a:prstGeom prst="rect">
            <a:avLst/>
          </a:prstGeom>
          <a:noFill/>
          <a:ln w="9525">
            <a:noFill/>
            <a:miter lim="800000"/>
            <a:headEnd/>
            <a:tailEnd/>
          </a:ln>
        </p:spPr>
        <p:txBody>
          <a:bodyPr>
            <a:spAutoFit/>
          </a:bodyPr>
          <a:lstStyle/>
          <a:p>
            <a:pPr marL="809625" lvl="1" indent="-358775" fontAlgn="base">
              <a:spcBef>
                <a:spcPct val="0"/>
              </a:spcBef>
              <a:spcAft>
                <a:spcPts val="500"/>
              </a:spcAft>
              <a:buClr>
                <a:srgbClr val="FF9900"/>
              </a:buClr>
              <a:buSzPct val="100000"/>
              <a:tabLst>
                <a:tab pos="465138" algn="l"/>
              </a:tabLst>
            </a:pPr>
            <a:r>
              <a:rPr lang="en-US" altLang="zh-CN" sz="2000" b="1" dirty="0">
                <a:solidFill>
                  <a:srgbClr val="000000"/>
                </a:solidFill>
              </a:rPr>
              <a:t>1. The flow rate and column length only slightly influence the release of probe molecules from </a:t>
            </a:r>
            <a:r>
              <a:rPr lang="en-US" altLang="zh-CN" sz="2000" b="1" dirty="0" err="1">
                <a:solidFill>
                  <a:srgbClr val="000000"/>
                </a:solidFill>
              </a:rPr>
              <a:t>nanoreporters</a:t>
            </a:r>
            <a:endParaRPr lang="en-US" altLang="zh-CN" sz="2000" b="1" dirty="0">
              <a:solidFill>
                <a:srgbClr val="000000"/>
              </a:solidFill>
            </a:endParaRPr>
          </a:p>
          <a:p>
            <a:pPr marL="809625" lvl="1" indent="-358775" fontAlgn="base">
              <a:spcBef>
                <a:spcPct val="0"/>
              </a:spcBef>
              <a:spcAft>
                <a:spcPts val="800"/>
              </a:spcAft>
              <a:buClr>
                <a:srgbClr val="FF9900"/>
              </a:buClr>
              <a:buSzPct val="100000"/>
              <a:tabLst>
                <a:tab pos="465138" algn="l"/>
              </a:tabLst>
            </a:pPr>
            <a:r>
              <a:rPr lang="en-US" altLang="zh-CN" sz="2000" b="1" dirty="0">
                <a:solidFill>
                  <a:srgbClr val="000000"/>
                </a:solidFill>
              </a:rPr>
              <a:t>2. Kinetics study indicates that the desorption equilibrium of TPA* from nanoparticles could be reached in 8 min    </a:t>
            </a:r>
          </a:p>
          <a:p>
            <a:pPr marL="809625" lvl="1" indent="-358775" fontAlgn="base">
              <a:spcBef>
                <a:spcPct val="0"/>
              </a:spcBef>
              <a:spcAft>
                <a:spcPts val="800"/>
              </a:spcAft>
              <a:buClr>
                <a:srgbClr val="FF9900"/>
              </a:buClr>
              <a:buSzPct val="100000"/>
              <a:tabLst>
                <a:tab pos="465138" algn="l"/>
              </a:tabLst>
            </a:pPr>
            <a:r>
              <a:rPr lang="en-US" altLang="zh-CN" sz="2000" b="1" dirty="0">
                <a:solidFill>
                  <a:srgbClr val="000000"/>
                </a:solidFill>
              </a:rPr>
              <a:t>3. New nanoparticles have been prepared that are designed for sensing H</a:t>
            </a:r>
            <a:r>
              <a:rPr lang="en-US" altLang="zh-CN" sz="2000" b="1" baseline="-25000" dirty="0">
                <a:solidFill>
                  <a:srgbClr val="000000"/>
                </a:solidFill>
              </a:rPr>
              <a:t>2</a:t>
            </a:r>
            <a:r>
              <a:rPr lang="en-US" altLang="zh-CN" sz="2000" b="1" dirty="0">
                <a:solidFill>
                  <a:srgbClr val="000000"/>
                </a:solidFill>
              </a:rPr>
              <a:t>S </a:t>
            </a:r>
          </a:p>
          <a:p>
            <a:pPr marL="809625" lvl="1" indent="-358775" fontAlgn="base">
              <a:spcBef>
                <a:spcPct val="0"/>
              </a:spcBef>
              <a:spcAft>
                <a:spcPts val="800"/>
              </a:spcAft>
              <a:buClr>
                <a:srgbClr val="FF9900"/>
              </a:buClr>
              <a:buSzPct val="100000"/>
              <a:tabLst>
                <a:tab pos="465138" algn="l"/>
              </a:tabLst>
            </a:pPr>
            <a:r>
              <a:rPr lang="en-US" altLang="zh-CN" sz="2000" b="1" dirty="0">
                <a:solidFill>
                  <a:srgbClr val="000000"/>
                </a:solidFill>
              </a:rPr>
              <a:t>4. Temperature-responsive magnetite nanoparticles have been developed for imaging reservoirs</a:t>
            </a:r>
          </a:p>
          <a:p>
            <a:pPr marL="809625" lvl="1" indent="-358775" fontAlgn="base">
              <a:spcBef>
                <a:spcPct val="0"/>
              </a:spcBef>
              <a:spcAft>
                <a:spcPts val="500"/>
              </a:spcAft>
              <a:buClr>
                <a:srgbClr val="FF9900"/>
              </a:buClr>
              <a:buSzPct val="100000"/>
              <a:tabLst>
                <a:tab pos="465138" algn="l"/>
              </a:tabLst>
            </a:pPr>
            <a:endParaRPr lang="en-US" altLang="zh-CN" b="1" dirty="0">
              <a:solidFill>
                <a:srgbClr val="000000"/>
              </a:solidFill>
            </a:endParaRPr>
          </a:p>
          <a:p>
            <a:pPr marL="809625" lvl="1" indent="-358775" algn="ctr" fontAlgn="base">
              <a:spcBef>
                <a:spcPct val="0"/>
              </a:spcBef>
              <a:spcAft>
                <a:spcPts val="500"/>
              </a:spcAft>
              <a:buClr>
                <a:srgbClr val="FF9900"/>
              </a:buClr>
              <a:buSzPct val="100000"/>
              <a:tabLst>
                <a:tab pos="465138" algn="l"/>
              </a:tabLst>
            </a:pPr>
            <a:r>
              <a:rPr lang="en-US" altLang="zh-CN" sz="2800" u="sng" dirty="0">
                <a:solidFill>
                  <a:srgbClr val="0000CC"/>
                </a:solidFill>
              </a:rPr>
              <a:t>Future Work</a:t>
            </a:r>
            <a:endParaRPr lang="en-US" altLang="zh-CN" sz="2800" b="1" u="sng" dirty="0">
              <a:solidFill>
                <a:srgbClr val="0000CC"/>
              </a:solidFill>
            </a:endParaRPr>
          </a:p>
          <a:p>
            <a:pPr marL="809625" lvl="1" indent="-358775" fontAlgn="base">
              <a:spcBef>
                <a:spcPct val="0"/>
              </a:spcBef>
              <a:spcAft>
                <a:spcPts val="800"/>
              </a:spcAft>
              <a:buClr>
                <a:srgbClr val="FF9900"/>
              </a:buClr>
              <a:buSzPct val="100000"/>
              <a:buFont typeface="Times New Roman" pitchFamily="18" charset="0"/>
              <a:buNone/>
              <a:tabLst>
                <a:tab pos="465138" algn="l"/>
              </a:tabLst>
            </a:pPr>
            <a:r>
              <a:rPr lang="en-US" altLang="zh-CN" b="1" dirty="0">
                <a:solidFill>
                  <a:srgbClr val="000000"/>
                </a:solidFill>
              </a:rPr>
              <a:t>1. </a:t>
            </a:r>
            <a:r>
              <a:rPr lang="en-US" altLang="zh-CN" sz="2000" b="1" dirty="0">
                <a:solidFill>
                  <a:srgbClr val="000000"/>
                </a:solidFill>
              </a:rPr>
              <a:t>Transport studies of </a:t>
            </a:r>
            <a:r>
              <a:rPr lang="en-US" altLang="zh-CN" sz="2000" b="1" dirty="0" err="1">
                <a:solidFill>
                  <a:srgbClr val="000000"/>
                </a:solidFill>
              </a:rPr>
              <a:t>nanoreporters</a:t>
            </a:r>
            <a:r>
              <a:rPr lang="en-US" altLang="zh-CN" sz="2000" b="1" dirty="0">
                <a:solidFill>
                  <a:srgbClr val="000000"/>
                </a:solidFill>
              </a:rPr>
              <a:t> under more realistic conditions</a:t>
            </a:r>
          </a:p>
          <a:p>
            <a:pPr marL="809625" lvl="1" indent="-358775" fontAlgn="base">
              <a:spcBef>
                <a:spcPct val="0"/>
              </a:spcBef>
              <a:spcAft>
                <a:spcPts val="800"/>
              </a:spcAft>
              <a:buClr>
                <a:srgbClr val="FF9900"/>
              </a:buClr>
              <a:buSzPct val="100000"/>
              <a:tabLst>
                <a:tab pos="465138" algn="l"/>
              </a:tabLst>
            </a:pPr>
            <a:r>
              <a:rPr lang="en-US" altLang="zh-CN" sz="2000" b="1" dirty="0">
                <a:solidFill>
                  <a:srgbClr val="000000"/>
                </a:solidFill>
              </a:rPr>
              <a:t>2. Optimization of the synthesis of H</a:t>
            </a:r>
            <a:r>
              <a:rPr lang="en-US" altLang="zh-CN" sz="2000" b="1" baseline="-25000" dirty="0">
                <a:solidFill>
                  <a:srgbClr val="000000"/>
                </a:solidFill>
              </a:rPr>
              <a:t>2</a:t>
            </a:r>
            <a:r>
              <a:rPr lang="en-US" altLang="zh-CN" sz="2000" b="1" dirty="0">
                <a:solidFill>
                  <a:srgbClr val="000000"/>
                </a:solidFill>
              </a:rPr>
              <a:t>S-responsive </a:t>
            </a:r>
            <a:r>
              <a:rPr lang="en-US" altLang="zh-CN" sz="2000" b="1" dirty="0" err="1">
                <a:solidFill>
                  <a:srgbClr val="000000"/>
                </a:solidFill>
              </a:rPr>
              <a:t>nanoreporters</a:t>
            </a:r>
            <a:r>
              <a:rPr lang="en-US" altLang="zh-CN" sz="2000" b="1" dirty="0">
                <a:solidFill>
                  <a:srgbClr val="000000"/>
                </a:solidFill>
              </a:rPr>
              <a:t> </a:t>
            </a:r>
          </a:p>
          <a:p>
            <a:pPr marL="809625" lvl="1" indent="-358775" fontAlgn="base">
              <a:spcBef>
                <a:spcPct val="0"/>
              </a:spcBef>
              <a:spcAft>
                <a:spcPts val="800"/>
              </a:spcAft>
              <a:buClr>
                <a:srgbClr val="FF9900"/>
              </a:buClr>
              <a:buSzPct val="100000"/>
              <a:tabLst>
                <a:tab pos="465138" algn="l"/>
              </a:tabLst>
            </a:pPr>
            <a:endParaRPr lang="en-US" altLang="zh-CN" sz="2000" b="1" dirty="0">
              <a:solidFill>
                <a:srgbClr val="000000"/>
              </a:solidFill>
            </a:endParaRPr>
          </a:p>
        </p:txBody>
      </p:sp>
      <p:sp>
        <p:nvSpPr>
          <p:cNvPr id="32771" name="Text Box 2"/>
          <p:cNvSpPr>
            <a:spLocks noGrp="1"/>
          </p:cNvSpPr>
          <p:nvPr>
            <p:ph type="title" idx="4294967295"/>
          </p:nvPr>
        </p:nvSpPr>
        <p:spPr>
          <a:xfrm>
            <a:off x="71438" y="228600"/>
            <a:ext cx="9072562" cy="762000"/>
          </a:xfrm>
        </p:spPr>
        <p:txBody>
          <a:bodyPr lIns="90489" tIns="44448" rIns="90489" bIns="44448" anchorCtr="1"/>
          <a:lstStyle/>
          <a:p>
            <a:pPr algn="ctr" eaLnBrk="1" hangingPunct="1"/>
            <a:r>
              <a:rPr lang="en-US" altLang="zh-CN" sz="2800" smtClean="0">
                <a:solidFill>
                  <a:srgbClr val="0000CC"/>
                </a:solidFill>
              </a:rPr>
              <a:t>Conclusions</a:t>
            </a:r>
          </a:p>
        </p:txBody>
      </p:sp>
      <p:sp>
        <p:nvSpPr>
          <p:cNvPr id="6" name="Slide Number Placeholder 5"/>
          <p:cNvSpPr txBox="1">
            <a:spLocks/>
          </p:cNvSpPr>
          <p:nvPr/>
        </p:nvSpPr>
        <p:spPr bwMode="auto">
          <a:xfrm>
            <a:off x="7130941" y="6432332"/>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algn="r" eaLnBrk="0" fontAlgn="base" hangingPunct="0">
              <a:spcBef>
                <a:spcPct val="0"/>
              </a:spcBef>
              <a:spcAft>
                <a:spcPct val="0"/>
              </a:spcAft>
              <a:defRPr/>
            </a:pPr>
            <a:fld id="{3823A65F-B580-4FC2-913F-33B45AA84121}" type="slidenum">
              <a:rPr lang="zh-CN" altLang="en-US" sz="2000">
                <a:solidFill>
                  <a:srgbClr val="000000"/>
                </a:solidFill>
                <a:ea typeface="Osaka" pitchFamily="28" charset="-128"/>
              </a:rPr>
              <a:pPr algn="r" eaLnBrk="0" fontAlgn="base" hangingPunct="0">
                <a:spcBef>
                  <a:spcPct val="0"/>
                </a:spcBef>
                <a:spcAft>
                  <a:spcPct val="0"/>
                </a:spcAft>
                <a:defRPr/>
              </a:pPr>
              <a:t>18</a:t>
            </a:fld>
            <a:endParaRPr lang="en-US" altLang="zh-CN" sz="2000" dirty="0">
              <a:solidFill>
                <a:srgbClr val="000000"/>
              </a:solidFill>
              <a:ea typeface="Osaka" pitchFamily="28" charset="-128"/>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685800" y="1524000"/>
            <a:ext cx="7772400" cy="1143000"/>
          </a:xfrm>
        </p:spPr>
        <p:txBody>
          <a:bodyPr/>
          <a:lstStyle/>
          <a:p>
            <a:pPr eaLnBrk="1" hangingPunct="1"/>
            <a:r>
              <a:rPr lang="en-US" altLang="zh-CN" sz="3600" smtClean="0">
                <a:solidFill>
                  <a:srgbClr val="0000CC"/>
                </a:solidFill>
                <a:ea typeface="SimSun" pitchFamily="2" charset="-122"/>
              </a:rPr>
              <a:t>Functionalized Nanoparticles for Enhanced Oil Recovery at High Temperature and Salinity</a:t>
            </a:r>
          </a:p>
        </p:txBody>
      </p:sp>
      <p:sp>
        <p:nvSpPr>
          <p:cNvPr id="30723" name="Rectangle 3"/>
          <p:cNvSpPr>
            <a:spLocks noChangeArrowheads="1"/>
          </p:cNvSpPr>
          <p:nvPr/>
        </p:nvSpPr>
        <p:spPr bwMode="auto">
          <a:xfrm>
            <a:off x="-22946" y="3124200"/>
            <a:ext cx="9223230" cy="3185487"/>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US" altLang="zh-CN" sz="2100" dirty="0">
                <a:solidFill>
                  <a:srgbClr val="000000"/>
                </a:solidFill>
                <a:ea typeface="MS PGothic" pitchFamily="34" charset="-128"/>
              </a:rPr>
              <a:t>Gedeng “Gordon” Ruan,</a:t>
            </a:r>
            <a:r>
              <a:rPr lang="en-US" altLang="zh-CN" sz="2100" baseline="30000" dirty="0">
                <a:solidFill>
                  <a:srgbClr val="000000"/>
                </a:solidFill>
                <a:ea typeface="MS PGothic" pitchFamily="34" charset="-128"/>
              </a:rPr>
              <a:t>1 </a:t>
            </a:r>
            <a:r>
              <a:rPr lang="en-US" altLang="zh-CN" sz="2100" dirty="0" err="1">
                <a:solidFill>
                  <a:srgbClr val="000000"/>
                </a:solidFill>
                <a:ea typeface="MS PGothic" pitchFamily="34" charset="-128"/>
              </a:rPr>
              <a:t>Hadi</a:t>
            </a:r>
            <a:r>
              <a:rPr lang="en-US" altLang="zh-CN" sz="2100" dirty="0">
                <a:solidFill>
                  <a:srgbClr val="000000"/>
                </a:solidFill>
                <a:ea typeface="MS PGothic" pitchFamily="34" charset="-128"/>
              </a:rPr>
              <a:t> ShamsiJazeyi,</a:t>
            </a:r>
            <a:r>
              <a:rPr lang="en-US" altLang="zh-CN" sz="2100" baseline="30000" dirty="0">
                <a:solidFill>
                  <a:srgbClr val="000000"/>
                </a:solidFill>
                <a:ea typeface="MS PGothic" pitchFamily="34" charset="-128"/>
              </a:rPr>
              <a:t>2</a:t>
            </a:r>
            <a:r>
              <a:rPr lang="en-US" altLang="zh-CN" sz="2100" dirty="0">
                <a:solidFill>
                  <a:srgbClr val="000000"/>
                </a:solidFill>
                <a:ea typeface="MS PGothic" pitchFamily="34" charset="-128"/>
              </a:rPr>
              <a:t> Chih-Chau “Garry” Hwang,</a:t>
            </a:r>
            <a:r>
              <a:rPr lang="en-US" altLang="zh-CN" sz="2100" baseline="30000" dirty="0">
                <a:solidFill>
                  <a:srgbClr val="000000"/>
                </a:solidFill>
                <a:ea typeface="MS PGothic" pitchFamily="34" charset="-128"/>
              </a:rPr>
              <a:t>1</a:t>
            </a:r>
          </a:p>
          <a:p>
            <a:pPr algn="ctr" eaLnBrk="0" fontAlgn="base" hangingPunct="0">
              <a:spcBef>
                <a:spcPct val="0"/>
              </a:spcBef>
              <a:spcAft>
                <a:spcPct val="0"/>
              </a:spcAft>
            </a:pPr>
            <a:r>
              <a:rPr lang="en-US" altLang="zh-CN" sz="2100" baseline="30000" dirty="0">
                <a:solidFill>
                  <a:srgbClr val="000000"/>
                </a:solidFill>
                <a:ea typeface="MS PGothic" pitchFamily="34" charset="-128"/>
              </a:rPr>
              <a:t> </a:t>
            </a:r>
            <a:r>
              <a:rPr lang="en-US" altLang="zh-CN" sz="2100" dirty="0">
                <a:solidFill>
                  <a:srgbClr val="000000"/>
                </a:solidFill>
                <a:ea typeface="SimSun" pitchFamily="2" charset="-122"/>
              </a:rPr>
              <a:t>Varun Shenoy Gangoli,</a:t>
            </a:r>
            <a:r>
              <a:rPr lang="en-US" altLang="zh-CN" sz="2100" baseline="30000" dirty="0">
                <a:solidFill>
                  <a:srgbClr val="000000"/>
                </a:solidFill>
                <a:ea typeface="SimSun" pitchFamily="2" charset="-122"/>
              </a:rPr>
              <a:t>2 </a:t>
            </a:r>
            <a:r>
              <a:rPr lang="en-US" altLang="zh-CN" sz="2100" dirty="0">
                <a:solidFill>
                  <a:srgbClr val="000000"/>
                </a:solidFill>
                <a:ea typeface="MS PGothic" pitchFamily="34" charset="-128"/>
              </a:rPr>
              <a:t>Zhiwei “Paul” Peng,</a:t>
            </a:r>
            <a:r>
              <a:rPr lang="en-US" altLang="zh-CN" sz="2100" baseline="30000" dirty="0">
                <a:solidFill>
                  <a:srgbClr val="000000"/>
                </a:solidFill>
                <a:ea typeface="MS PGothic" pitchFamily="34" charset="-128"/>
              </a:rPr>
              <a:t>1</a:t>
            </a:r>
            <a:r>
              <a:rPr lang="en-US" altLang="zh-CN" sz="2100" dirty="0">
                <a:solidFill>
                  <a:srgbClr val="000000"/>
                </a:solidFill>
                <a:ea typeface="SimSun" pitchFamily="2" charset="-122"/>
              </a:rPr>
              <a:t> Changsheng “Charles” Xiang</a:t>
            </a:r>
            <a:r>
              <a:rPr lang="en-US" altLang="zh-CN" sz="2100" baseline="30000" dirty="0">
                <a:solidFill>
                  <a:srgbClr val="000000"/>
                </a:solidFill>
                <a:ea typeface="MS PGothic" pitchFamily="34" charset="-128"/>
              </a:rPr>
              <a:t>1</a:t>
            </a:r>
            <a:endParaRPr lang="en-US" altLang="zh-CN" sz="2100" dirty="0">
              <a:solidFill>
                <a:srgbClr val="000000"/>
              </a:solidFill>
              <a:ea typeface="SimSun" pitchFamily="2" charset="-122"/>
            </a:endParaRPr>
          </a:p>
          <a:p>
            <a:pPr algn="ctr" eaLnBrk="0" fontAlgn="base" hangingPunct="0">
              <a:spcBef>
                <a:spcPct val="0"/>
              </a:spcBef>
              <a:spcAft>
                <a:spcPct val="0"/>
              </a:spcAft>
            </a:pPr>
            <a:r>
              <a:rPr lang="en-US" altLang="zh-CN" sz="2100" dirty="0" err="1">
                <a:solidFill>
                  <a:srgbClr val="000000"/>
                </a:solidFill>
                <a:ea typeface="SimSun" pitchFamily="2" charset="-122"/>
              </a:rPr>
              <a:t>Yinhong</a:t>
            </a:r>
            <a:r>
              <a:rPr lang="en-US" altLang="zh-CN" sz="2100" dirty="0">
                <a:solidFill>
                  <a:srgbClr val="000000"/>
                </a:solidFill>
                <a:ea typeface="SimSun" pitchFamily="2" charset="-122"/>
              </a:rPr>
              <a:t> Cheng,</a:t>
            </a:r>
            <a:r>
              <a:rPr lang="en-US" altLang="zh-CN" sz="2100" baseline="30000" dirty="0">
                <a:solidFill>
                  <a:srgbClr val="000000"/>
                </a:solidFill>
                <a:ea typeface="SimSun" pitchFamily="2" charset="-122"/>
              </a:rPr>
              <a:t>2</a:t>
            </a:r>
            <a:r>
              <a:rPr lang="en-US" altLang="zh-CN" sz="2100" dirty="0">
                <a:solidFill>
                  <a:srgbClr val="000000"/>
                </a:solidFill>
                <a:ea typeface="SimSun" pitchFamily="2" charset="-122"/>
              </a:rPr>
              <a:t> Maura Puerto,</a:t>
            </a:r>
            <a:r>
              <a:rPr lang="en-US" altLang="zh-CN" sz="2100" baseline="30000" dirty="0">
                <a:solidFill>
                  <a:srgbClr val="000000"/>
                </a:solidFill>
                <a:ea typeface="SimSun" pitchFamily="2" charset="-122"/>
              </a:rPr>
              <a:t>2</a:t>
            </a:r>
            <a:r>
              <a:rPr lang="en-US" altLang="zh-CN" sz="2100" dirty="0">
                <a:solidFill>
                  <a:srgbClr val="000000"/>
                </a:solidFill>
                <a:ea typeface="SimSun" pitchFamily="2" charset="-122"/>
              </a:rPr>
              <a:t> Rafael Verduzco,</a:t>
            </a:r>
            <a:r>
              <a:rPr lang="en-US" altLang="zh-CN" sz="2100" baseline="30000" dirty="0">
                <a:solidFill>
                  <a:srgbClr val="000000"/>
                </a:solidFill>
                <a:ea typeface="SimSun" pitchFamily="2" charset="-122"/>
              </a:rPr>
              <a:t>2 </a:t>
            </a:r>
            <a:r>
              <a:rPr lang="en-US" altLang="zh-CN" sz="2100" dirty="0">
                <a:solidFill>
                  <a:srgbClr val="000000"/>
                </a:solidFill>
                <a:ea typeface="SimSun" pitchFamily="2" charset="-122"/>
              </a:rPr>
              <a:t>Michael S.Wong,</a:t>
            </a:r>
            <a:r>
              <a:rPr lang="en-US" altLang="zh-CN" sz="2100" baseline="30000" dirty="0">
                <a:solidFill>
                  <a:srgbClr val="000000"/>
                </a:solidFill>
                <a:ea typeface="SimSun" pitchFamily="2" charset="-122"/>
              </a:rPr>
              <a:t>1,2</a:t>
            </a:r>
            <a:r>
              <a:rPr lang="en-US" altLang="zh-CN" sz="2100" dirty="0">
                <a:solidFill>
                  <a:srgbClr val="000000"/>
                </a:solidFill>
                <a:ea typeface="SimSun" pitchFamily="2" charset="-122"/>
              </a:rPr>
              <a:t> </a:t>
            </a:r>
          </a:p>
          <a:p>
            <a:pPr algn="ctr" eaLnBrk="0" fontAlgn="base" hangingPunct="0">
              <a:spcBef>
                <a:spcPct val="0"/>
              </a:spcBef>
              <a:spcAft>
                <a:spcPct val="0"/>
              </a:spcAft>
              <a:buFont typeface="Times New Roman" pitchFamily="18" charset="0"/>
              <a:buNone/>
            </a:pPr>
            <a:r>
              <a:rPr lang="en-US" altLang="zh-CN" sz="2100" dirty="0">
                <a:solidFill>
                  <a:srgbClr val="000000"/>
                </a:solidFill>
                <a:ea typeface="SimSun" pitchFamily="2" charset="-122"/>
              </a:rPr>
              <a:t>Clarence A. Miller,</a:t>
            </a:r>
            <a:r>
              <a:rPr lang="en-US" altLang="zh-CN" sz="2100" baseline="30000" dirty="0">
                <a:solidFill>
                  <a:srgbClr val="000000"/>
                </a:solidFill>
                <a:ea typeface="SimSun" pitchFamily="2" charset="-122"/>
              </a:rPr>
              <a:t>2 </a:t>
            </a:r>
            <a:r>
              <a:rPr lang="en-US" altLang="zh-CN" sz="2100" dirty="0">
                <a:solidFill>
                  <a:srgbClr val="000000"/>
                </a:solidFill>
                <a:ea typeface="SimSun" pitchFamily="2" charset="-122"/>
              </a:rPr>
              <a:t>George J. Hirasaki,</a:t>
            </a:r>
            <a:r>
              <a:rPr lang="en-US" altLang="zh-CN" sz="2100" baseline="30000" dirty="0">
                <a:solidFill>
                  <a:srgbClr val="000000"/>
                </a:solidFill>
                <a:ea typeface="SimSun" pitchFamily="2" charset="-122"/>
              </a:rPr>
              <a:t>2 </a:t>
            </a:r>
            <a:r>
              <a:rPr lang="en-US" altLang="zh-CN" sz="2100" dirty="0">
                <a:solidFill>
                  <a:srgbClr val="000000"/>
                </a:solidFill>
                <a:ea typeface="MS PGothic" pitchFamily="34" charset="-128"/>
              </a:rPr>
              <a:t>James M. Tour</a:t>
            </a:r>
            <a:r>
              <a:rPr lang="en-US" altLang="zh-CN" sz="2100" baseline="30000" dirty="0">
                <a:solidFill>
                  <a:srgbClr val="000000"/>
                </a:solidFill>
                <a:ea typeface="MS PGothic" pitchFamily="34" charset="-128"/>
              </a:rPr>
              <a:t>1</a:t>
            </a:r>
          </a:p>
          <a:p>
            <a:pPr algn="ctr" eaLnBrk="0" fontAlgn="base" hangingPunct="0">
              <a:spcBef>
                <a:spcPct val="0"/>
              </a:spcBef>
              <a:spcAft>
                <a:spcPct val="0"/>
              </a:spcAft>
            </a:pPr>
            <a:endParaRPr lang="en-US" altLang="zh-CN" sz="2100" dirty="0">
              <a:solidFill>
                <a:srgbClr val="000000"/>
              </a:solidFill>
              <a:ea typeface="MS PGothic" pitchFamily="34" charset="-128"/>
            </a:endParaRPr>
          </a:p>
          <a:p>
            <a:pPr algn="ctr" eaLnBrk="0" fontAlgn="base" hangingPunct="0">
              <a:spcBef>
                <a:spcPct val="0"/>
              </a:spcBef>
              <a:spcAft>
                <a:spcPct val="0"/>
              </a:spcAft>
            </a:pPr>
            <a:r>
              <a:rPr lang="en-US" altLang="zh-CN" baseline="30000" dirty="0">
                <a:solidFill>
                  <a:srgbClr val="000000"/>
                </a:solidFill>
                <a:ea typeface="SimSun" pitchFamily="2" charset="-122"/>
              </a:rPr>
              <a:t>1</a:t>
            </a:r>
            <a:r>
              <a:rPr lang="en-US" altLang="zh-CN" dirty="0">
                <a:solidFill>
                  <a:srgbClr val="000000"/>
                </a:solidFill>
                <a:ea typeface="SimSun" pitchFamily="2" charset="-122"/>
              </a:rPr>
              <a:t>Department of Chemistry </a:t>
            </a:r>
          </a:p>
          <a:p>
            <a:pPr algn="ctr" eaLnBrk="0" fontAlgn="base" hangingPunct="0">
              <a:spcBef>
                <a:spcPct val="0"/>
              </a:spcBef>
              <a:spcAft>
                <a:spcPct val="0"/>
              </a:spcAft>
            </a:pPr>
            <a:r>
              <a:rPr lang="en-US" altLang="zh-CN" baseline="30000" dirty="0">
                <a:solidFill>
                  <a:srgbClr val="000000"/>
                </a:solidFill>
                <a:ea typeface="SimSun" pitchFamily="2" charset="-122"/>
              </a:rPr>
              <a:t>3</a:t>
            </a:r>
            <a:r>
              <a:rPr lang="en-US" altLang="zh-CN" dirty="0">
                <a:solidFill>
                  <a:srgbClr val="000000"/>
                </a:solidFill>
                <a:ea typeface="SimSun" pitchFamily="2" charset="-122"/>
              </a:rPr>
              <a:t>Department of Chemical and Biomolecular Engineering</a:t>
            </a:r>
          </a:p>
          <a:p>
            <a:pPr algn="ctr" eaLnBrk="0" fontAlgn="base" hangingPunct="0">
              <a:spcBef>
                <a:spcPct val="0"/>
              </a:spcBef>
              <a:spcAft>
                <a:spcPct val="0"/>
              </a:spcAft>
            </a:pPr>
            <a:endParaRPr lang="en-US" altLang="zh-CN" dirty="0">
              <a:solidFill>
                <a:srgbClr val="000000"/>
              </a:solidFill>
              <a:ea typeface="SimSun" pitchFamily="2" charset="-122"/>
            </a:endParaRPr>
          </a:p>
          <a:p>
            <a:pPr algn="ctr" eaLnBrk="0" fontAlgn="base" hangingPunct="0">
              <a:spcBef>
                <a:spcPct val="0"/>
              </a:spcBef>
              <a:spcAft>
                <a:spcPct val="0"/>
              </a:spcAft>
            </a:pPr>
            <a:r>
              <a:rPr lang="en-US" altLang="zh-CN" dirty="0">
                <a:solidFill>
                  <a:srgbClr val="000000"/>
                </a:solidFill>
                <a:ea typeface="SimSun" pitchFamily="2" charset="-122"/>
              </a:rPr>
              <a:t>Rice University, Houston, TX, 77005</a:t>
            </a:r>
          </a:p>
          <a:p>
            <a:pPr algn="ctr" eaLnBrk="0" fontAlgn="base" hangingPunct="0">
              <a:spcBef>
                <a:spcPct val="0"/>
              </a:spcBef>
              <a:spcAft>
                <a:spcPct val="0"/>
              </a:spcAft>
            </a:pPr>
            <a:endParaRPr lang="en-US" altLang="zh-CN" sz="2400" dirty="0">
              <a:solidFill>
                <a:srgbClr val="000000"/>
              </a:solidFill>
              <a:ea typeface="MS PGothic" pitchFamily="34" charset="-128"/>
            </a:endParaRPr>
          </a:p>
        </p:txBody>
      </p:sp>
      <p:pic>
        <p:nvPicPr>
          <p:cNvPr id="30724" name="Picture 4" descr="RiceLogo"/>
          <p:cNvPicPr>
            <a:picLocks noChangeAspect="1" noChangeArrowheads="1"/>
          </p:cNvPicPr>
          <p:nvPr/>
        </p:nvPicPr>
        <p:blipFill>
          <a:blip r:embed="rId3" cstate="print"/>
          <a:srcRect/>
          <a:stretch>
            <a:fillRect/>
          </a:stretch>
        </p:blipFill>
        <p:spPr bwMode="auto">
          <a:xfrm>
            <a:off x="3267075" y="76200"/>
            <a:ext cx="2752725" cy="1120775"/>
          </a:xfrm>
          <a:prstGeom prst="rect">
            <a:avLst/>
          </a:prstGeom>
          <a:noFill/>
          <a:ln w="9525">
            <a:noFill/>
            <a:miter lim="800000"/>
            <a:headEnd/>
            <a:tailEnd/>
          </a:ln>
        </p:spPr>
      </p:pic>
      <p:sp>
        <p:nvSpPr>
          <p:cNvPr id="30726"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51DFF911-0F55-40AC-8DAE-E24D5D37311A}" type="slidenum">
              <a:rPr lang="zh-CN" altLang="en-US" sz="1400" b="1">
                <a:solidFill>
                  <a:srgbClr val="000000"/>
                </a:solidFill>
              </a:rPr>
              <a:pPr algn="r" eaLnBrk="0" fontAlgn="base" hangingPunct="0">
                <a:spcBef>
                  <a:spcPct val="0"/>
                </a:spcBef>
                <a:spcAft>
                  <a:spcPct val="0"/>
                </a:spcAft>
              </a:pPr>
              <a:t>19</a:t>
            </a:fld>
            <a:endParaRPr lang="en-US" altLang="zh-CN" sz="1400" b="1">
              <a:solidFill>
                <a:srgbClr val="000000"/>
              </a:solidFill>
            </a:endParaRPr>
          </a:p>
        </p:txBody>
      </p:sp>
      <p:sp>
        <p:nvSpPr>
          <p:cNvPr id="7" name="Rectangle 6"/>
          <p:cNvSpPr>
            <a:spLocks noChangeArrowheads="1"/>
          </p:cNvSpPr>
          <p:nvPr/>
        </p:nvSpPr>
        <p:spPr bwMode="auto">
          <a:xfrm>
            <a:off x="457200" y="5943600"/>
            <a:ext cx="8382000" cy="762000"/>
          </a:xfrm>
          <a:prstGeom prst="rect">
            <a:avLst/>
          </a:prstGeom>
          <a:noFill/>
          <a:ln w="12700">
            <a:noFill/>
            <a:miter lim="800000"/>
            <a:headEnd/>
            <a:tailEnd/>
          </a:ln>
        </p:spPr>
        <p:txBody>
          <a:bodyPr lIns="90488" tIns="44450" rIns="90488" bIns="44450"/>
          <a:lstStyle/>
          <a:p>
            <a:pPr algn="ctr" fontAlgn="base">
              <a:spcBef>
                <a:spcPct val="0"/>
              </a:spcBef>
              <a:spcAft>
                <a:spcPct val="0"/>
              </a:spcAft>
            </a:pPr>
            <a:r>
              <a:rPr lang="en-US" altLang="zh-CN" sz="2000" dirty="0" smtClean="0">
                <a:solidFill>
                  <a:srgbClr val="0000CC"/>
                </a:solidFill>
              </a:rPr>
              <a:t>All work presented here was funded in whole or in part by the Advanced Energy Consortium</a:t>
            </a:r>
            <a:endParaRPr lang="en-US" altLang="zh-CN" sz="2000" dirty="0">
              <a:solidFill>
                <a:srgbClr val="0000CC"/>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zh-CN" smtClean="0"/>
              <a:t>Project Team Members</a:t>
            </a:r>
          </a:p>
        </p:txBody>
      </p:sp>
      <p:pic>
        <p:nvPicPr>
          <p:cNvPr id="31747" name="Picture 3" descr="Rice Logo"/>
          <p:cNvPicPr>
            <a:picLocks noChangeAspect="1" noChangeArrowheads="1"/>
          </p:cNvPicPr>
          <p:nvPr/>
        </p:nvPicPr>
        <p:blipFill>
          <a:blip r:embed="rId3" cstate="print"/>
          <a:srcRect l="-7207" t="-8672" r="-7207" b="-3136"/>
          <a:stretch>
            <a:fillRect/>
          </a:stretch>
        </p:blipFill>
        <p:spPr bwMode="auto">
          <a:xfrm>
            <a:off x="8077200" y="76200"/>
            <a:ext cx="981075" cy="392113"/>
          </a:xfrm>
          <a:prstGeom prst="rect">
            <a:avLst/>
          </a:prstGeom>
          <a:solidFill>
            <a:schemeClr val="bg1"/>
          </a:solidFill>
          <a:ln w="9525">
            <a:noFill/>
            <a:miter lim="800000"/>
            <a:headEnd/>
            <a:tailEnd/>
          </a:ln>
        </p:spPr>
      </p:pic>
      <p:sp>
        <p:nvSpPr>
          <p:cNvPr id="31748"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786F544E-24F8-4F25-90D2-7F3C5E1C664B}" type="slidenum">
              <a:rPr lang="zh-CN" altLang="en-US" sz="1400" b="1">
                <a:solidFill>
                  <a:srgbClr val="000000"/>
                </a:solidFill>
                <a:ea typeface="Osaka" pitchFamily="28" charset="-128"/>
              </a:rPr>
              <a:pPr algn="r" eaLnBrk="0" fontAlgn="base" hangingPunct="0">
                <a:spcBef>
                  <a:spcPct val="0"/>
                </a:spcBef>
                <a:spcAft>
                  <a:spcPct val="0"/>
                </a:spcAft>
              </a:pPr>
              <a:t>20</a:t>
            </a:fld>
            <a:endParaRPr lang="en-US" altLang="zh-CN" sz="1400" b="1">
              <a:solidFill>
                <a:srgbClr val="000000"/>
              </a:solidFill>
              <a:ea typeface="Osaka" pitchFamily="28" charset="-128"/>
            </a:endParaRPr>
          </a:p>
        </p:txBody>
      </p:sp>
      <p:grpSp>
        <p:nvGrpSpPr>
          <p:cNvPr id="2" name="组合 34"/>
          <p:cNvGrpSpPr>
            <a:grpSpLocks noChangeAspect="1"/>
          </p:cNvGrpSpPr>
          <p:nvPr/>
        </p:nvGrpSpPr>
        <p:grpSpPr bwMode="auto">
          <a:xfrm>
            <a:off x="152400" y="914400"/>
            <a:ext cx="8686800" cy="2265363"/>
            <a:chOff x="76200" y="914400"/>
            <a:chExt cx="9144000" cy="2385197"/>
          </a:xfrm>
        </p:grpSpPr>
        <p:pic>
          <p:nvPicPr>
            <p:cNvPr id="31765" name="Picture 5"/>
            <p:cNvPicPr>
              <a:picLocks noChangeAspect="1" noChangeArrowheads="1"/>
            </p:cNvPicPr>
            <p:nvPr/>
          </p:nvPicPr>
          <p:blipFill>
            <a:blip r:embed="rId4" cstate="print"/>
            <a:srcRect l="12930" b="28590"/>
            <a:stretch>
              <a:fillRect/>
            </a:stretch>
          </p:blipFill>
          <p:spPr bwMode="auto">
            <a:xfrm>
              <a:off x="76200" y="914400"/>
              <a:ext cx="1603375" cy="1981200"/>
            </a:xfrm>
            <a:prstGeom prst="rect">
              <a:avLst/>
            </a:prstGeom>
            <a:noFill/>
            <a:ln w="12700">
              <a:noFill/>
              <a:miter lim="800000"/>
              <a:headEnd/>
              <a:tailEnd/>
            </a:ln>
          </p:spPr>
        </p:pic>
        <p:sp>
          <p:nvSpPr>
            <p:cNvPr id="31766" name="Text Box 16"/>
            <p:cNvSpPr txBox="1">
              <a:spLocks noChangeArrowheads="1"/>
            </p:cNvSpPr>
            <p:nvPr/>
          </p:nvSpPr>
          <p:spPr bwMode="auto">
            <a:xfrm>
              <a:off x="2048885" y="2928938"/>
              <a:ext cx="914894" cy="356373"/>
            </a:xfrm>
            <a:prstGeom prst="rect">
              <a:avLst/>
            </a:prstGeom>
            <a:solidFill>
              <a:schemeClr val="bg1"/>
            </a:solidFill>
            <a:ln w="12700">
              <a:no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George</a:t>
              </a:r>
            </a:p>
          </p:txBody>
        </p:sp>
        <p:sp>
          <p:nvSpPr>
            <p:cNvPr id="31767" name="Text Box 17"/>
            <p:cNvSpPr txBox="1">
              <a:spLocks noChangeArrowheads="1"/>
            </p:cNvSpPr>
            <p:nvPr/>
          </p:nvSpPr>
          <p:spPr bwMode="auto">
            <a:xfrm>
              <a:off x="508554" y="2938463"/>
              <a:ext cx="530173" cy="356373"/>
            </a:xfrm>
            <a:prstGeom prst="rect">
              <a:avLst/>
            </a:prstGeom>
            <a:solidFill>
              <a:schemeClr val="bg1"/>
            </a:solidFill>
            <a:ln w="12700">
              <a:no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Jim</a:t>
              </a:r>
            </a:p>
          </p:txBody>
        </p:sp>
        <p:sp>
          <p:nvSpPr>
            <p:cNvPr id="31768" name="Text Box 19"/>
            <p:cNvSpPr txBox="1">
              <a:spLocks noChangeArrowheads="1"/>
            </p:cNvSpPr>
            <p:nvPr/>
          </p:nvSpPr>
          <p:spPr bwMode="auto">
            <a:xfrm>
              <a:off x="3391554" y="2943224"/>
              <a:ext cx="1056633" cy="356373"/>
            </a:xfrm>
            <a:prstGeom prst="rect">
              <a:avLst/>
            </a:prstGeom>
            <a:solidFill>
              <a:schemeClr val="bg1"/>
            </a:solidFill>
            <a:ln w="12700">
              <a:no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Clarence</a:t>
              </a:r>
            </a:p>
          </p:txBody>
        </p:sp>
        <p:pic>
          <p:nvPicPr>
            <p:cNvPr id="31769" name="Picture 29" descr="https://chbe.rice.edu/uploadedImages/Chemical_and_Biomolecular_Engineering/People/Faculty/georgehirasaki_01.jpg"/>
            <p:cNvPicPr>
              <a:picLocks noChangeAspect="1" noChangeArrowheads="1"/>
            </p:cNvPicPr>
            <p:nvPr/>
          </p:nvPicPr>
          <p:blipFill>
            <a:blip r:embed="rId5" cstate="print"/>
            <a:srcRect t="3464" b="6493"/>
            <a:stretch>
              <a:fillRect/>
            </a:stretch>
          </p:blipFill>
          <p:spPr bwMode="auto">
            <a:xfrm>
              <a:off x="1785937" y="914400"/>
              <a:ext cx="1428750" cy="1981200"/>
            </a:xfrm>
            <a:prstGeom prst="rect">
              <a:avLst/>
            </a:prstGeom>
            <a:noFill/>
            <a:ln w="9525">
              <a:noFill/>
              <a:miter lim="800000"/>
              <a:headEnd/>
              <a:tailEnd/>
            </a:ln>
          </p:spPr>
        </p:pic>
        <p:pic>
          <p:nvPicPr>
            <p:cNvPr id="31770" name="Picture 31" descr="faculty12"/>
            <p:cNvPicPr>
              <a:picLocks noChangeAspect="1" noChangeArrowheads="1"/>
            </p:cNvPicPr>
            <p:nvPr/>
          </p:nvPicPr>
          <p:blipFill>
            <a:blip r:embed="rId6" cstate="print"/>
            <a:srcRect b="5673"/>
            <a:stretch>
              <a:fillRect/>
            </a:stretch>
          </p:blipFill>
          <p:spPr bwMode="auto">
            <a:xfrm>
              <a:off x="3276600" y="923925"/>
              <a:ext cx="1357313" cy="1971675"/>
            </a:xfrm>
            <a:prstGeom prst="rect">
              <a:avLst/>
            </a:prstGeom>
            <a:noFill/>
            <a:ln w="9525">
              <a:noFill/>
              <a:miter lim="800000"/>
              <a:headEnd/>
              <a:tailEnd/>
            </a:ln>
          </p:spPr>
        </p:pic>
        <p:pic>
          <p:nvPicPr>
            <p:cNvPr id="31771" name="Picture 28" descr="https://encrypted-tbn2.gstatic.com/images?q=tbn:ANd9GcRRQcP3MNLYFzCxSpBwqv9APdLJAI0HBibnydGf3PVcWAv02NdqyQ"/>
            <p:cNvPicPr>
              <a:picLocks noChangeAspect="1" noChangeArrowheads="1"/>
            </p:cNvPicPr>
            <p:nvPr/>
          </p:nvPicPr>
          <p:blipFill>
            <a:blip r:embed="rId7" cstate="print"/>
            <a:srcRect/>
            <a:stretch>
              <a:fillRect/>
            </a:stretch>
          </p:blipFill>
          <p:spPr bwMode="auto">
            <a:xfrm>
              <a:off x="6477000" y="914400"/>
              <a:ext cx="1329663" cy="1981200"/>
            </a:xfrm>
            <a:prstGeom prst="rect">
              <a:avLst/>
            </a:prstGeom>
            <a:noFill/>
            <a:ln w="9525">
              <a:noFill/>
              <a:miter lim="800000"/>
              <a:headEnd/>
              <a:tailEnd/>
            </a:ln>
          </p:spPr>
        </p:pic>
        <p:pic>
          <p:nvPicPr>
            <p:cNvPr id="31772" name="Picture 4"/>
            <p:cNvPicPr>
              <a:picLocks noChangeAspect="1" noChangeArrowheads="1"/>
            </p:cNvPicPr>
            <p:nvPr/>
          </p:nvPicPr>
          <p:blipFill>
            <a:blip r:embed="rId8" cstate="print"/>
            <a:srcRect/>
            <a:stretch>
              <a:fillRect/>
            </a:stretch>
          </p:blipFill>
          <p:spPr bwMode="auto">
            <a:xfrm>
              <a:off x="4724400" y="914400"/>
              <a:ext cx="1651000" cy="1981200"/>
            </a:xfrm>
            <a:prstGeom prst="rect">
              <a:avLst/>
            </a:prstGeom>
            <a:noFill/>
            <a:ln w="12700">
              <a:noFill/>
              <a:miter lim="800000"/>
              <a:headEnd/>
              <a:tailEnd/>
            </a:ln>
          </p:spPr>
        </p:pic>
        <p:sp>
          <p:nvSpPr>
            <p:cNvPr id="31773" name="Text Box 15"/>
            <p:cNvSpPr txBox="1">
              <a:spLocks noChangeArrowheads="1"/>
            </p:cNvSpPr>
            <p:nvPr/>
          </p:nvSpPr>
          <p:spPr bwMode="auto">
            <a:xfrm>
              <a:off x="5156200" y="2940050"/>
              <a:ext cx="649976" cy="356373"/>
            </a:xfrm>
            <a:prstGeom prst="rect">
              <a:avLst/>
            </a:prstGeom>
            <a:solidFill>
              <a:schemeClr val="bg1"/>
            </a:solidFill>
            <a:ln w="12700">
              <a:no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Mike</a:t>
              </a:r>
            </a:p>
          </p:txBody>
        </p:sp>
        <p:sp>
          <p:nvSpPr>
            <p:cNvPr id="31774" name="Text Box 12"/>
            <p:cNvSpPr txBox="1">
              <a:spLocks noChangeArrowheads="1"/>
            </p:cNvSpPr>
            <p:nvPr/>
          </p:nvSpPr>
          <p:spPr bwMode="auto">
            <a:xfrm>
              <a:off x="8107363" y="2938463"/>
              <a:ext cx="806902" cy="356373"/>
            </a:xfrm>
            <a:prstGeom prst="rect">
              <a:avLst/>
            </a:prstGeom>
            <a:solidFill>
              <a:schemeClr val="bg1"/>
            </a:solidFill>
            <a:ln w="12700">
              <a:no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Maura</a:t>
              </a:r>
            </a:p>
          </p:txBody>
        </p:sp>
        <p:pic>
          <p:nvPicPr>
            <p:cNvPr id="31775" name="Picture 33" descr="https://encrypted-tbn3.gstatic.com/images?q=tbn:ANd9GcRfOc2k_clJVqdHDzhiMXoFmRcD5JKncquceOttCdRwWo9LWdJ2"/>
            <p:cNvPicPr>
              <a:picLocks noChangeAspect="1" noChangeArrowheads="1"/>
            </p:cNvPicPr>
            <p:nvPr/>
          </p:nvPicPr>
          <p:blipFill>
            <a:blip r:embed="rId9" cstate="print"/>
            <a:srcRect/>
            <a:stretch>
              <a:fillRect/>
            </a:stretch>
          </p:blipFill>
          <p:spPr bwMode="auto">
            <a:xfrm>
              <a:off x="7880350" y="914400"/>
              <a:ext cx="1339850" cy="1990725"/>
            </a:xfrm>
            <a:prstGeom prst="rect">
              <a:avLst/>
            </a:prstGeom>
            <a:noFill/>
            <a:ln w="9525">
              <a:noFill/>
              <a:miter lim="800000"/>
              <a:headEnd/>
              <a:tailEnd/>
            </a:ln>
          </p:spPr>
        </p:pic>
        <p:sp>
          <p:nvSpPr>
            <p:cNvPr id="31776" name="Text Box 12"/>
            <p:cNvSpPr txBox="1">
              <a:spLocks noChangeArrowheads="1"/>
            </p:cNvSpPr>
            <p:nvPr/>
          </p:nvSpPr>
          <p:spPr bwMode="auto">
            <a:xfrm>
              <a:off x="6718753" y="2919663"/>
              <a:ext cx="817026" cy="356373"/>
            </a:xfrm>
            <a:prstGeom prst="rect">
              <a:avLst/>
            </a:prstGeom>
            <a:solidFill>
              <a:schemeClr val="bg1"/>
            </a:solidFill>
            <a:ln w="12700">
              <a:no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Rafael</a:t>
              </a:r>
            </a:p>
          </p:txBody>
        </p:sp>
      </p:grpSp>
      <p:grpSp>
        <p:nvGrpSpPr>
          <p:cNvPr id="3" name="组合 37"/>
          <p:cNvGrpSpPr>
            <a:grpSpLocks noChangeAspect="1"/>
          </p:cNvGrpSpPr>
          <p:nvPr/>
        </p:nvGrpSpPr>
        <p:grpSpPr bwMode="auto">
          <a:xfrm>
            <a:off x="152400" y="4183063"/>
            <a:ext cx="8839200" cy="2065337"/>
            <a:chOff x="-1371600" y="4181159"/>
            <a:chExt cx="10392945" cy="2429172"/>
          </a:xfrm>
        </p:grpSpPr>
        <p:pic>
          <p:nvPicPr>
            <p:cNvPr id="31751" name="图片 1" descr="C:\Users\Gordon\Desktop\IMG_0005.JPG"/>
            <p:cNvPicPr>
              <a:picLocks noChangeAspect="1" noChangeArrowheads="1"/>
            </p:cNvPicPr>
            <p:nvPr/>
          </p:nvPicPr>
          <p:blipFill>
            <a:blip r:embed="rId10" cstate="print"/>
            <a:srcRect l="43329" t="31749" r="41946" b="52483"/>
            <a:stretch>
              <a:fillRect/>
            </a:stretch>
          </p:blipFill>
          <p:spPr bwMode="auto">
            <a:xfrm>
              <a:off x="-1371600" y="4246245"/>
              <a:ext cx="1344613" cy="1916113"/>
            </a:xfrm>
            <a:prstGeom prst="rect">
              <a:avLst/>
            </a:prstGeom>
            <a:noFill/>
            <a:ln w="9525">
              <a:noFill/>
              <a:miter lim="800000"/>
              <a:headEnd/>
              <a:tailEnd/>
            </a:ln>
          </p:spPr>
        </p:pic>
        <p:sp>
          <p:nvSpPr>
            <p:cNvPr id="31752" name="Text Box 21"/>
            <p:cNvSpPr txBox="1">
              <a:spLocks noChangeArrowheads="1"/>
            </p:cNvSpPr>
            <p:nvPr/>
          </p:nvSpPr>
          <p:spPr bwMode="auto">
            <a:xfrm>
              <a:off x="-1143000" y="6172200"/>
              <a:ext cx="874713" cy="349250"/>
            </a:xfrm>
            <a:prstGeom prst="rect">
              <a:avLst/>
            </a:prstGeom>
            <a:solidFill>
              <a:schemeClr val="bg1"/>
            </a:solidFill>
            <a:ln w="12700">
              <a:no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Gordon</a:t>
              </a:r>
            </a:p>
          </p:txBody>
        </p:sp>
        <p:pic>
          <p:nvPicPr>
            <p:cNvPr id="31753" name="Picture 11" descr="IMG_1108"/>
            <p:cNvPicPr>
              <a:picLocks noChangeAspect="1" noChangeArrowheads="1"/>
            </p:cNvPicPr>
            <p:nvPr/>
          </p:nvPicPr>
          <p:blipFill>
            <a:blip r:embed="rId11" cstate="print"/>
            <a:srcRect l="8141"/>
            <a:stretch>
              <a:fillRect/>
            </a:stretch>
          </p:blipFill>
          <p:spPr bwMode="auto">
            <a:xfrm>
              <a:off x="6096000" y="4243071"/>
              <a:ext cx="1390650" cy="1919288"/>
            </a:xfrm>
            <a:prstGeom prst="rect">
              <a:avLst/>
            </a:prstGeom>
            <a:noFill/>
            <a:ln w="9525">
              <a:noFill/>
              <a:miter lim="800000"/>
              <a:headEnd/>
              <a:tailEnd/>
            </a:ln>
          </p:spPr>
        </p:pic>
        <p:sp>
          <p:nvSpPr>
            <p:cNvPr id="31754" name="Text Box 21"/>
            <p:cNvSpPr txBox="1">
              <a:spLocks noChangeArrowheads="1"/>
            </p:cNvSpPr>
            <p:nvPr/>
          </p:nvSpPr>
          <p:spPr bwMode="auto">
            <a:xfrm>
              <a:off x="6400801" y="6172201"/>
              <a:ext cx="918252" cy="398065"/>
            </a:xfrm>
            <a:prstGeom prst="rect">
              <a:avLst/>
            </a:prstGeom>
            <a:solidFill>
              <a:schemeClr val="bg1"/>
            </a:solidFill>
            <a:ln w="12700">
              <a:noFill/>
              <a:miter lim="800000"/>
              <a:headEnd/>
              <a:tailEnd/>
            </a:ln>
          </p:spPr>
          <p:txBody>
            <a:bodyPr>
              <a:spAutoFit/>
            </a:bodyPr>
            <a:lstStyle/>
            <a:p>
              <a:pPr eaLnBrk="0" fontAlgn="base" hangingPunct="0">
                <a:spcBef>
                  <a:spcPct val="0"/>
                </a:spcBef>
                <a:spcAft>
                  <a:spcPct val="0"/>
                </a:spcAft>
              </a:pPr>
              <a:r>
                <a:rPr lang="en-US" altLang="zh-CN" sz="1600">
                  <a:solidFill>
                    <a:srgbClr val="000000"/>
                  </a:solidFill>
                </a:rPr>
                <a:t>Varun</a:t>
              </a:r>
            </a:p>
          </p:txBody>
        </p:sp>
        <p:pic>
          <p:nvPicPr>
            <p:cNvPr id="31755" name="Picture 12" descr="IMG_1104"/>
            <p:cNvPicPr>
              <a:picLocks noChangeAspect="1" noChangeArrowheads="1"/>
            </p:cNvPicPr>
            <p:nvPr/>
          </p:nvPicPr>
          <p:blipFill>
            <a:blip r:embed="rId12" cstate="print"/>
            <a:srcRect l="9035" t="11980" r="7581" b="10001"/>
            <a:stretch>
              <a:fillRect/>
            </a:stretch>
          </p:blipFill>
          <p:spPr bwMode="auto">
            <a:xfrm>
              <a:off x="7629525" y="4249421"/>
              <a:ext cx="1362075" cy="1912938"/>
            </a:xfrm>
            <a:prstGeom prst="rect">
              <a:avLst/>
            </a:prstGeom>
            <a:noFill/>
            <a:ln w="9525">
              <a:noFill/>
              <a:miter lim="800000"/>
              <a:headEnd/>
              <a:tailEnd/>
            </a:ln>
          </p:spPr>
        </p:pic>
        <p:sp>
          <p:nvSpPr>
            <p:cNvPr id="31756" name="Text Box 21"/>
            <p:cNvSpPr txBox="1">
              <a:spLocks noChangeArrowheads="1"/>
            </p:cNvSpPr>
            <p:nvPr/>
          </p:nvSpPr>
          <p:spPr bwMode="auto">
            <a:xfrm>
              <a:off x="7848600" y="6162356"/>
              <a:ext cx="1172745" cy="398065"/>
            </a:xfrm>
            <a:prstGeom prst="rect">
              <a:avLst/>
            </a:prstGeom>
            <a:solidFill>
              <a:schemeClr val="bg1"/>
            </a:solidFill>
            <a:ln w="12700">
              <a:noFill/>
              <a:miter lim="800000"/>
              <a:headEnd/>
              <a:tailEnd/>
            </a:ln>
          </p:spPr>
          <p:txBody>
            <a:bodyPr>
              <a:spAutoFit/>
            </a:bodyPr>
            <a:lstStyle/>
            <a:p>
              <a:pPr eaLnBrk="0" fontAlgn="base" hangingPunct="0">
                <a:spcBef>
                  <a:spcPct val="0"/>
                </a:spcBef>
                <a:spcAft>
                  <a:spcPct val="0"/>
                </a:spcAft>
              </a:pPr>
              <a:r>
                <a:rPr lang="en-US" altLang="zh-CN" sz="1600">
                  <a:solidFill>
                    <a:srgbClr val="000000"/>
                  </a:solidFill>
                </a:rPr>
                <a:t>Yinhong</a:t>
              </a:r>
            </a:p>
          </p:txBody>
        </p:sp>
        <p:pic>
          <p:nvPicPr>
            <p:cNvPr id="31757" name="Picture 22" descr="F:\Rice Research\nanoreporter\AEC meeting\1-18-2012\photo.JPG"/>
            <p:cNvPicPr>
              <a:picLocks noChangeAspect="1" noChangeArrowheads="1"/>
            </p:cNvPicPr>
            <p:nvPr/>
          </p:nvPicPr>
          <p:blipFill>
            <a:blip r:embed="rId13" cstate="print"/>
            <a:srcRect l="16322" t="22330" r="18971" b="7378"/>
            <a:stretch>
              <a:fillRect/>
            </a:stretch>
          </p:blipFill>
          <p:spPr bwMode="auto">
            <a:xfrm>
              <a:off x="1524000" y="4181159"/>
              <a:ext cx="1368424" cy="1981200"/>
            </a:xfrm>
            <a:prstGeom prst="rect">
              <a:avLst/>
            </a:prstGeom>
            <a:noFill/>
            <a:ln w="9525">
              <a:noFill/>
              <a:miter lim="800000"/>
              <a:headEnd/>
              <a:tailEnd/>
            </a:ln>
          </p:spPr>
        </p:pic>
        <p:sp>
          <p:nvSpPr>
            <p:cNvPr id="31758" name="Text Box 21"/>
            <p:cNvSpPr txBox="1">
              <a:spLocks noChangeArrowheads="1"/>
            </p:cNvSpPr>
            <p:nvPr/>
          </p:nvSpPr>
          <p:spPr bwMode="auto">
            <a:xfrm>
              <a:off x="1895475" y="6172202"/>
              <a:ext cx="854266" cy="398065"/>
            </a:xfrm>
            <a:prstGeom prst="rect">
              <a:avLst/>
            </a:prstGeom>
            <a:solidFill>
              <a:schemeClr val="bg1"/>
            </a:solidFill>
            <a:ln w="12700">
              <a:noFill/>
              <a:miter lim="800000"/>
              <a:headEnd/>
              <a:tailEnd/>
            </a:ln>
          </p:spPr>
          <p:txBody>
            <a:bodyPr>
              <a:spAutoFit/>
            </a:bodyPr>
            <a:lstStyle/>
            <a:p>
              <a:pPr eaLnBrk="0" fontAlgn="base" hangingPunct="0">
                <a:spcBef>
                  <a:spcPct val="0"/>
                </a:spcBef>
                <a:spcAft>
                  <a:spcPct val="0"/>
                </a:spcAft>
              </a:pPr>
              <a:r>
                <a:rPr lang="en-US" altLang="zh-CN" sz="1600">
                  <a:solidFill>
                    <a:srgbClr val="000000"/>
                  </a:solidFill>
                </a:rPr>
                <a:t>Paul</a:t>
              </a:r>
            </a:p>
          </p:txBody>
        </p:sp>
        <p:pic>
          <p:nvPicPr>
            <p:cNvPr id="31759" name="Picture 27"/>
            <p:cNvPicPr>
              <a:picLocks noChangeAspect="1" noChangeArrowheads="1"/>
            </p:cNvPicPr>
            <p:nvPr/>
          </p:nvPicPr>
          <p:blipFill>
            <a:blip r:embed="rId14" cstate="print"/>
            <a:srcRect l="11713" r="14104"/>
            <a:stretch>
              <a:fillRect/>
            </a:stretch>
          </p:blipFill>
          <p:spPr bwMode="auto">
            <a:xfrm>
              <a:off x="4572000" y="4209734"/>
              <a:ext cx="1447800" cy="1952625"/>
            </a:xfrm>
            <a:prstGeom prst="rect">
              <a:avLst/>
            </a:prstGeom>
            <a:noFill/>
            <a:ln w="12700">
              <a:noFill/>
              <a:miter lim="800000"/>
              <a:headEnd/>
              <a:tailEnd/>
            </a:ln>
          </p:spPr>
        </p:pic>
        <p:sp>
          <p:nvSpPr>
            <p:cNvPr id="31760" name="Text Box 21"/>
            <p:cNvSpPr txBox="1">
              <a:spLocks noChangeArrowheads="1"/>
            </p:cNvSpPr>
            <p:nvPr/>
          </p:nvSpPr>
          <p:spPr bwMode="auto">
            <a:xfrm>
              <a:off x="4953001" y="6172201"/>
              <a:ext cx="842948" cy="398065"/>
            </a:xfrm>
            <a:prstGeom prst="rect">
              <a:avLst/>
            </a:prstGeom>
            <a:solidFill>
              <a:schemeClr val="bg1"/>
            </a:solidFill>
            <a:ln w="12700">
              <a:noFill/>
              <a:miter lim="800000"/>
              <a:headEnd/>
              <a:tailEnd/>
            </a:ln>
          </p:spPr>
          <p:txBody>
            <a:bodyPr>
              <a:spAutoFit/>
            </a:bodyPr>
            <a:lstStyle/>
            <a:p>
              <a:pPr eaLnBrk="0" fontAlgn="base" hangingPunct="0">
                <a:spcBef>
                  <a:spcPct val="0"/>
                </a:spcBef>
                <a:spcAft>
                  <a:spcPct val="0"/>
                </a:spcAft>
              </a:pPr>
              <a:r>
                <a:rPr lang="en-US" altLang="zh-CN" sz="1600">
                  <a:solidFill>
                    <a:srgbClr val="000000"/>
                  </a:solidFill>
                </a:rPr>
                <a:t>Hadi</a:t>
              </a:r>
            </a:p>
          </p:txBody>
        </p:sp>
        <p:pic>
          <p:nvPicPr>
            <p:cNvPr id="31761" name="Picture 7"/>
            <p:cNvPicPr>
              <a:picLocks noChangeAspect="1" noChangeArrowheads="1"/>
            </p:cNvPicPr>
            <p:nvPr/>
          </p:nvPicPr>
          <p:blipFill>
            <a:blip r:embed="rId15" cstate="print"/>
            <a:srcRect l="7652" t="14948" r="49657"/>
            <a:stretch>
              <a:fillRect/>
            </a:stretch>
          </p:blipFill>
          <p:spPr bwMode="auto">
            <a:xfrm>
              <a:off x="90488" y="4247834"/>
              <a:ext cx="1281112" cy="1914525"/>
            </a:xfrm>
            <a:prstGeom prst="rect">
              <a:avLst/>
            </a:prstGeom>
            <a:noFill/>
            <a:ln w="12700">
              <a:noFill/>
              <a:miter lim="800000"/>
              <a:headEnd/>
              <a:tailEnd/>
            </a:ln>
          </p:spPr>
        </p:pic>
        <p:sp>
          <p:nvSpPr>
            <p:cNvPr id="31762" name="Text Box 9"/>
            <p:cNvSpPr txBox="1">
              <a:spLocks noChangeArrowheads="1"/>
            </p:cNvSpPr>
            <p:nvPr/>
          </p:nvSpPr>
          <p:spPr bwMode="auto">
            <a:xfrm>
              <a:off x="304800" y="6172200"/>
              <a:ext cx="706438" cy="349250"/>
            </a:xfrm>
            <a:prstGeom prst="rect">
              <a:avLst/>
            </a:prstGeom>
            <a:solidFill>
              <a:schemeClr val="bg1"/>
            </a:solidFill>
            <a:ln w="12700">
              <a:noFill/>
              <a:miter lim="800000"/>
              <a:headEnd/>
              <a:tailEnd/>
            </a:ln>
          </p:spPr>
          <p:txBody>
            <a:bodyPr wrap="none">
              <a:spAutoFit/>
            </a:bodyPr>
            <a:lstStyle/>
            <a:p>
              <a:pPr eaLnBrk="0" fontAlgn="base" hangingPunct="0">
                <a:spcBef>
                  <a:spcPct val="0"/>
                </a:spcBef>
                <a:spcAft>
                  <a:spcPct val="0"/>
                </a:spcAft>
              </a:pPr>
              <a:r>
                <a:rPr lang="en-US" altLang="zh-CN" sz="1600">
                  <a:solidFill>
                    <a:srgbClr val="000000"/>
                  </a:solidFill>
                </a:rPr>
                <a:t>Garry</a:t>
              </a:r>
            </a:p>
          </p:txBody>
        </p:sp>
        <p:pic>
          <p:nvPicPr>
            <p:cNvPr id="31763" name="Picture 2" descr="F:\Rice Research\nanoreporter\AEC meeting\1-18-2012\Photo Jan 15, 8 53 41 PM.jpg"/>
            <p:cNvPicPr>
              <a:picLocks noChangeAspect="1" noChangeArrowheads="1"/>
            </p:cNvPicPr>
            <p:nvPr/>
          </p:nvPicPr>
          <p:blipFill>
            <a:blip r:embed="rId16" cstate="print"/>
            <a:srcRect l="7500" t="20871" r="12500"/>
            <a:stretch>
              <a:fillRect/>
            </a:stretch>
          </p:blipFill>
          <p:spPr bwMode="auto">
            <a:xfrm>
              <a:off x="2991533" y="4235134"/>
              <a:ext cx="1460500" cy="1927224"/>
            </a:xfrm>
            <a:prstGeom prst="rect">
              <a:avLst/>
            </a:prstGeom>
            <a:noFill/>
            <a:ln w="9525">
              <a:noFill/>
              <a:miter lim="800000"/>
              <a:headEnd/>
              <a:tailEnd/>
            </a:ln>
          </p:spPr>
        </p:pic>
        <p:sp>
          <p:nvSpPr>
            <p:cNvPr id="31764" name="Text Box 21"/>
            <p:cNvSpPr txBox="1">
              <a:spLocks noChangeArrowheads="1"/>
            </p:cNvSpPr>
            <p:nvPr/>
          </p:nvSpPr>
          <p:spPr bwMode="auto">
            <a:xfrm>
              <a:off x="3124200" y="6215064"/>
              <a:ext cx="1059050" cy="395267"/>
            </a:xfrm>
            <a:prstGeom prst="rect">
              <a:avLst/>
            </a:prstGeom>
            <a:solidFill>
              <a:schemeClr val="bg1"/>
            </a:solidFill>
            <a:ln w="12700">
              <a:noFill/>
              <a:miter lim="800000"/>
              <a:headEnd/>
              <a:tailEnd/>
            </a:ln>
          </p:spPr>
          <p:txBody>
            <a:bodyPr>
              <a:spAutoFit/>
            </a:bodyPr>
            <a:lstStyle/>
            <a:p>
              <a:pPr eaLnBrk="0" fontAlgn="base" hangingPunct="0">
                <a:spcBef>
                  <a:spcPct val="0"/>
                </a:spcBef>
                <a:spcAft>
                  <a:spcPct val="0"/>
                </a:spcAft>
              </a:pPr>
              <a:r>
                <a:rPr lang="en-US" altLang="zh-CN" sz="1600">
                  <a:solidFill>
                    <a:srgbClr val="000000"/>
                  </a:solidFill>
                </a:rPr>
                <a:t>Charles</a:t>
              </a: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92100" y="342900"/>
            <a:ext cx="8382000" cy="762000"/>
          </a:xfrm>
        </p:spPr>
        <p:txBody>
          <a:bodyPr/>
          <a:lstStyle/>
          <a:p>
            <a:pPr eaLnBrk="1" hangingPunct="1"/>
            <a:r>
              <a:rPr lang="en-US" altLang="zh-CN" sz="2900" smtClean="0">
                <a:solidFill>
                  <a:srgbClr val="0000CC"/>
                </a:solidFill>
              </a:rPr>
              <a:t>MPNPs for EOR</a:t>
            </a:r>
          </a:p>
        </p:txBody>
      </p:sp>
      <p:sp>
        <p:nvSpPr>
          <p:cNvPr id="48131" name="AutoShape 5" descr="v1.png">
            <a:hlinkClick r:id="rId3"/>
          </p:cNvPr>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48132" name="AutoShape 7" descr="v1.png">
            <a:hlinkClick r:id="rId3"/>
          </p:cNvPr>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48133" name="AutoShape 9" descr="v1.png">
            <a:hlinkClick r:id="rId3"/>
          </p:cNvPr>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pic>
        <p:nvPicPr>
          <p:cNvPr id="48134" name="Picture 10" descr="EOR picture"/>
          <p:cNvPicPr>
            <a:picLocks noChangeAspect="1" noChangeArrowheads="1"/>
          </p:cNvPicPr>
          <p:nvPr/>
        </p:nvPicPr>
        <p:blipFill>
          <a:blip r:embed="rId4" cstate="print"/>
          <a:srcRect/>
          <a:stretch>
            <a:fillRect/>
          </a:stretch>
        </p:blipFill>
        <p:spPr bwMode="auto">
          <a:xfrm>
            <a:off x="1905000" y="914400"/>
            <a:ext cx="5345113" cy="4224338"/>
          </a:xfrm>
          <a:prstGeom prst="rect">
            <a:avLst/>
          </a:prstGeom>
          <a:noFill/>
          <a:ln w="9525">
            <a:noFill/>
            <a:miter lim="800000"/>
            <a:headEnd/>
            <a:tailEnd/>
          </a:ln>
        </p:spPr>
      </p:pic>
      <p:sp>
        <p:nvSpPr>
          <p:cNvPr id="48135" name="Text Box 12"/>
          <p:cNvSpPr txBox="1">
            <a:spLocks noChangeArrowheads="1"/>
          </p:cNvSpPr>
          <p:nvPr/>
        </p:nvSpPr>
        <p:spPr bwMode="auto">
          <a:xfrm>
            <a:off x="228600" y="5181600"/>
            <a:ext cx="8610600" cy="1371600"/>
          </a:xfrm>
          <a:prstGeom prst="rect">
            <a:avLst/>
          </a:prstGeom>
          <a:noFill/>
          <a:ln w="9525">
            <a:noFill/>
            <a:miter lim="800000"/>
            <a:headEnd/>
            <a:tailEnd/>
          </a:ln>
        </p:spPr>
        <p:txBody>
          <a:bodyPr>
            <a:spAutoFit/>
          </a:bodyPr>
          <a:lstStyle/>
          <a:p>
            <a:pPr marL="274638" indent="-274638" fontAlgn="base">
              <a:spcBef>
                <a:spcPct val="25000"/>
              </a:spcBef>
              <a:spcAft>
                <a:spcPct val="25000"/>
              </a:spcAft>
              <a:buClr>
                <a:srgbClr val="FF6600"/>
              </a:buClr>
              <a:buFont typeface="Wingdings" pitchFamily="2" charset="2"/>
              <a:buChar char="§"/>
            </a:pPr>
            <a:r>
              <a:rPr lang="en-US" altLang="zh-CN" sz="1400">
                <a:solidFill>
                  <a:srgbClr val="0000CC"/>
                </a:solidFill>
                <a:cs typeface="Arial" charset="0"/>
              </a:rPr>
              <a:t>Injection of MPNPs results in coalescence of oil droplets in porous rocks to form growing oil banks</a:t>
            </a:r>
          </a:p>
          <a:p>
            <a:pPr marL="274638" indent="-274638" fontAlgn="base">
              <a:spcBef>
                <a:spcPct val="25000"/>
              </a:spcBef>
              <a:spcAft>
                <a:spcPct val="25000"/>
              </a:spcAft>
              <a:buClr>
                <a:srgbClr val="FF6600"/>
              </a:buClr>
              <a:buFont typeface="Wingdings" pitchFamily="2" charset="2"/>
              <a:buChar char="§"/>
            </a:pPr>
            <a:r>
              <a:rPr lang="en-US" altLang="zh-CN" sz="1400">
                <a:solidFill>
                  <a:srgbClr val="0000CC"/>
                </a:solidFill>
                <a:cs typeface="Arial" charset="0"/>
              </a:rPr>
              <a:t>Polymer-thickened water is injected to effectively push or displace the oil banks through the reservoir, followed by ordinary brine</a:t>
            </a:r>
          </a:p>
          <a:p>
            <a:pPr marL="274638" indent="-274638" fontAlgn="base">
              <a:spcBef>
                <a:spcPct val="25000"/>
              </a:spcBef>
              <a:spcAft>
                <a:spcPct val="25000"/>
              </a:spcAft>
              <a:buClr>
                <a:srgbClr val="FF6600"/>
              </a:buClr>
              <a:buFont typeface="Wingdings" pitchFamily="2" charset="2"/>
              <a:buChar char="§"/>
            </a:pPr>
            <a:r>
              <a:rPr lang="en-US" altLang="zh-CN" sz="1400">
                <a:solidFill>
                  <a:srgbClr val="0000CC"/>
                </a:solidFill>
                <a:cs typeface="Arial" charset="0"/>
              </a:rPr>
              <a:t>Facile separation of the oil phase post production of emulsion: temperature-responsive solubility of MPNPs in oil phase</a:t>
            </a:r>
            <a:endParaRPr lang="en-US" altLang="zh-CN" sz="1600">
              <a:solidFill>
                <a:srgbClr val="0000CC"/>
              </a:solidFill>
              <a:cs typeface="Arial" charset="0"/>
            </a:endParaRPr>
          </a:p>
        </p:txBody>
      </p:sp>
      <p:sp>
        <p:nvSpPr>
          <p:cNvPr id="48136" name="Slide Number Placeholder 5"/>
          <p:cNvSpPr txBox="1">
            <a:spLocks noGrp="1"/>
          </p:cNvSpPr>
          <p:nvPr/>
        </p:nvSpPr>
        <p:spPr bwMode="auto">
          <a:xfrm>
            <a:off x="7239000" y="65151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1CE8E84F-A487-4275-B884-6DB7F5FD11EF}" type="slidenum">
              <a:rPr lang="zh-CN" altLang="en-US" sz="1400" b="1">
                <a:solidFill>
                  <a:srgbClr val="000000"/>
                </a:solidFill>
                <a:ea typeface="Osaka" pitchFamily="28" charset="-128"/>
              </a:rPr>
              <a:pPr algn="r" eaLnBrk="0" fontAlgn="base" hangingPunct="0">
                <a:spcBef>
                  <a:spcPct val="0"/>
                </a:spcBef>
                <a:spcAft>
                  <a:spcPct val="0"/>
                </a:spcAft>
              </a:pPr>
              <a:t>21</a:t>
            </a:fld>
            <a:endParaRPr lang="en-US" altLang="zh-CN" sz="1400" b="1">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Grp="1" noChangeArrowheads="1"/>
          </p:cNvSpPr>
          <p:nvPr>
            <p:ph type="title"/>
          </p:nvPr>
        </p:nvSpPr>
        <p:spPr>
          <a:xfrm>
            <a:off x="298450" y="346075"/>
            <a:ext cx="8382000" cy="762000"/>
          </a:xfrm>
          <a:noFill/>
        </p:spPr>
        <p:txBody>
          <a:bodyPr/>
          <a:lstStyle/>
          <a:p>
            <a:pPr eaLnBrk="1" hangingPunct="1"/>
            <a:r>
              <a:rPr lang="en-US" altLang="zh-CN" sz="2700" smtClean="0">
                <a:solidFill>
                  <a:srgbClr val="0000CC"/>
                </a:solidFill>
                <a:cs typeface="Times New Roman" pitchFamily="18" charset="0"/>
              </a:rPr>
              <a:t>Conventional surfactant flooding for EOR</a:t>
            </a:r>
          </a:p>
        </p:txBody>
      </p:sp>
      <p:sp>
        <p:nvSpPr>
          <p:cNvPr id="1030" name="Text Box 12"/>
          <p:cNvSpPr txBox="1">
            <a:spLocks noChangeArrowheads="1"/>
          </p:cNvSpPr>
          <p:nvPr/>
        </p:nvSpPr>
        <p:spPr bwMode="auto">
          <a:xfrm>
            <a:off x="5019675" y="1295400"/>
            <a:ext cx="4124325" cy="3397250"/>
          </a:xfrm>
          <a:prstGeom prst="rect">
            <a:avLst/>
          </a:prstGeom>
          <a:noFill/>
          <a:ln w="9525">
            <a:noFill/>
            <a:miter lim="800000"/>
            <a:headEnd/>
            <a:tailEnd/>
          </a:ln>
        </p:spPr>
        <p:txBody>
          <a:bodyPr>
            <a:spAutoFit/>
          </a:bodyPr>
          <a:lstStyle/>
          <a:p>
            <a:pPr marL="274638" indent="-274638" fontAlgn="base">
              <a:spcBef>
                <a:spcPct val="25000"/>
              </a:spcBef>
              <a:spcAft>
                <a:spcPct val="25000"/>
              </a:spcAft>
              <a:buClr>
                <a:srgbClr val="FF6600"/>
              </a:buClr>
              <a:buFont typeface="Wingdings" pitchFamily="2" charset="2"/>
              <a:buChar char="§"/>
            </a:pPr>
            <a:r>
              <a:rPr lang="en-US" altLang="zh-CN" sz="1600">
                <a:solidFill>
                  <a:srgbClr val="0000CC"/>
                </a:solidFill>
                <a:cs typeface="Arial" charset="0"/>
              </a:rPr>
              <a:t>Injection of water results in only water being produced</a:t>
            </a:r>
          </a:p>
          <a:p>
            <a:pPr marL="274638" indent="-274638" fontAlgn="base">
              <a:spcBef>
                <a:spcPct val="25000"/>
              </a:spcBef>
              <a:spcAft>
                <a:spcPct val="25000"/>
              </a:spcAft>
              <a:buClr>
                <a:srgbClr val="FF6600"/>
              </a:buClr>
              <a:buFont typeface="Wingdings" pitchFamily="2" charset="2"/>
              <a:buChar char="§"/>
            </a:pPr>
            <a:r>
              <a:rPr lang="en-US" altLang="zh-CN" sz="1600">
                <a:solidFill>
                  <a:srgbClr val="0000CC"/>
                </a:solidFill>
                <a:cs typeface="Arial" charset="0"/>
              </a:rPr>
              <a:t>An effective way to introduce the surfactant is via a stable microemulsion containing oil, brine and surfactant</a:t>
            </a:r>
          </a:p>
          <a:p>
            <a:pPr marL="274638" indent="-274638" fontAlgn="base">
              <a:spcBef>
                <a:spcPct val="25000"/>
              </a:spcBef>
              <a:spcAft>
                <a:spcPct val="25000"/>
              </a:spcAft>
              <a:buClr>
                <a:srgbClr val="FF6600"/>
              </a:buClr>
              <a:buFont typeface="Wingdings" pitchFamily="2" charset="2"/>
              <a:buChar char="§"/>
            </a:pPr>
            <a:r>
              <a:rPr lang="en-US" altLang="zh-CN" sz="1600">
                <a:solidFill>
                  <a:srgbClr val="0000CC"/>
                </a:solidFill>
                <a:cs typeface="Arial" charset="0"/>
              </a:rPr>
              <a:t>The microemulsion mobilizes the trapped oil to form a growing oil bank driven ahead of the surfactant bank</a:t>
            </a:r>
          </a:p>
          <a:p>
            <a:pPr marL="274638" indent="-274638" fontAlgn="base">
              <a:spcBef>
                <a:spcPct val="25000"/>
              </a:spcBef>
              <a:spcAft>
                <a:spcPct val="25000"/>
              </a:spcAft>
              <a:buClr>
                <a:srgbClr val="FF6600"/>
              </a:buClr>
              <a:buFont typeface="Wingdings" pitchFamily="2" charset="2"/>
              <a:buChar char="§"/>
            </a:pPr>
            <a:r>
              <a:rPr lang="en-US" altLang="zh-CN" sz="1600">
                <a:solidFill>
                  <a:srgbClr val="0000CC"/>
                </a:solidFill>
                <a:cs typeface="Arial" charset="0"/>
              </a:rPr>
              <a:t>Polymer-thickened water is injected to effectively push or displace the microemulsion bank through the reservoir, followed by ordinary brine</a:t>
            </a:r>
          </a:p>
        </p:txBody>
      </p:sp>
      <p:sp>
        <p:nvSpPr>
          <p:cNvPr id="1031" name="Text Box 4"/>
          <p:cNvSpPr txBox="1">
            <a:spLocks noChangeArrowheads="1"/>
          </p:cNvSpPr>
          <p:nvPr/>
        </p:nvSpPr>
        <p:spPr bwMode="auto">
          <a:xfrm>
            <a:off x="5181600" y="914400"/>
            <a:ext cx="3641725"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sz="2000">
                <a:solidFill>
                  <a:srgbClr val="000000"/>
                </a:solidFill>
                <a:cs typeface="Arial" charset="0"/>
              </a:rPr>
              <a:t>Enhanced Oil Recovery (EOR)</a:t>
            </a:r>
          </a:p>
        </p:txBody>
      </p:sp>
      <p:pic>
        <p:nvPicPr>
          <p:cNvPr id="1032" name="Picture 5"/>
          <p:cNvPicPr>
            <a:picLocks noChangeAspect="1" noChangeArrowheads="1"/>
          </p:cNvPicPr>
          <p:nvPr/>
        </p:nvPicPr>
        <p:blipFill>
          <a:blip r:embed="rId4" cstate="print"/>
          <a:srcRect/>
          <a:stretch>
            <a:fillRect/>
          </a:stretch>
        </p:blipFill>
        <p:spPr bwMode="auto">
          <a:xfrm>
            <a:off x="0" y="1066800"/>
            <a:ext cx="5029200" cy="3263900"/>
          </a:xfrm>
          <a:prstGeom prst="rect">
            <a:avLst/>
          </a:prstGeom>
          <a:noFill/>
          <a:ln w="9525">
            <a:noFill/>
            <a:miter lim="800000"/>
            <a:headEnd/>
            <a:tailEnd/>
          </a:ln>
        </p:spPr>
      </p:pic>
      <p:sp>
        <p:nvSpPr>
          <p:cNvPr id="1033" name="Rectangle 6"/>
          <p:cNvSpPr>
            <a:spLocks noChangeArrowheads="1"/>
          </p:cNvSpPr>
          <p:nvPr/>
        </p:nvSpPr>
        <p:spPr bwMode="auto">
          <a:xfrm>
            <a:off x="1301750" y="4645025"/>
            <a:ext cx="2279650" cy="366713"/>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b="1">
                <a:solidFill>
                  <a:srgbClr val="000000"/>
                </a:solidFill>
                <a:cs typeface="Arial" charset="0"/>
              </a:rPr>
              <a:t>Surfactant flooding</a:t>
            </a:r>
            <a:endParaRPr lang="zh-CN" altLang="en-US" b="1">
              <a:solidFill>
                <a:srgbClr val="000000"/>
              </a:solidFill>
              <a:cs typeface="Arial" charset="0"/>
            </a:endParaRPr>
          </a:p>
        </p:txBody>
      </p:sp>
      <p:sp>
        <p:nvSpPr>
          <p:cNvPr id="1034" name="Rectangle 7"/>
          <p:cNvSpPr>
            <a:spLocks noChangeArrowheads="1"/>
          </p:cNvSpPr>
          <p:nvPr/>
        </p:nvSpPr>
        <p:spPr bwMode="auto">
          <a:xfrm>
            <a:off x="609600" y="1066800"/>
            <a:ext cx="381000" cy="3276600"/>
          </a:xfrm>
          <a:prstGeom prst="rect">
            <a:avLst/>
          </a:prstGeom>
          <a:noFill/>
          <a:ln w="25400" cap="rnd">
            <a:solidFill>
              <a:schemeClr val="hlink"/>
            </a:solidFill>
            <a:prstDash val="sysDot"/>
            <a:miter lim="800000"/>
            <a:headEnd/>
            <a:tailEnd/>
          </a:ln>
        </p:spPr>
        <p:txBody>
          <a:bodyPr wrap="none" anchor="ct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1035" name="Text Box 8"/>
          <p:cNvSpPr txBox="1">
            <a:spLocks noChangeArrowheads="1"/>
          </p:cNvSpPr>
          <p:nvPr/>
        </p:nvSpPr>
        <p:spPr bwMode="auto">
          <a:xfrm>
            <a:off x="168275" y="4316413"/>
            <a:ext cx="1492250" cy="366712"/>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a:solidFill>
                  <a:srgbClr val="000000"/>
                </a:solidFill>
                <a:cs typeface="Arial" charset="0"/>
              </a:rPr>
              <a:t>Injection well</a:t>
            </a:r>
          </a:p>
        </p:txBody>
      </p:sp>
      <p:sp>
        <p:nvSpPr>
          <p:cNvPr id="1036" name="Rectangle 9"/>
          <p:cNvSpPr>
            <a:spLocks noChangeArrowheads="1"/>
          </p:cNvSpPr>
          <p:nvPr/>
        </p:nvSpPr>
        <p:spPr bwMode="auto">
          <a:xfrm>
            <a:off x="3870325" y="1098550"/>
            <a:ext cx="381000" cy="3276600"/>
          </a:xfrm>
          <a:prstGeom prst="rect">
            <a:avLst/>
          </a:prstGeom>
          <a:noFill/>
          <a:ln w="25400" cap="rnd">
            <a:solidFill>
              <a:schemeClr val="hlink"/>
            </a:solidFill>
            <a:prstDash val="sysDot"/>
            <a:miter lim="800000"/>
            <a:headEnd/>
            <a:tailEnd/>
          </a:ln>
        </p:spPr>
        <p:txBody>
          <a:bodyPr wrap="none" anchor="ct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sp>
        <p:nvSpPr>
          <p:cNvPr id="1037" name="Text Box 10"/>
          <p:cNvSpPr txBox="1">
            <a:spLocks noChangeArrowheads="1"/>
          </p:cNvSpPr>
          <p:nvPr/>
        </p:nvSpPr>
        <p:spPr bwMode="auto">
          <a:xfrm>
            <a:off x="3190875" y="4292600"/>
            <a:ext cx="1733550" cy="366713"/>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a:solidFill>
                  <a:srgbClr val="000000"/>
                </a:solidFill>
                <a:cs typeface="Arial" charset="0"/>
              </a:rPr>
              <a:t>Production well</a:t>
            </a:r>
          </a:p>
        </p:txBody>
      </p:sp>
      <p:sp>
        <p:nvSpPr>
          <p:cNvPr id="1038" name="Rectangle 12"/>
          <p:cNvSpPr>
            <a:spLocks noChangeArrowheads="1"/>
          </p:cNvSpPr>
          <p:nvPr/>
        </p:nvSpPr>
        <p:spPr bwMode="auto">
          <a:xfrm>
            <a:off x="0" y="3200400"/>
            <a:ext cx="9144000" cy="0"/>
          </a:xfrm>
          <a:prstGeom prst="rect">
            <a:avLst/>
          </a:prstGeom>
          <a:noFill/>
          <a:ln w="9525">
            <a:noFill/>
            <a:miter lim="800000"/>
            <a:headEnd/>
            <a:tailEnd/>
          </a:ln>
        </p:spPr>
        <p:txBody>
          <a:bodyPr wrap="none"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graphicFrame>
        <p:nvGraphicFramePr>
          <p:cNvPr id="1026" name="Object 13"/>
          <p:cNvGraphicFramePr>
            <a:graphicFrameLocks noChangeAspect="1"/>
          </p:cNvGraphicFramePr>
          <p:nvPr/>
        </p:nvGraphicFramePr>
        <p:xfrm>
          <a:off x="762000" y="5029200"/>
          <a:ext cx="2209800" cy="922338"/>
        </p:xfrm>
        <a:graphic>
          <a:graphicData uri="http://schemas.openxmlformats.org/presentationml/2006/ole">
            <p:oleObj spid="_x0000_s7170" name="公式" r:id="rId5" imgW="1092200" imgH="457200" progId="Equation.3">
              <p:embed/>
            </p:oleObj>
          </a:graphicData>
        </a:graphic>
      </p:graphicFrame>
      <p:sp>
        <p:nvSpPr>
          <p:cNvPr id="1039" name="Rectangle 14"/>
          <p:cNvSpPr>
            <a:spLocks noChangeArrowheads="1"/>
          </p:cNvSpPr>
          <p:nvPr/>
        </p:nvSpPr>
        <p:spPr bwMode="auto">
          <a:xfrm>
            <a:off x="0" y="3348038"/>
            <a:ext cx="9144000" cy="0"/>
          </a:xfrm>
          <a:prstGeom prst="rect">
            <a:avLst/>
          </a:prstGeom>
          <a:noFill/>
          <a:ln w="9525">
            <a:noFill/>
            <a:miter lim="800000"/>
            <a:headEnd/>
            <a:tailEnd/>
          </a:ln>
        </p:spPr>
        <p:txBody>
          <a:bodyPr wrap="none"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graphicFrame>
        <p:nvGraphicFramePr>
          <p:cNvPr id="1027" name="Object 15"/>
          <p:cNvGraphicFramePr>
            <a:graphicFrameLocks noChangeAspect="1"/>
          </p:cNvGraphicFramePr>
          <p:nvPr/>
        </p:nvGraphicFramePr>
        <p:xfrm>
          <a:off x="914400" y="5975350"/>
          <a:ext cx="381000" cy="269875"/>
        </p:xfrm>
        <a:graphic>
          <a:graphicData uri="http://schemas.openxmlformats.org/presentationml/2006/ole">
            <p:oleObj spid="_x0000_s7171" name="公式" r:id="rId6" imgW="228501" imgH="165028" progId="Equation.3">
              <p:embed/>
            </p:oleObj>
          </a:graphicData>
        </a:graphic>
      </p:graphicFrame>
      <p:sp>
        <p:nvSpPr>
          <p:cNvPr id="1040" name="Rectangle 16"/>
          <p:cNvSpPr>
            <a:spLocks noChangeArrowheads="1"/>
          </p:cNvSpPr>
          <p:nvPr/>
        </p:nvSpPr>
        <p:spPr bwMode="auto">
          <a:xfrm>
            <a:off x="0" y="3352800"/>
            <a:ext cx="9144000" cy="0"/>
          </a:xfrm>
          <a:prstGeom prst="rect">
            <a:avLst/>
          </a:prstGeom>
          <a:noFill/>
          <a:ln w="9525">
            <a:noFill/>
            <a:miter lim="800000"/>
            <a:headEnd/>
            <a:tailEnd/>
          </a:ln>
        </p:spPr>
        <p:txBody>
          <a:bodyPr wrap="none"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endParaRPr>
          </a:p>
        </p:txBody>
      </p:sp>
      <p:graphicFrame>
        <p:nvGraphicFramePr>
          <p:cNvPr id="1028" name="Object 17"/>
          <p:cNvGraphicFramePr>
            <a:graphicFrameLocks noChangeAspect="1"/>
          </p:cNvGraphicFramePr>
          <p:nvPr/>
        </p:nvGraphicFramePr>
        <p:xfrm>
          <a:off x="965200" y="6324600"/>
          <a:ext cx="233363" cy="304800"/>
        </p:xfrm>
        <a:graphic>
          <a:graphicData uri="http://schemas.openxmlformats.org/presentationml/2006/ole">
            <p:oleObj spid="_x0000_s7172" name="公式" r:id="rId7" imgW="126780" imgH="164814" progId="Equation.3">
              <p:embed/>
            </p:oleObj>
          </a:graphicData>
        </a:graphic>
      </p:graphicFrame>
      <p:sp>
        <p:nvSpPr>
          <p:cNvPr id="1041" name="Text Box 18"/>
          <p:cNvSpPr txBox="1">
            <a:spLocks noChangeArrowheads="1"/>
          </p:cNvSpPr>
          <p:nvPr/>
        </p:nvSpPr>
        <p:spPr bwMode="auto">
          <a:xfrm>
            <a:off x="1371600" y="5942013"/>
            <a:ext cx="1897063" cy="611187"/>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sz="1600">
                <a:solidFill>
                  <a:srgbClr val="000000"/>
                </a:solidFill>
                <a:cs typeface="Arial" charset="0"/>
              </a:rPr>
              <a:t>Interfacial area</a:t>
            </a:r>
          </a:p>
          <a:p>
            <a:pPr fontAlgn="base">
              <a:spcBef>
                <a:spcPct val="0"/>
              </a:spcBef>
              <a:spcAft>
                <a:spcPct val="0"/>
              </a:spcAft>
            </a:pPr>
            <a:r>
              <a:rPr lang="en-US" altLang="zh-CN" sz="1600">
                <a:solidFill>
                  <a:srgbClr val="000000"/>
                </a:solidFill>
                <a:cs typeface="Arial" charset="0"/>
              </a:rPr>
              <a:t>Interfacial tension,</a:t>
            </a:r>
            <a:r>
              <a:rPr lang="en-US" altLang="zh-CN">
                <a:solidFill>
                  <a:srgbClr val="000000"/>
                </a:solidFill>
                <a:cs typeface="Arial" charset="0"/>
              </a:rPr>
              <a:t> </a:t>
            </a:r>
          </a:p>
        </p:txBody>
      </p:sp>
      <p:sp>
        <p:nvSpPr>
          <p:cNvPr id="1042" name="Rectangle 19"/>
          <p:cNvSpPr>
            <a:spLocks noChangeArrowheads="1"/>
          </p:cNvSpPr>
          <p:nvPr/>
        </p:nvSpPr>
        <p:spPr bwMode="auto">
          <a:xfrm>
            <a:off x="2997200" y="6210300"/>
            <a:ext cx="3565525"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sz="1600">
                <a:solidFill>
                  <a:srgbClr val="000000"/>
                </a:solidFill>
                <a:cs typeface="Arial" charset="0"/>
              </a:rPr>
              <a:t>10</a:t>
            </a:r>
            <a:r>
              <a:rPr lang="en-US" altLang="zh-CN" sz="1600" baseline="30000">
                <a:solidFill>
                  <a:srgbClr val="000000"/>
                </a:solidFill>
                <a:cs typeface="Arial" charset="0"/>
              </a:rPr>
              <a:t>-4</a:t>
            </a:r>
            <a:r>
              <a:rPr lang="en-US" altLang="zh-CN" sz="1600">
                <a:solidFill>
                  <a:srgbClr val="000000"/>
                </a:solidFill>
                <a:cs typeface="Arial" charset="0"/>
              </a:rPr>
              <a:t> - 10</a:t>
            </a:r>
            <a:r>
              <a:rPr lang="en-US" altLang="zh-CN" sz="1600" baseline="30000">
                <a:solidFill>
                  <a:srgbClr val="000000"/>
                </a:solidFill>
                <a:cs typeface="Arial" charset="0"/>
              </a:rPr>
              <a:t>-2 </a:t>
            </a:r>
            <a:r>
              <a:rPr lang="en-US" altLang="zh-CN" sz="1600">
                <a:solidFill>
                  <a:srgbClr val="000000"/>
                </a:solidFill>
                <a:cs typeface="Arial" charset="0"/>
              </a:rPr>
              <a:t>mN/m (required for </a:t>
            </a:r>
            <a:r>
              <a:rPr lang="en-US" altLang="zh-CN" sz="1600">
                <a:solidFill>
                  <a:srgbClr val="000000"/>
                </a:solidFill>
                <a:latin typeface="Symbol" pitchFamily="18" charset="2"/>
                <a:cs typeface="Arial" charset="0"/>
              </a:rPr>
              <a:t>D</a:t>
            </a:r>
            <a:r>
              <a:rPr lang="en-US" altLang="zh-CN" sz="1600">
                <a:solidFill>
                  <a:srgbClr val="000000"/>
                </a:solidFill>
                <a:cs typeface="Arial" charset="0"/>
              </a:rPr>
              <a:t>G &lt; 0)</a:t>
            </a:r>
            <a:endParaRPr lang="zh-CN" altLang="en-US" sz="1600">
              <a:solidFill>
                <a:srgbClr val="000000"/>
              </a:solidFill>
              <a:cs typeface="Arial" charset="0"/>
            </a:endParaRPr>
          </a:p>
        </p:txBody>
      </p:sp>
      <p:sp>
        <p:nvSpPr>
          <p:cNvPr id="1043" name="Rectangle 21"/>
          <p:cNvSpPr>
            <a:spLocks noChangeArrowheads="1"/>
          </p:cNvSpPr>
          <p:nvPr/>
        </p:nvSpPr>
        <p:spPr bwMode="auto">
          <a:xfrm>
            <a:off x="5969000" y="6635750"/>
            <a:ext cx="2771775" cy="374650"/>
          </a:xfrm>
          <a:prstGeom prst="rect">
            <a:avLst/>
          </a:prstGeom>
          <a:noFill/>
          <a:ln w="12700">
            <a:noFill/>
            <a:miter lim="800000"/>
            <a:headEnd/>
            <a:tailEnd/>
          </a:ln>
        </p:spPr>
        <p:txBody>
          <a:bodyPr wrap="none" lIns="0" tIns="0" rIns="0" bIns="0" anchor="ctr">
            <a:spAutoFit/>
          </a:bodyPr>
          <a:lstStyle/>
          <a:p>
            <a:pPr eaLnBrk="0" fontAlgn="base" hangingPunct="0">
              <a:spcBef>
                <a:spcPct val="0"/>
              </a:spcBef>
              <a:spcAft>
                <a:spcPct val="5000"/>
              </a:spcAft>
              <a:buClr>
                <a:srgbClr val="FF9900"/>
              </a:buClr>
              <a:buSzPct val="100000"/>
              <a:buFont typeface="Times New Roman" pitchFamily="18" charset="0"/>
              <a:buNone/>
            </a:pPr>
            <a:r>
              <a:rPr lang="en-US" altLang="zh-CN" sz="1200" i="1">
                <a:solidFill>
                  <a:srgbClr val="000000"/>
                </a:solidFill>
                <a:ea typeface="Batang" pitchFamily="18" charset="-127"/>
              </a:rPr>
              <a:t>J. Am. Oil Chemists' Soc.,</a:t>
            </a:r>
            <a:r>
              <a:rPr lang="en-US" altLang="zh-CN" sz="1200">
                <a:solidFill>
                  <a:srgbClr val="000000"/>
                </a:solidFill>
                <a:ea typeface="Batang" pitchFamily="18" charset="-127"/>
              </a:rPr>
              <a:t> </a:t>
            </a:r>
            <a:r>
              <a:rPr lang="en-US" altLang="zh-CN" sz="1200" b="1">
                <a:solidFill>
                  <a:srgbClr val="000000"/>
                </a:solidFill>
                <a:ea typeface="Batang" pitchFamily="18" charset="-127"/>
              </a:rPr>
              <a:t>1982</a:t>
            </a:r>
            <a:r>
              <a:rPr lang="en-US" altLang="zh-CN" sz="1200">
                <a:solidFill>
                  <a:srgbClr val="000000"/>
                </a:solidFill>
                <a:ea typeface="Batang" pitchFamily="18" charset="-127"/>
              </a:rPr>
              <a:t>, </a:t>
            </a:r>
            <a:r>
              <a:rPr lang="en-US" altLang="zh-CN" sz="1200" i="1">
                <a:solidFill>
                  <a:srgbClr val="000000"/>
                </a:solidFill>
                <a:ea typeface="Batang" pitchFamily="18" charset="-127"/>
              </a:rPr>
              <a:t>59,</a:t>
            </a:r>
            <a:r>
              <a:rPr lang="en-US" altLang="zh-CN" sz="1200">
                <a:solidFill>
                  <a:srgbClr val="000000"/>
                </a:solidFill>
                <a:ea typeface="Batang" pitchFamily="18" charset="-127"/>
              </a:rPr>
              <a:t> 839.</a:t>
            </a:r>
            <a:endParaRPr lang="en-US" altLang="zh-CN" sz="1500">
              <a:solidFill>
                <a:srgbClr val="000000"/>
              </a:solidFill>
              <a:ea typeface="Batang" pitchFamily="18" charset="-127"/>
            </a:endParaRPr>
          </a:p>
          <a:p>
            <a:pPr eaLnBrk="0" fontAlgn="base" hangingPunct="0">
              <a:spcBef>
                <a:spcPct val="0"/>
              </a:spcBef>
              <a:spcAft>
                <a:spcPct val="0"/>
              </a:spcAft>
            </a:pPr>
            <a:endParaRPr lang="en-US" altLang="zh-CN" sz="1200">
              <a:solidFill>
                <a:srgbClr val="000000"/>
              </a:solidFill>
              <a:ea typeface="Batang" pitchFamily="18" charset="-127"/>
            </a:endParaRPr>
          </a:p>
        </p:txBody>
      </p:sp>
      <p:sp>
        <p:nvSpPr>
          <p:cNvPr id="1044"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884FC999-5687-4C73-A519-DB6FDF037579}" type="slidenum">
              <a:rPr lang="zh-CN" altLang="en-US" sz="1400" b="1">
                <a:solidFill>
                  <a:srgbClr val="000000"/>
                </a:solidFill>
                <a:ea typeface="Osaka" pitchFamily="28" charset="-128"/>
              </a:rPr>
              <a:pPr algn="r" eaLnBrk="0" fontAlgn="base" hangingPunct="0">
                <a:spcBef>
                  <a:spcPct val="0"/>
                </a:spcBef>
                <a:spcAft>
                  <a:spcPct val="0"/>
                </a:spcAft>
              </a:pPr>
              <a:t>22</a:t>
            </a:fld>
            <a:endParaRPr lang="en-US" altLang="zh-CN" sz="1400" b="1">
              <a:solidFill>
                <a:srgbClr val="000000"/>
              </a:solidFill>
              <a:ea typeface="Osaka" pitchFamily="28" charset="-128"/>
            </a:endParaRPr>
          </a:p>
        </p:txBody>
      </p:sp>
      <p:sp>
        <p:nvSpPr>
          <p:cNvPr id="1045" name="Rectangle 23"/>
          <p:cNvSpPr>
            <a:spLocks noChangeArrowheads="1"/>
          </p:cNvSpPr>
          <p:nvPr/>
        </p:nvSpPr>
        <p:spPr bwMode="auto">
          <a:xfrm>
            <a:off x="4319588" y="5380038"/>
            <a:ext cx="4748212" cy="730250"/>
          </a:xfrm>
          <a:prstGeom prst="rect">
            <a:avLst/>
          </a:prstGeom>
          <a:noFill/>
          <a:ln w="9525">
            <a:noFill/>
            <a:miter lim="800000"/>
            <a:headEnd/>
            <a:tailEnd/>
          </a:ln>
        </p:spPr>
        <p:txBody>
          <a:bodyPr anchor="ctr">
            <a:spAutoFit/>
          </a:bodyPr>
          <a:lstStyle/>
          <a:p>
            <a:pPr eaLnBrk="0" fontAlgn="base" hangingPunct="0">
              <a:spcBef>
                <a:spcPct val="0"/>
              </a:spcBef>
              <a:spcAft>
                <a:spcPct val="0"/>
              </a:spcAft>
            </a:pPr>
            <a:r>
              <a:rPr lang="en-US" altLang="zh-CN" sz="1400" b="1" i="1" dirty="0" err="1">
                <a:solidFill>
                  <a:srgbClr val="000000"/>
                </a:solidFill>
                <a:cs typeface="Arial" charset="0"/>
              </a:rPr>
              <a:t>Amphiphilic</a:t>
            </a:r>
            <a:r>
              <a:rPr lang="en-US" altLang="zh-CN" sz="1400" b="1" i="1" dirty="0">
                <a:solidFill>
                  <a:srgbClr val="000000"/>
                </a:solidFill>
                <a:cs typeface="Arial" charset="0"/>
              </a:rPr>
              <a:t> carbon-based nanoparticles will be designed to lower the interfacial tension for enhanced oil recovery.</a:t>
            </a:r>
            <a:r>
              <a:rPr lang="en-US" altLang="zh-CN" sz="1400" b="1" dirty="0">
                <a:solidFill>
                  <a:srgbClr val="FC0128"/>
                </a:solidFill>
                <a:cs typeface="Arial" charset="0"/>
              </a:rPr>
              <a:t> </a:t>
            </a:r>
          </a:p>
        </p:txBody>
      </p:sp>
      <p:sp>
        <p:nvSpPr>
          <p:cNvPr id="1046" name="Rectangle 20"/>
          <p:cNvSpPr>
            <a:spLocks noChangeArrowheads="1"/>
          </p:cNvSpPr>
          <p:nvPr/>
        </p:nvSpPr>
        <p:spPr bwMode="auto">
          <a:xfrm>
            <a:off x="6634163" y="6019800"/>
            <a:ext cx="2446337" cy="304800"/>
          </a:xfrm>
          <a:prstGeom prst="rect">
            <a:avLst/>
          </a:prstGeom>
          <a:noFill/>
          <a:ln w="9525">
            <a:noFill/>
            <a:miter lim="800000"/>
            <a:headEnd/>
            <a:tailEnd/>
          </a:ln>
        </p:spPr>
        <p:txBody>
          <a:bodyPr wrap="none">
            <a:spAutoFit/>
          </a:bodyPr>
          <a:lstStyle/>
          <a:p>
            <a:pPr fontAlgn="base">
              <a:spcBef>
                <a:spcPct val="0"/>
              </a:spcBef>
              <a:spcAft>
                <a:spcPct val="5000"/>
              </a:spcAft>
              <a:buClr>
                <a:srgbClr val="FF9900"/>
              </a:buClr>
              <a:buSzPct val="100000"/>
              <a:buFont typeface="Times New Roman" pitchFamily="18" charset="0"/>
              <a:buNone/>
            </a:pPr>
            <a:r>
              <a:rPr lang="en-US" altLang="zh-CN" sz="1400" b="1">
                <a:solidFill>
                  <a:srgbClr val="000000"/>
                </a:solidFill>
                <a:ea typeface="Batang" pitchFamily="18" charset="-127"/>
                <a:cs typeface="Arial" charset="0"/>
              </a:rPr>
              <a:t>Note: 1 mN/m = 1 dyne/cm </a:t>
            </a:r>
            <a:endParaRPr lang="en-US" altLang="zh-CN" sz="1400">
              <a:solidFill>
                <a:srgbClr val="000000"/>
              </a:solidFill>
              <a:ea typeface="Batang" pitchFamily="18" charset="-127"/>
              <a:cs typeface="Arial" charset="0"/>
            </a:endParaRPr>
          </a:p>
        </p:txBody>
      </p:sp>
      <p:cxnSp>
        <p:nvCxnSpPr>
          <p:cNvPr id="24" name="Straight Arrow Connector 23"/>
          <p:cNvCxnSpPr/>
          <p:nvPr/>
        </p:nvCxnSpPr>
        <p:spPr>
          <a:xfrm flipH="1" flipV="1">
            <a:off x="1295400" y="2438400"/>
            <a:ext cx="3505200" cy="2590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48" name="TextBox 24"/>
          <p:cNvSpPr txBox="1">
            <a:spLocks noChangeArrowheads="1"/>
          </p:cNvSpPr>
          <p:nvPr/>
        </p:nvSpPr>
        <p:spPr bwMode="auto">
          <a:xfrm>
            <a:off x="4724400" y="4800600"/>
            <a:ext cx="1936750" cy="400050"/>
          </a:xfrm>
          <a:prstGeom prst="rect">
            <a:avLst/>
          </a:prstGeom>
          <a:noFill/>
          <a:ln w="9525">
            <a:noFill/>
            <a:miter lim="800000"/>
            <a:headEnd/>
            <a:tailEnd/>
          </a:ln>
        </p:spPr>
        <p:txBody>
          <a:bodyPr wrap="none">
            <a:spAutoFit/>
          </a:bodyPr>
          <a:lstStyle/>
          <a:p>
            <a:pPr algn="ctr" fontAlgn="base">
              <a:spcBef>
                <a:spcPct val="0"/>
              </a:spcBef>
              <a:spcAft>
                <a:spcPct val="5000"/>
              </a:spcAft>
              <a:buClr>
                <a:srgbClr val="FF9900"/>
              </a:buClr>
              <a:buSzPct val="100000"/>
              <a:buFont typeface="Times New Roman" pitchFamily="18" charset="0"/>
              <a:buNone/>
            </a:pPr>
            <a:r>
              <a:rPr lang="en-US" altLang="zh-CN" sz="2000">
                <a:solidFill>
                  <a:srgbClr val="000000"/>
                </a:solidFill>
                <a:ea typeface="Batang" pitchFamily="18" charset="-127"/>
              </a:rPr>
              <a:t>Inject NPs here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279400" y="360363"/>
            <a:ext cx="8382000" cy="762000"/>
          </a:xfrm>
          <a:noFill/>
        </p:spPr>
        <p:txBody>
          <a:bodyPr/>
          <a:lstStyle/>
          <a:p>
            <a:pPr eaLnBrk="1" hangingPunct="1"/>
            <a:r>
              <a:rPr lang="en-US" altLang="zh-CN" sz="2700" smtClean="0">
                <a:solidFill>
                  <a:srgbClr val="0000CC"/>
                </a:solidFill>
              </a:rPr>
              <a:t>Why are nanoparticles (NPs) being used?</a:t>
            </a:r>
          </a:p>
        </p:txBody>
      </p:sp>
      <p:sp>
        <p:nvSpPr>
          <p:cNvPr id="49155" name="Text Box 3"/>
          <p:cNvSpPr txBox="1">
            <a:spLocks noChangeArrowheads="1"/>
          </p:cNvSpPr>
          <p:nvPr/>
        </p:nvSpPr>
        <p:spPr bwMode="auto">
          <a:xfrm>
            <a:off x="304800" y="762000"/>
            <a:ext cx="8532813" cy="1860550"/>
          </a:xfrm>
          <a:prstGeom prst="rect">
            <a:avLst/>
          </a:prstGeom>
          <a:noFill/>
          <a:ln w="12700">
            <a:noFill/>
            <a:miter lim="800000"/>
            <a:headEnd/>
            <a:tailEnd/>
          </a:ln>
        </p:spPr>
        <p:txBody>
          <a:bodyPr lIns="90488" tIns="44450" rIns="90488" bIns="44450">
            <a:spAutoFit/>
          </a:bodyPr>
          <a:lstStyle/>
          <a:p>
            <a:pPr marL="182563" indent="-182563" fontAlgn="base">
              <a:lnSpc>
                <a:spcPct val="125000"/>
              </a:lnSpc>
              <a:spcBef>
                <a:spcPct val="0"/>
              </a:spcBef>
              <a:spcAft>
                <a:spcPct val="5000"/>
              </a:spcAft>
              <a:buClr>
                <a:srgbClr val="FF9900"/>
              </a:buClr>
              <a:buSzPct val="60000"/>
              <a:buFont typeface="Arial" charset="0"/>
              <a:buBlip>
                <a:blip r:embed="rId3"/>
              </a:buBlip>
            </a:pPr>
            <a:r>
              <a:rPr lang="en-US" altLang="zh-CN">
                <a:solidFill>
                  <a:srgbClr val="000000"/>
                </a:solidFill>
                <a:ea typeface="Batang" pitchFamily="18" charset="-127"/>
                <a:cs typeface="Arial" charset="0"/>
              </a:rPr>
              <a:t>Ultra-small</a:t>
            </a:r>
          </a:p>
          <a:p>
            <a:pPr marL="182563" indent="-182563" fontAlgn="base">
              <a:lnSpc>
                <a:spcPct val="125000"/>
              </a:lnSpc>
              <a:spcBef>
                <a:spcPct val="0"/>
              </a:spcBef>
              <a:spcAft>
                <a:spcPct val="5000"/>
              </a:spcAft>
              <a:buClr>
                <a:srgbClr val="FF9900"/>
              </a:buClr>
              <a:buSzPct val="60000"/>
              <a:buFont typeface="Arial" charset="0"/>
              <a:buBlip>
                <a:blip r:embed="rId3"/>
              </a:buBlip>
            </a:pPr>
            <a:r>
              <a:rPr lang="en-US" altLang="zh-CN">
                <a:solidFill>
                  <a:srgbClr val="000000"/>
                </a:solidFill>
                <a:ea typeface="Batang" pitchFamily="18" charset="-127"/>
                <a:cs typeface="Arial" charset="0"/>
              </a:rPr>
              <a:t>Easy to synthesize and control the particle size and shape</a:t>
            </a:r>
          </a:p>
          <a:p>
            <a:pPr marL="182563" indent="-182563" fontAlgn="base">
              <a:lnSpc>
                <a:spcPct val="125000"/>
              </a:lnSpc>
              <a:spcBef>
                <a:spcPct val="0"/>
              </a:spcBef>
              <a:spcAft>
                <a:spcPct val="5000"/>
              </a:spcAft>
              <a:buClr>
                <a:srgbClr val="FF9900"/>
              </a:buClr>
              <a:buSzPct val="60000"/>
              <a:buFont typeface="Arial" charset="0"/>
              <a:buBlip>
                <a:blip r:embed="rId3"/>
              </a:buBlip>
            </a:pPr>
            <a:r>
              <a:rPr lang="en-US" altLang="zh-CN">
                <a:solidFill>
                  <a:srgbClr val="000000"/>
                </a:solidFill>
                <a:ea typeface="Batang" pitchFamily="18" charset="-127"/>
                <a:cs typeface="Arial" charset="0"/>
              </a:rPr>
              <a:t>Convenient to be delivered and be recovered</a:t>
            </a:r>
          </a:p>
          <a:p>
            <a:pPr marL="182563" indent="-182563" fontAlgn="base">
              <a:lnSpc>
                <a:spcPct val="125000"/>
              </a:lnSpc>
              <a:spcBef>
                <a:spcPct val="0"/>
              </a:spcBef>
              <a:spcAft>
                <a:spcPct val="5000"/>
              </a:spcAft>
              <a:buClr>
                <a:srgbClr val="FF9900"/>
              </a:buClr>
              <a:buSzPct val="60000"/>
              <a:buFont typeface="Arial" charset="0"/>
              <a:buBlip>
                <a:blip r:embed="rId3"/>
              </a:buBlip>
            </a:pPr>
            <a:r>
              <a:rPr lang="en-US" altLang="zh-CN">
                <a:solidFill>
                  <a:srgbClr val="000000"/>
                </a:solidFill>
                <a:ea typeface="Batang" pitchFamily="18" charset="-127"/>
                <a:cs typeface="Arial" charset="0"/>
              </a:rPr>
              <a:t>In-situ detection of the physical and chemical properties of the oil reservoir</a:t>
            </a:r>
          </a:p>
          <a:p>
            <a:pPr marL="182563" indent="-182563" fontAlgn="base">
              <a:lnSpc>
                <a:spcPct val="125000"/>
              </a:lnSpc>
              <a:spcBef>
                <a:spcPct val="0"/>
              </a:spcBef>
              <a:spcAft>
                <a:spcPct val="5000"/>
              </a:spcAft>
              <a:buClr>
                <a:srgbClr val="FF9900"/>
              </a:buClr>
              <a:buSzPct val="60000"/>
              <a:buFont typeface="Arial" charset="0"/>
              <a:buBlip>
                <a:blip r:embed="rId3"/>
              </a:buBlip>
            </a:pPr>
            <a:r>
              <a:rPr lang="en-US" altLang="zh-CN">
                <a:solidFill>
                  <a:srgbClr val="000000"/>
                </a:solidFill>
                <a:ea typeface="Batang" pitchFamily="18" charset="-127"/>
                <a:cs typeface="Arial" charset="0"/>
              </a:rPr>
              <a:t>Capable to integrate multifunctionalities to lower the production cost</a:t>
            </a:r>
          </a:p>
        </p:txBody>
      </p:sp>
      <p:sp>
        <p:nvSpPr>
          <p:cNvPr id="49156" name="Text Box 8"/>
          <p:cNvSpPr txBox="1">
            <a:spLocks noChangeArrowheads="1"/>
          </p:cNvSpPr>
          <p:nvPr/>
        </p:nvSpPr>
        <p:spPr bwMode="auto">
          <a:xfrm>
            <a:off x="990600" y="3352800"/>
            <a:ext cx="1143000" cy="393700"/>
          </a:xfrm>
          <a:prstGeom prst="rect">
            <a:avLst/>
          </a:prstGeom>
          <a:noFill/>
          <a:ln w="12700">
            <a:noFill/>
            <a:miter lim="800000"/>
            <a:headEnd/>
            <a:tailEnd/>
          </a:ln>
        </p:spPr>
        <p:txBody>
          <a:bodyPr lIns="90488" tIns="44450" rIns="90488" bIns="44450">
            <a:spAutoFit/>
          </a:bodyPr>
          <a:lstStyle/>
          <a:p>
            <a:pPr fontAlgn="base">
              <a:spcBef>
                <a:spcPct val="0"/>
              </a:spcBef>
              <a:spcAft>
                <a:spcPct val="5000"/>
              </a:spcAft>
              <a:buClr>
                <a:srgbClr val="FF9900"/>
              </a:buClr>
              <a:buSzPct val="100000"/>
              <a:buFont typeface="Times New Roman" pitchFamily="18" charset="0"/>
              <a:buNone/>
            </a:pPr>
            <a:r>
              <a:rPr lang="en-US" altLang="zh-CN" sz="2000" i="1">
                <a:solidFill>
                  <a:srgbClr val="0000FF"/>
                </a:solidFill>
                <a:ea typeface="Batang" pitchFamily="18" charset="-127"/>
                <a:cs typeface="Arial" charset="0"/>
              </a:rPr>
              <a:t>MPNPs</a:t>
            </a:r>
          </a:p>
        </p:txBody>
      </p:sp>
      <p:sp>
        <p:nvSpPr>
          <p:cNvPr id="17419" name="Rectangle 11"/>
          <p:cNvSpPr>
            <a:spLocks noChangeArrowheads="1"/>
          </p:cNvSpPr>
          <p:nvPr/>
        </p:nvSpPr>
        <p:spPr bwMode="auto">
          <a:xfrm>
            <a:off x="101600" y="4662488"/>
            <a:ext cx="5149850" cy="2047875"/>
          </a:xfrm>
          <a:prstGeom prst="rect">
            <a:avLst/>
          </a:prstGeom>
          <a:noFill/>
          <a:ln w="9525">
            <a:noFill/>
            <a:miter lim="800000"/>
            <a:headEnd/>
            <a:tailEnd/>
          </a:ln>
        </p:spPr>
        <p:txBody>
          <a:bodyPr>
            <a:spAutoFit/>
          </a:bodyPr>
          <a:lstStyle/>
          <a:p>
            <a:pPr marL="182563" indent="-182563" fontAlgn="base">
              <a:lnSpc>
                <a:spcPct val="90000"/>
              </a:lnSpc>
              <a:spcBef>
                <a:spcPct val="20000"/>
              </a:spcBef>
              <a:spcAft>
                <a:spcPct val="0"/>
              </a:spcAft>
            </a:pPr>
            <a:r>
              <a:rPr lang="en-US" altLang="zh-CN" i="1" u="sng">
                <a:solidFill>
                  <a:srgbClr val="0000CC"/>
                </a:solidFill>
                <a:cs typeface="Arial" charset="0"/>
              </a:rPr>
              <a:t>What could MPNPs do</a:t>
            </a:r>
            <a:r>
              <a:rPr lang="en-US" altLang="zh-CN">
                <a:solidFill>
                  <a:srgbClr val="0000CC"/>
                </a:solidFill>
                <a:cs typeface="Arial" charset="0"/>
              </a:rPr>
              <a:t>?</a:t>
            </a:r>
          </a:p>
          <a:p>
            <a:pPr marL="182563" indent="-182563" fontAlgn="base">
              <a:lnSpc>
                <a:spcPct val="90000"/>
              </a:lnSpc>
              <a:spcBef>
                <a:spcPct val="20000"/>
              </a:spcBef>
              <a:spcAft>
                <a:spcPct val="0"/>
              </a:spcAft>
              <a:buFont typeface="Wingdings" pitchFamily="2" charset="2"/>
              <a:buChar char="§"/>
            </a:pPr>
            <a:r>
              <a:rPr lang="en-US" altLang="zh-CN">
                <a:solidFill>
                  <a:srgbClr val="0000CC"/>
                </a:solidFill>
                <a:cs typeface="Arial" charset="0"/>
              </a:rPr>
              <a:t>Mobilize oil droplets to form oil bank</a:t>
            </a:r>
          </a:p>
          <a:p>
            <a:pPr marL="182563" indent="-182563" fontAlgn="base">
              <a:lnSpc>
                <a:spcPct val="90000"/>
              </a:lnSpc>
              <a:spcBef>
                <a:spcPct val="20000"/>
              </a:spcBef>
              <a:spcAft>
                <a:spcPct val="0"/>
              </a:spcAft>
              <a:buFont typeface="Wingdings" pitchFamily="2" charset="2"/>
              <a:buChar char="§"/>
            </a:pPr>
            <a:r>
              <a:rPr lang="en-US" altLang="zh-CN">
                <a:solidFill>
                  <a:srgbClr val="0000CC"/>
                </a:solidFill>
                <a:cs typeface="Arial" charset="0"/>
              </a:rPr>
              <a:t>Detect the residual oil saturation (sequestered tracers)</a:t>
            </a:r>
          </a:p>
          <a:p>
            <a:pPr marL="182563" indent="-182563" fontAlgn="base">
              <a:lnSpc>
                <a:spcPct val="90000"/>
              </a:lnSpc>
              <a:spcBef>
                <a:spcPct val="20000"/>
              </a:spcBef>
              <a:spcAft>
                <a:spcPct val="0"/>
              </a:spcAft>
              <a:buFont typeface="Wingdings" pitchFamily="2" charset="2"/>
              <a:buChar char="§"/>
            </a:pPr>
            <a:r>
              <a:rPr lang="en-US" altLang="zh-CN">
                <a:solidFill>
                  <a:srgbClr val="0000CC"/>
                </a:solidFill>
                <a:cs typeface="Arial" charset="0"/>
              </a:rPr>
              <a:t>Detect the local environments (pH, H</a:t>
            </a:r>
            <a:r>
              <a:rPr lang="en-US" altLang="zh-CN" baseline="-25000">
                <a:solidFill>
                  <a:srgbClr val="0000CC"/>
                </a:solidFill>
                <a:cs typeface="Arial" charset="0"/>
              </a:rPr>
              <a:t>2</a:t>
            </a:r>
            <a:r>
              <a:rPr lang="en-US" altLang="zh-CN">
                <a:solidFill>
                  <a:srgbClr val="0000CC"/>
                </a:solidFill>
                <a:cs typeface="Arial" charset="0"/>
              </a:rPr>
              <a:t>S, CO</a:t>
            </a:r>
            <a:r>
              <a:rPr lang="en-US" altLang="zh-CN" baseline="-25000">
                <a:solidFill>
                  <a:srgbClr val="0000CC"/>
                </a:solidFill>
                <a:cs typeface="Arial" charset="0"/>
              </a:rPr>
              <a:t>2</a:t>
            </a:r>
            <a:r>
              <a:rPr lang="en-US" altLang="zh-CN">
                <a:solidFill>
                  <a:srgbClr val="0000CC"/>
                </a:solidFill>
                <a:cs typeface="Arial" charset="0"/>
              </a:rPr>
              <a:t>, pressure, salinity) (stimuli-responsive coating)</a:t>
            </a:r>
          </a:p>
          <a:p>
            <a:pPr marL="182563" indent="-182563" fontAlgn="base">
              <a:lnSpc>
                <a:spcPct val="90000"/>
              </a:lnSpc>
              <a:spcBef>
                <a:spcPct val="20000"/>
              </a:spcBef>
              <a:spcAft>
                <a:spcPct val="0"/>
              </a:spcAft>
              <a:buFont typeface="Wingdings" pitchFamily="2" charset="2"/>
              <a:buChar char="§"/>
            </a:pPr>
            <a:endParaRPr lang="en-US" altLang="zh-CN">
              <a:solidFill>
                <a:srgbClr val="0000CC"/>
              </a:solidFill>
              <a:cs typeface="Arial" charset="0"/>
            </a:endParaRPr>
          </a:p>
        </p:txBody>
      </p:sp>
      <p:sp>
        <p:nvSpPr>
          <p:cNvPr id="49158"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A335E2B6-C4C4-4414-ACF8-4C6D941B2725}" type="slidenum">
              <a:rPr lang="zh-CN" altLang="en-US" sz="1400" b="1">
                <a:solidFill>
                  <a:srgbClr val="000000"/>
                </a:solidFill>
                <a:ea typeface="Osaka" pitchFamily="28" charset="-128"/>
              </a:rPr>
              <a:pPr algn="r" eaLnBrk="0" fontAlgn="base" hangingPunct="0">
                <a:spcBef>
                  <a:spcPct val="0"/>
                </a:spcBef>
                <a:spcAft>
                  <a:spcPct val="0"/>
                </a:spcAft>
              </a:pPr>
              <a:t>23</a:t>
            </a:fld>
            <a:endParaRPr lang="en-US" altLang="zh-CN" sz="1400" b="1">
              <a:solidFill>
                <a:srgbClr val="000000"/>
              </a:solidFill>
              <a:ea typeface="Osaka" pitchFamily="28" charset="-128"/>
            </a:endParaRPr>
          </a:p>
        </p:txBody>
      </p:sp>
      <p:sp>
        <p:nvSpPr>
          <p:cNvPr id="49159" name="Text Box 12"/>
          <p:cNvSpPr txBox="1">
            <a:spLocks noChangeArrowheads="1"/>
          </p:cNvSpPr>
          <p:nvPr/>
        </p:nvSpPr>
        <p:spPr bwMode="auto">
          <a:xfrm>
            <a:off x="5132388" y="4572000"/>
            <a:ext cx="3935412" cy="1666875"/>
          </a:xfrm>
          <a:prstGeom prst="rect">
            <a:avLst/>
          </a:prstGeom>
          <a:noFill/>
          <a:ln w="12700">
            <a:solidFill>
              <a:schemeClr val="bg2"/>
            </a:solidFill>
            <a:miter lim="800000"/>
            <a:headEnd/>
            <a:tailEnd/>
          </a:ln>
        </p:spPr>
        <p:txBody>
          <a:bodyPr lIns="90488" tIns="44450" rIns="90488" bIns="44450">
            <a:spAutoFit/>
          </a:bodyPr>
          <a:lstStyle/>
          <a:p>
            <a:pPr marL="231775" indent="-231775" fontAlgn="base">
              <a:spcBef>
                <a:spcPct val="0"/>
              </a:spcBef>
              <a:spcAft>
                <a:spcPct val="5000"/>
              </a:spcAft>
              <a:buClr>
                <a:srgbClr val="FF9900"/>
              </a:buClr>
              <a:buSzPct val="100000"/>
              <a:buFont typeface="Wingdings" pitchFamily="2" charset="2"/>
              <a:buChar char="§"/>
            </a:pPr>
            <a:r>
              <a:rPr lang="en-US" altLang="zh-CN" sz="1700">
                <a:solidFill>
                  <a:srgbClr val="0000FF"/>
                </a:solidFill>
                <a:ea typeface="Batang" pitchFamily="18" charset="-127"/>
                <a:cs typeface="Arial" charset="0"/>
              </a:rPr>
              <a:t>Composition of nanoparticle “core” (≤ 15nm)</a:t>
            </a:r>
            <a:r>
              <a:rPr lang="en-US" altLang="zh-CN" sz="1200">
                <a:solidFill>
                  <a:srgbClr val="000000"/>
                </a:solidFill>
                <a:ea typeface="Batang" pitchFamily="18" charset="-127"/>
              </a:rPr>
              <a:t> </a:t>
            </a:r>
            <a:r>
              <a:rPr lang="en-US" altLang="zh-CN" sz="1700">
                <a:solidFill>
                  <a:srgbClr val="0000FF"/>
                </a:solidFill>
                <a:ea typeface="Batang" pitchFamily="18" charset="-127"/>
                <a:cs typeface="Arial" charset="0"/>
              </a:rPr>
              <a:t>: </a:t>
            </a:r>
            <a:r>
              <a:rPr lang="en-US" altLang="zh-CN" sz="1700" b="1" u="sng">
                <a:solidFill>
                  <a:srgbClr val="0000FF"/>
                </a:solidFill>
                <a:ea typeface="Batang" pitchFamily="18" charset="-127"/>
                <a:cs typeface="Arial" charset="0"/>
              </a:rPr>
              <a:t>carbon-based, silica-based, and magnetic NPs with carbon shell</a:t>
            </a:r>
          </a:p>
          <a:p>
            <a:pPr marL="231775" indent="-231775" fontAlgn="base">
              <a:spcBef>
                <a:spcPct val="0"/>
              </a:spcBef>
              <a:spcAft>
                <a:spcPct val="5000"/>
              </a:spcAft>
              <a:buClr>
                <a:srgbClr val="FF9900"/>
              </a:buClr>
              <a:buSzPct val="100000"/>
              <a:buFont typeface="Wingdings" pitchFamily="2" charset="2"/>
              <a:buChar char="§"/>
            </a:pPr>
            <a:r>
              <a:rPr lang="en-US" altLang="zh-CN" sz="1700">
                <a:solidFill>
                  <a:srgbClr val="0000FF"/>
                </a:solidFill>
                <a:ea typeface="Batang" pitchFamily="18" charset="-127"/>
                <a:cs typeface="Arial" charset="0"/>
              </a:rPr>
              <a:t>The polymer brush will impart the stimuli-responsive properties to NPs</a:t>
            </a:r>
            <a:endParaRPr lang="en-US" altLang="zh-CN" sz="1700" b="1" u="sng">
              <a:solidFill>
                <a:srgbClr val="0000FF"/>
              </a:solidFill>
              <a:ea typeface="Batang" pitchFamily="18" charset="-127"/>
              <a:cs typeface="Arial" charset="0"/>
            </a:endParaRPr>
          </a:p>
        </p:txBody>
      </p:sp>
      <p:pic>
        <p:nvPicPr>
          <p:cNvPr id="49160" name="Picture 20"/>
          <p:cNvPicPr>
            <a:picLocks noChangeAspect="1" noChangeArrowheads="1"/>
          </p:cNvPicPr>
          <p:nvPr/>
        </p:nvPicPr>
        <p:blipFill>
          <a:blip r:embed="rId4" cstate="print"/>
          <a:srcRect t="3792" b="1422"/>
          <a:stretch>
            <a:fillRect/>
          </a:stretch>
        </p:blipFill>
        <p:spPr bwMode="auto">
          <a:xfrm>
            <a:off x="2209800" y="2667000"/>
            <a:ext cx="5353050" cy="1905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4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241300" y="342900"/>
            <a:ext cx="8189913" cy="519113"/>
          </a:xfrm>
          <a:prstGeom prst="rect">
            <a:avLst/>
          </a:prstGeom>
          <a:noFill/>
          <a:ln w="9525">
            <a:noFill/>
            <a:miter lim="800000"/>
            <a:headEnd/>
            <a:tailEnd/>
          </a:ln>
        </p:spPr>
        <p:txBody>
          <a:bodyPr>
            <a:spAutoFit/>
          </a:bodyPr>
          <a:lstStyle/>
          <a:p>
            <a:pPr fontAlgn="base">
              <a:spcBef>
                <a:spcPct val="0"/>
              </a:spcBef>
              <a:spcAft>
                <a:spcPct val="0"/>
              </a:spcAft>
            </a:pPr>
            <a:r>
              <a:rPr lang="en-US" altLang="zh-CN" sz="2800">
                <a:solidFill>
                  <a:srgbClr val="0000CC"/>
                </a:solidFill>
                <a:cs typeface="Times New Roman" pitchFamily="18" charset="0"/>
              </a:rPr>
              <a:t>Temperature-responsive MPNPs for EOR</a:t>
            </a:r>
          </a:p>
        </p:txBody>
      </p:sp>
      <p:sp>
        <p:nvSpPr>
          <p:cNvPr id="58371" name="TextBox 159"/>
          <p:cNvSpPr txBox="1">
            <a:spLocks noChangeArrowheads="1"/>
          </p:cNvSpPr>
          <p:nvPr/>
        </p:nvSpPr>
        <p:spPr bwMode="auto">
          <a:xfrm>
            <a:off x="228600" y="838200"/>
            <a:ext cx="8915400" cy="641350"/>
          </a:xfrm>
          <a:prstGeom prst="rect">
            <a:avLst/>
          </a:prstGeom>
          <a:noFill/>
          <a:ln w="9525">
            <a:noFill/>
            <a:miter lim="800000"/>
            <a:headEnd/>
            <a:tailEnd/>
          </a:ln>
        </p:spPr>
        <p:txBody>
          <a:bodyPr>
            <a:spAutoFit/>
          </a:bodyPr>
          <a:lstStyle/>
          <a:p>
            <a:pPr fontAlgn="base">
              <a:spcBef>
                <a:spcPct val="0"/>
              </a:spcBef>
              <a:spcAft>
                <a:spcPts val="100"/>
              </a:spcAft>
              <a:buFont typeface="Wingdings" pitchFamily="2" charset="2"/>
              <a:buChar char="q"/>
            </a:pPr>
            <a:r>
              <a:rPr lang="en-US" altLang="zh-CN">
                <a:solidFill>
                  <a:srgbClr val="000000"/>
                </a:solidFill>
                <a:ea typeface="Batang" pitchFamily="18" charset="-127"/>
                <a:cs typeface="Arial" charset="0"/>
              </a:rPr>
              <a:t> OCB (or f-CB) could be coated with the mixture of hydrophobic and hydrophilic polymers</a:t>
            </a:r>
          </a:p>
        </p:txBody>
      </p:sp>
      <p:sp>
        <p:nvSpPr>
          <p:cNvPr id="58372" name="TextBox 159"/>
          <p:cNvSpPr txBox="1">
            <a:spLocks noChangeArrowheads="1"/>
          </p:cNvSpPr>
          <p:nvPr/>
        </p:nvSpPr>
        <p:spPr bwMode="auto">
          <a:xfrm>
            <a:off x="228600" y="4737100"/>
            <a:ext cx="8763000" cy="2065338"/>
          </a:xfrm>
          <a:prstGeom prst="rect">
            <a:avLst/>
          </a:prstGeom>
          <a:noFill/>
          <a:ln w="9525">
            <a:noFill/>
            <a:miter lim="800000"/>
            <a:headEnd/>
            <a:tailEnd/>
          </a:ln>
        </p:spPr>
        <p:txBody>
          <a:bodyPr>
            <a:spAutoFit/>
          </a:bodyPr>
          <a:lstStyle/>
          <a:p>
            <a:pPr fontAlgn="base">
              <a:spcBef>
                <a:spcPct val="0"/>
              </a:spcBef>
              <a:spcAft>
                <a:spcPts val="100"/>
              </a:spcAft>
              <a:buFont typeface="Wingdings" pitchFamily="2" charset="2"/>
              <a:buChar char="q"/>
            </a:pPr>
            <a:r>
              <a:rPr lang="en-US" altLang="zh-CN" b="1">
                <a:solidFill>
                  <a:srgbClr val="000000"/>
                </a:solidFill>
                <a:ea typeface="Batang" pitchFamily="18" charset="-127"/>
                <a:cs typeface="Arial" charset="0"/>
              </a:rPr>
              <a:t> </a:t>
            </a:r>
            <a:r>
              <a:rPr lang="en-US" altLang="zh-CN">
                <a:solidFill>
                  <a:srgbClr val="000000"/>
                </a:solidFill>
                <a:ea typeface="Batang" pitchFamily="18" charset="-127"/>
                <a:cs typeface="Arial" charset="0"/>
              </a:rPr>
              <a:t>By tuning the molecular weight of the hydrophobic polymers or choosing different stimuli-responsive polymers, we will be able to selectively position the MPNPs in the water/oil mixture with applications in:</a:t>
            </a:r>
          </a:p>
          <a:p>
            <a:pPr fontAlgn="base">
              <a:spcBef>
                <a:spcPct val="0"/>
              </a:spcBef>
              <a:spcAft>
                <a:spcPts val="100"/>
              </a:spcAft>
              <a:buFont typeface="Wingdings" pitchFamily="2" charset="2"/>
              <a:buNone/>
            </a:pPr>
            <a:r>
              <a:rPr lang="en-US" altLang="zh-CN">
                <a:solidFill>
                  <a:srgbClr val="000000"/>
                </a:solidFill>
                <a:ea typeface="Batang" pitchFamily="18" charset="-127"/>
                <a:cs typeface="Arial" charset="0"/>
              </a:rPr>
              <a:t>     - EOR</a:t>
            </a:r>
            <a:endParaRPr lang="en-US" altLang="zh-CN" sz="1600">
              <a:solidFill>
                <a:srgbClr val="000000"/>
              </a:solidFill>
              <a:ea typeface="Batang" pitchFamily="18" charset="-127"/>
              <a:cs typeface="Arial" charset="0"/>
            </a:endParaRPr>
          </a:p>
          <a:p>
            <a:pPr fontAlgn="base">
              <a:spcBef>
                <a:spcPct val="0"/>
              </a:spcBef>
              <a:spcAft>
                <a:spcPts val="100"/>
              </a:spcAft>
              <a:buFont typeface="Wingdings" pitchFamily="2" charset="2"/>
              <a:buNone/>
            </a:pPr>
            <a:r>
              <a:rPr lang="en-US" altLang="zh-CN">
                <a:solidFill>
                  <a:srgbClr val="000000"/>
                </a:solidFill>
                <a:ea typeface="Batang" pitchFamily="18" charset="-127"/>
                <a:cs typeface="Arial" charset="0"/>
              </a:rPr>
              <a:t>     - Easy separation of produced emulsion</a:t>
            </a:r>
          </a:p>
          <a:p>
            <a:pPr fontAlgn="base">
              <a:spcBef>
                <a:spcPct val="0"/>
              </a:spcBef>
              <a:spcAft>
                <a:spcPts val="100"/>
              </a:spcAft>
              <a:buFont typeface="Wingdings" pitchFamily="2" charset="2"/>
              <a:buNone/>
            </a:pPr>
            <a:r>
              <a:rPr lang="en-US" altLang="zh-CN">
                <a:solidFill>
                  <a:srgbClr val="000000"/>
                </a:solidFill>
                <a:ea typeface="Batang" pitchFamily="18" charset="-127"/>
                <a:cs typeface="Arial" charset="0"/>
              </a:rPr>
              <a:t>     - Solubilization of asphaltenes</a:t>
            </a:r>
            <a:r>
              <a:rPr lang="en-US" altLang="zh-CN" sz="1600">
                <a:solidFill>
                  <a:srgbClr val="000000"/>
                </a:solidFill>
                <a:ea typeface="Batang" pitchFamily="18" charset="-127"/>
                <a:cs typeface="Arial" charset="0"/>
              </a:rPr>
              <a:t> </a:t>
            </a:r>
          </a:p>
          <a:p>
            <a:pPr fontAlgn="base">
              <a:spcBef>
                <a:spcPct val="0"/>
              </a:spcBef>
              <a:spcAft>
                <a:spcPts val="100"/>
              </a:spcAft>
              <a:buFont typeface="Wingdings" pitchFamily="2" charset="2"/>
              <a:buNone/>
            </a:pPr>
            <a:endParaRPr lang="en-US" altLang="zh-CN">
              <a:solidFill>
                <a:srgbClr val="000000"/>
              </a:solidFill>
              <a:ea typeface="Batang" pitchFamily="18" charset="-127"/>
              <a:cs typeface="Arial" charset="0"/>
            </a:endParaRPr>
          </a:p>
        </p:txBody>
      </p:sp>
      <p:sp>
        <p:nvSpPr>
          <p:cNvPr id="58373" name="Line 29"/>
          <p:cNvSpPr>
            <a:spLocks noChangeShapeType="1"/>
          </p:cNvSpPr>
          <p:nvPr/>
        </p:nvSpPr>
        <p:spPr bwMode="auto">
          <a:xfrm>
            <a:off x="1765300" y="4572000"/>
            <a:ext cx="533400" cy="0"/>
          </a:xfrm>
          <a:prstGeom prst="line">
            <a:avLst/>
          </a:prstGeom>
          <a:noFill/>
          <a:ln w="38100">
            <a:solidFill>
              <a:srgbClr val="FF0000"/>
            </a:solidFill>
            <a:round/>
            <a:headEnd/>
            <a:tailEn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8374" name="Text Box 30"/>
          <p:cNvSpPr txBox="1">
            <a:spLocks noChangeArrowheads="1"/>
          </p:cNvSpPr>
          <p:nvPr/>
        </p:nvSpPr>
        <p:spPr bwMode="auto">
          <a:xfrm>
            <a:off x="1739900" y="4419600"/>
            <a:ext cx="6337300" cy="301625"/>
          </a:xfrm>
          <a:prstGeom prst="rect">
            <a:avLst/>
          </a:prstGeom>
          <a:noFill/>
          <a:ln w="12700">
            <a:noFill/>
            <a:miter lim="800000"/>
            <a:headEnd/>
            <a:tailEnd/>
          </a:ln>
        </p:spPr>
        <p:txBody>
          <a:bodyPr lIns="90488" tIns="44450" rIns="90488" bIns="44450">
            <a:spAutoFit/>
          </a:bodyPr>
          <a:lstStyle/>
          <a:p>
            <a:pPr marL="742950" indent="-285750" fontAlgn="base">
              <a:spcBef>
                <a:spcPct val="0"/>
              </a:spcBef>
              <a:spcAft>
                <a:spcPct val="5000"/>
              </a:spcAft>
              <a:buClr>
                <a:srgbClr val="FF9900"/>
              </a:buClr>
              <a:buSzPct val="100000"/>
              <a:buFont typeface="Times New Roman" pitchFamily="18" charset="0"/>
              <a:buNone/>
            </a:pPr>
            <a:r>
              <a:rPr lang="en-US" altLang="zh-CN" sz="1400" b="1">
                <a:solidFill>
                  <a:srgbClr val="000000"/>
                </a:solidFill>
                <a:ea typeface="Batang" pitchFamily="18" charset="-127"/>
                <a:cs typeface="Arial" charset="0"/>
              </a:rPr>
              <a:t> Hydrophilic polymer (polyvinyl alcohol, polyvinylpyrrolidione, etc. )</a:t>
            </a:r>
          </a:p>
        </p:txBody>
      </p:sp>
      <p:sp>
        <p:nvSpPr>
          <p:cNvPr id="58375" name="Line 31"/>
          <p:cNvSpPr>
            <a:spLocks noChangeShapeType="1"/>
          </p:cNvSpPr>
          <p:nvPr/>
        </p:nvSpPr>
        <p:spPr bwMode="auto">
          <a:xfrm>
            <a:off x="1778000" y="4330700"/>
            <a:ext cx="533400" cy="0"/>
          </a:xfrm>
          <a:prstGeom prst="line">
            <a:avLst/>
          </a:prstGeom>
          <a:noFill/>
          <a:ln w="38100">
            <a:solidFill>
              <a:srgbClr val="000080"/>
            </a:solidFill>
            <a:round/>
            <a:headEnd/>
            <a:tailEn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8376" name="Text Box 32"/>
          <p:cNvSpPr txBox="1">
            <a:spLocks noChangeArrowheads="1"/>
          </p:cNvSpPr>
          <p:nvPr/>
        </p:nvSpPr>
        <p:spPr bwMode="auto">
          <a:xfrm>
            <a:off x="1790700" y="4178300"/>
            <a:ext cx="6934200" cy="301625"/>
          </a:xfrm>
          <a:prstGeom prst="rect">
            <a:avLst/>
          </a:prstGeom>
          <a:noFill/>
          <a:ln w="12700">
            <a:noFill/>
            <a:miter lim="800000"/>
            <a:headEnd/>
            <a:tailEnd/>
          </a:ln>
        </p:spPr>
        <p:txBody>
          <a:bodyPr lIns="90488" tIns="44450" rIns="90488" bIns="44450">
            <a:spAutoFit/>
          </a:bodyPr>
          <a:lstStyle/>
          <a:p>
            <a:pPr marL="742950" indent="-285750" fontAlgn="base">
              <a:spcBef>
                <a:spcPct val="0"/>
              </a:spcBef>
              <a:spcAft>
                <a:spcPct val="5000"/>
              </a:spcAft>
              <a:buClr>
                <a:srgbClr val="FF9900"/>
              </a:buClr>
              <a:buSzPct val="100000"/>
              <a:buFont typeface="Times New Roman" pitchFamily="18" charset="0"/>
              <a:buNone/>
            </a:pPr>
            <a:r>
              <a:rPr lang="en-US" altLang="zh-CN" sz="1400" b="1">
                <a:solidFill>
                  <a:srgbClr val="000000"/>
                </a:solidFill>
                <a:ea typeface="Batang" pitchFamily="18" charset="-127"/>
                <a:cs typeface="Arial" charset="0"/>
              </a:rPr>
              <a:t>Hydrophobic polymer (PE-b-PEG, polycaprolactone, polyethylene, etc. )</a:t>
            </a:r>
          </a:p>
        </p:txBody>
      </p:sp>
      <p:grpSp>
        <p:nvGrpSpPr>
          <p:cNvPr id="2" name="Group 27"/>
          <p:cNvGrpSpPr>
            <a:grpSpLocks/>
          </p:cNvGrpSpPr>
          <p:nvPr/>
        </p:nvGrpSpPr>
        <p:grpSpPr bwMode="auto">
          <a:xfrm>
            <a:off x="1066800" y="1701800"/>
            <a:ext cx="6778625" cy="2578100"/>
            <a:chOff x="672" y="1344"/>
            <a:chExt cx="4270" cy="1624"/>
          </a:xfrm>
        </p:grpSpPr>
        <p:pic>
          <p:nvPicPr>
            <p:cNvPr id="58380" name="Picture 19"/>
            <p:cNvPicPr>
              <a:picLocks noChangeAspect="1" noChangeArrowheads="1"/>
            </p:cNvPicPr>
            <p:nvPr/>
          </p:nvPicPr>
          <p:blipFill>
            <a:blip r:embed="rId3" cstate="print"/>
            <a:srcRect/>
            <a:stretch>
              <a:fillRect/>
            </a:stretch>
          </p:blipFill>
          <p:spPr bwMode="auto">
            <a:xfrm>
              <a:off x="672" y="1728"/>
              <a:ext cx="1056" cy="974"/>
            </a:xfrm>
            <a:prstGeom prst="rect">
              <a:avLst/>
            </a:prstGeom>
            <a:noFill/>
            <a:ln w="9525">
              <a:noFill/>
              <a:miter lim="800000"/>
              <a:headEnd/>
              <a:tailEnd/>
            </a:ln>
          </p:spPr>
        </p:pic>
        <p:pic>
          <p:nvPicPr>
            <p:cNvPr id="58381" name="Picture 25"/>
            <p:cNvPicPr>
              <a:picLocks noChangeAspect="1" noChangeArrowheads="1"/>
            </p:cNvPicPr>
            <p:nvPr/>
          </p:nvPicPr>
          <p:blipFill>
            <a:blip r:embed="rId4" cstate="print"/>
            <a:srcRect/>
            <a:stretch>
              <a:fillRect/>
            </a:stretch>
          </p:blipFill>
          <p:spPr bwMode="auto">
            <a:xfrm>
              <a:off x="3354" y="1344"/>
              <a:ext cx="528" cy="498"/>
            </a:xfrm>
            <a:prstGeom prst="rect">
              <a:avLst/>
            </a:prstGeom>
            <a:noFill/>
            <a:ln w="9525">
              <a:noFill/>
              <a:miter lim="800000"/>
              <a:headEnd/>
              <a:tailEnd/>
            </a:ln>
          </p:spPr>
        </p:pic>
        <p:pic>
          <p:nvPicPr>
            <p:cNvPr id="58382" name="Picture 26"/>
            <p:cNvPicPr>
              <a:picLocks noChangeAspect="1" noChangeArrowheads="1"/>
            </p:cNvPicPr>
            <p:nvPr/>
          </p:nvPicPr>
          <p:blipFill>
            <a:blip r:embed="rId5" cstate="print"/>
            <a:srcRect/>
            <a:stretch>
              <a:fillRect/>
            </a:stretch>
          </p:blipFill>
          <p:spPr bwMode="auto">
            <a:xfrm>
              <a:off x="3389" y="2496"/>
              <a:ext cx="496" cy="472"/>
            </a:xfrm>
            <a:prstGeom prst="rect">
              <a:avLst/>
            </a:prstGeom>
            <a:noFill/>
            <a:ln w="9525">
              <a:noFill/>
              <a:miter lim="800000"/>
              <a:headEnd/>
              <a:tailEnd/>
            </a:ln>
          </p:spPr>
        </p:pic>
        <p:sp>
          <p:nvSpPr>
            <p:cNvPr id="58383" name="Text Box 33"/>
            <p:cNvSpPr txBox="1">
              <a:spLocks noChangeArrowheads="1"/>
            </p:cNvSpPr>
            <p:nvPr/>
          </p:nvSpPr>
          <p:spPr bwMode="auto">
            <a:xfrm>
              <a:off x="3710" y="1440"/>
              <a:ext cx="1232" cy="190"/>
            </a:xfrm>
            <a:prstGeom prst="rect">
              <a:avLst/>
            </a:prstGeom>
            <a:noFill/>
            <a:ln w="12700">
              <a:noFill/>
              <a:miter lim="800000"/>
              <a:headEnd/>
              <a:tailEnd/>
            </a:ln>
          </p:spPr>
          <p:txBody>
            <a:bodyPr wrap="none" lIns="90488" tIns="44450" rIns="90488" bIns="44450">
              <a:spAutoFit/>
            </a:bodyPr>
            <a:lstStyle/>
            <a:p>
              <a:pPr marL="742950" indent="-285750" algn="ctr" fontAlgn="base">
                <a:spcBef>
                  <a:spcPct val="0"/>
                </a:spcBef>
                <a:spcAft>
                  <a:spcPct val="5000"/>
                </a:spcAft>
                <a:buClr>
                  <a:srgbClr val="FF9900"/>
                </a:buClr>
                <a:buSzPct val="100000"/>
                <a:buFont typeface="Times New Roman" pitchFamily="18" charset="0"/>
                <a:buNone/>
              </a:pPr>
              <a:r>
                <a:rPr lang="en-US" altLang="zh-CN" sz="1400" b="1">
                  <a:solidFill>
                    <a:srgbClr val="000000"/>
                  </a:solidFill>
                  <a:ea typeface="Batang" pitchFamily="18" charset="-127"/>
                  <a:cs typeface="Arial" charset="0"/>
                </a:rPr>
                <a:t>Aqueous phase</a:t>
              </a:r>
            </a:p>
          </p:txBody>
        </p:sp>
        <p:sp>
          <p:nvSpPr>
            <p:cNvPr id="58384" name="Text Box 34"/>
            <p:cNvSpPr txBox="1">
              <a:spLocks noChangeArrowheads="1"/>
            </p:cNvSpPr>
            <p:nvPr/>
          </p:nvSpPr>
          <p:spPr bwMode="auto">
            <a:xfrm>
              <a:off x="3993" y="2635"/>
              <a:ext cx="616" cy="190"/>
            </a:xfrm>
            <a:prstGeom prst="rect">
              <a:avLst/>
            </a:prstGeom>
            <a:noFill/>
            <a:ln w="12700">
              <a:noFill/>
              <a:miter lim="800000"/>
              <a:headEnd/>
              <a:tailEnd/>
            </a:ln>
          </p:spPr>
          <p:txBody>
            <a:bodyPr wrap="none" lIns="90488" tIns="44450" rIns="90488" bIns="44450">
              <a:spAutoFit/>
            </a:bodyPr>
            <a:lstStyle/>
            <a:p>
              <a:pPr marL="285750" indent="-285750" algn="ctr" fontAlgn="base">
                <a:spcBef>
                  <a:spcPct val="0"/>
                </a:spcBef>
                <a:spcAft>
                  <a:spcPct val="5000"/>
                </a:spcAft>
                <a:buClr>
                  <a:srgbClr val="FF9900"/>
                </a:buClr>
                <a:buSzPct val="100000"/>
                <a:buFont typeface="Times New Roman" pitchFamily="18" charset="0"/>
                <a:buNone/>
              </a:pPr>
              <a:r>
                <a:rPr lang="en-US" altLang="zh-CN" sz="1400" b="1">
                  <a:solidFill>
                    <a:srgbClr val="000000"/>
                  </a:solidFill>
                  <a:ea typeface="Batang" pitchFamily="18" charset="-127"/>
                  <a:cs typeface="Arial" charset="0"/>
                </a:rPr>
                <a:t>Oil phase</a:t>
              </a:r>
            </a:p>
          </p:txBody>
        </p:sp>
        <p:sp>
          <p:nvSpPr>
            <p:cNvPr id="58385" name="Line 36"/>
            <p:cNvSpPr>
              <a:spLocks noChangeShapeType="1"/>
            </p:cNvSpPr>
            <p:nvPr/>
          </p:nvSpPr>
          <p:spPr bwMode="auto">
            <a:xfrm>
              <a:off x="1742" y="2160"/>
              <a:ext cx="528" cy="0"/>
            </a:xfrm>
            <a:prstGeom prst="line">
              <a:avLst/>
            </a:prstGeom>
            <a:noFill/>
            <a:ln w="38100">
              <a:solidFill>
                <a:schemeClr val="tx1"/>
              </a:solidFill>
              <a:round/>
              <a:headEnd/>
              <a:tailEn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8386" name="Line 38"/>
            <p:cNvSpPr>
              <a:spLocks noChangeShapeType="1"/>
            </p:cNvSpPr>
            <p:nvPr/>
          </p:nvSpPr>
          <p:spPr bwMode="auto">
            <a:xfrm>
              <a:off x="2270" y="1584"/>
              <a:ext cx="0" cy="1200"/>
            </a:xfrm>
            <a:prstGeom prst="line">
              <a:avLst/>
            </a:prstGeom>
            <a:noFill/>
            <a:ln w="38100">
              <a:solidFill>
                <a:schemeClr val="tx1"/>
              </a:solidFill>
              <a:round/>
              <a:headEnd/>
              <a:tailEn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8387" name="Line 39"/>
            <p:cNvSpPr>
              <a:spLocks noChangeShapeType="1"/>
            </p:cNvSpPr>
            <p:nvPr/>
          </p:nvSpPr>
          <p:spPr bwMode="auto">
            <a:xfrm>
              <a:off x="2270" y="1584"/>
              <a:ext cx="960" cy="0"/>
            </a:xfrm>
            <a:prstGeom prst="line">
              <a:avLst/>
            </a:prstGeom>
            <a:noFill/>
            <a:ln w="38100">
              <a:solidFill>
                <a:schemeClr val="tx1"/>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8388" name="Line 40"/>
            <p:cNvSpPr>
              <a:spLocks noChangeShapeType="1"/>
            </p:cNvSpPr>
            <p:nvPr/>
          </p:nvSpPr>
          <p:spPr bwMode="auto">
            <a:xfrm>
              <a:off x="2270" y="2784"/>
              <a:ext cx="960" cy="0"/>
            </a:xfrm>
            <a:prstGeom prst="line">
              <a:avLst/>
            </a:prstGeom>
            <a:noFill/>
            <a:ln w="38100">
              <a:solidFill>
                <a:schemeClr val="tx1"/>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8389" name="Text Box 41"/>
            <p:cNvSpPr txBox="1">
              <a:spLocks noChangeArrowheads="1"/>
            </p:cNvSpPr>
            <p:nvPr/>
          </p:nvSpPr>
          <p:spPr bwMode="auto">
            <a:xfrm>
              <a:off x="2132" y="2581"/>
              <a:ext cx="778" cy="210"/>
            </a:xfrm>
            <a:prstGeom prst="rect">
              <a:avLst/>
            </a:prstGeom>
            <a:noFill/>
            <a:ln w="12700">
              <a:noFill/>
              <a:miter lim="800000"/>
              <a:headEnd/>
              <a:tailEnd/>
            </a:ln>
          </p:spPr>
          <p:txBody>
            <a:bodyPr wrap="none" lIns="90488" tIns="44450" rIns="90488" bIns="44450">
              <a:spAutoFit/>
            </a:bodyPr>
            <a:lstStyle/>
            <a:p>
              <a:pPr marL="742950" indent="-285750" algn="ctr" fontAlgn="base">
                <a:spcBef>
                  <a:spcPct val="0"/>
                </a:spcBef>
                <a:spcAft>
                  <a:spcPct val="5000"/>
                </a:spcAft>
                <a:buClr>
                  <a:srgbClr val="FF9900"/>
                </a:buClr>
                <a:buSzPct val="100000"/>
                <a:buFont typeface="Times New Roman" pitchFamily="18" charset="0"/>
                <a:buNone/>
              </a:pPr>
              <a:r>
                <a:rPr lang="en-US" altLang="zh-CN" sz="1600">
                  <a:solidFill>
                    <a:srgbClr val="000000"/>
                  </a:solidFill>
                  <a:ea typeface="Batang" pitchFamily="18" charset="-127"/>
                  <a:cs typeface="Arial" charset="0"/>
                </a:rPr>
                <a:t>High T</a:t>
              </a:r>
            </a:p>
          </p:txBody>
        </p:sp>
        <p:sp>
          <p:nvSpPr>
            <p:cNvPr id="58390" name="Text Box 42"/>
            <p:cNvSpPr txBox="1">
              <a:spLocks noChangeArrowheads="1"/>
            </p:cNvSpPr>
            <p:nvPr/>
          </p:nvSpPr>
          <p:spPr bwMode="auto">
            <a:xfrm>
              <a:off x="2091" y="1392"/>
              <a:ext cx="864" cy="210"/>
            </a:xfrm>
            <a:prstGeom prst="rect">
              <a:avLst/>
            </a:prstGeom>
            <a:noFill/>
            <a:ln w="12700">
              <a:noFill/>
              <a:miter lim="800000"/>
              <a:headEnd/>
              <a:tailEnd/>
            </a:ln>
          </p:spPr>
          <p:txBody>
            <a:bodyPr wrap="none" lIns="90488" tIns="44450" rIns="90488" bIns="44450">
              <a:spAutoFit/>
            </a:bodyPr>
            <a:lstStyle/>
            <a:p>
              <a:pPr marL="742950" indent="-285750" algn="ctr" fontAlgn="base">
                <a:spcBef>
                  <a:spcPct val="0"/>
                </a:spcBef>
                <a:spcAft>
                  <a:spcPct val="5000"/>
                </a:spcAft>
                <a:buClr>
                  <a:srgbClr val="FF9900"/>
                </a:buClr>
                <a:buSzPct val="100000"/>
                <a:buFont typeface="Times New Roman" pitchFamily="18" charset="0"/>
                <a:buNone/>
              </a:pPr>
              <a:r>
                <a:rPr lang="en-US" altLang="zh-CN" sz="1600">
                  <a:solidFill>
                    <a:srgbClr val="000000"/>
                  </a:solidFill>
                  <a:ea typeface="Batang" pitchFamily="18" charset="-127"/>
                  <a:cs typeface="Arial" charset="0"/>
                </a:rPr>
                <a:t>Lower T</a:t>
              </a:r>
            </a:p>
          </p:txBody>
        </p:sp>
        <p:sp>
          <p:nvSpPr>
            <p:cNvPr id="58391" name="Line 43"/>
            <p:cNvSpPr>
              <a:spLocks noChangeShapeType="1"/>
            </p:cNvSpPr>
            <p:nvPr/>
          </p:nvSpPr>
          <p:spPr bwMode="auto">
            <a:xfrm>
              <a:off x="2270" y="2160"/>
              <a:ext cx="960" cy="0"/>
            </a:xfrm>
            <a:prstGeom prst="line">
              <a:avLst/>
            </a:prstGeom>
            <a:noFill/>
            <a:ln w="38100">
              <a:solidFill>
                <a:schemeClr val="tx1"/>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pic>
          <p:nvPicPr>
            <p:cNvPr id="58392" name="Picture 44"/>
            <p:cNvPicPr>
              <a:picLocks noChangeAspect="1" noChangeArrowheads="1"/>
            </p:cNvPicPr>
            <p:nvPr/>
          </p:nvPicPr>
          <p:blipFill>
            <a:blip r:embed="rId6" cstate="print"/>
            <a:srcRect/>
            <a:stretch>
              <a:fillRect/>
            </a:stretch>
          </p:blipFill>
          <p:spPr bwMode="auto">
            <a:xfrm>
              <a:off x="3264" y="1912"/>
              <a:ext cx="701" cy="538"/>
            </a:xfrm>
            <a:prstGeom prst="rect">
              <a:avLst/>
            </a:prstGeom>
            <a:noFill/>
            <a:ln w="9525">
              <a:noFill/>
              <a:miter lim="800000"/>
              <a:headEnd/>
              <a:tailEnd/>
            </a:ln>
          </p:spPr>
        </p:pic>
        <p:sp>
          <p:nvSpPr>
            <p:cNvPr id="58393" name="Text Box 45"/>
            <p:cNvSpPr txBox="1">
              <a:spLocks noChangeArrowheads="1"/>
            </p:cNvSpPr>
            <p:nvPr/>
          </p:nvSpPr>
          <p:spPr bwMode="auto">
            <a:xfrm>
              <a:off x="3698" y="2064"/>
              <a:ext cx="867" cy="190"/>
            </a:xfrm>
            <a:prstGeom prst="rect">
              <a:avLst/>
            </a:prstGeom>
            <a:noFill/>
            <a:ln w="12700">
              <a:noFill/>
              <a:miter lim="800000"/>
              <a:headEnd/>
              <a:tailEnd/>
            </a:ln>
          </p:spPr>
          <p:txBody>
            <a:bodyPr lIns="90488" tIns="44450" rIns="90488" bIns="44450">
              <a:spAutoFit/>
            </a:bodyPr>
            <a:lstStyle/>
            <a:p>
              <a:pPr marL="742950" indent="-285750" algn="ctr" fontAlgn="base">
                <a:spcBef>
                  <a:spcPct val="0"/>
                </a:spcBef>
                <a:spcAft>
                  <a:spcPct val="5000"/>
                </a:spcAft>
                <a:buClr>
                  <a:srgbClr val="FF9900"/>
                </a:buClr>
                <a:buSzPct val="100000"/>
                <a:buFont typeface="Times New Roman" pitchFamily="18" charset="0"/>
                <a:buNone/>
              </a:pPr>
              <a:r>
                <a:rPr lang="en-US" altLang="zh-CN" sz="1400" b="1">
                  <a:solidFill>
                    <a:srgbClr val="000000"/>
                  </a:solidFill>
                  <a:ea typeface="Batang" pitchFamily="18" charset="-127"/>
                  <a:cs typeface="Arial" charset="0"/>
                </a:rPr>
                <a:t>Interface</a:t>
              </a:r>
            </a:p>
          </p:txBody>
        </p:sp>
        <p:sp>
          <p:nvSpPr>
            <p:cNvPr id="58394" name="Rectangle 46"/>
            <p:cNvSpPr>
              <a:spLocks noChangeArrowheads="1"/>
            </p:cNvSpPr>
            <p:nvPr/>
          </p:nvSpPr>
          <p:spPr bwMode="auto">
            <a:xfrm>
              <a:off x="1961" y="1910"/>
              <a:ext cx="1228" cy="210"/>
            </a:xfrm>
            <a:prstGeom prst="rect">
              <a:avLst/>
            </a:prstGeom>
            <a:noFill/>
            <a:ln w="12700">
              <a:noFill/>
              <a:miter lim="800000"/>
              <a:headEnd/>
              <a:tailEnd/>
            </a:ln>
          </p:spPr>
          <p:txBody>
            <a:bodyPr wrap="none" lIns="90488" tIns="44450" rIns="90488" bIns="44450">
              <a:spAutoFit/>
            </a:bodyPr>
            <a:lstStyle/>
            <a:p>
              <a:pPr marL="742950" indent="-285750" algn="ctr" fontAlgn="base">
                <a:spcBef>
                  <a:spcPct val="0"/>
                </a:spcBef>
                <a:spcAft>
                  <a:spcPct val="5000"/>
                </a:spcAft>
                <a:buClr>
                  <a:srgbClr val="FF9900"/>
                </a:buClr>
                <a:buSzPct val="100000"/>
                <a:buFont typeface="Times New Roman" pitchFamily="18" charset="0"/>
                <a:buNone/>
              </a:pPr>
              <a:r>
                <a:rPr lang="en-US" altLang="zh-CN" sz="1600">
                  <a:solidFill>
                    <a:srgbClr val="000000"/>
                  </a:solidFill>
                  <a:ea typeface="Batang" pitchFamily="18" charset="-127"/>
                  <a:cs typeface="Arial" charset="0"/>
                </a:rPr>
                <a:t>Intermediate T</a:t>
              </a:r>
              <a:endParaRPr lang="zh-CN" altLang="en-US" sz="1600">
                <a:solidFill>
                  <a:srgbClr val="000000"/>
                </a:solidFill>
                <a:ea typeface="Batang" pitchFamily="18" charset="-127"/>
                <a:cs typeface="Arial" charset="0"/>
              </a:endParaRPr>
            </a:p>
          </p:txBody>
        </p:sp>
      </p:grpSp>
      <p:sp>
        <p:nvSpPr>
          <p:cNvPr id="58378" name="Text Box 24"/>
          <p:cNvSpPr txBox="1">
            <a:spLocks noChangeArrowheads="1"/>
          </p:cNvSpPr>
          <p:nvPr/>
        </p:nvSpPr>
        <p:spPr bwMode="auto">
          <a:xfrm>
            <a:off x="2667000" y="1295400"/>
            <a:ext cx="3133725"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zh-CN" sz="2000">
                <a:solidFill>
                  <a:srgbClr val="000000"/>
                </a:solidFill>
                <a:cs typeface="Arial" charset="0"/>
              </a:rPr>
              <a:t>Interfacially active MPNPs</a:t>
            </a:r>
          </a:p>
        </p:txBody>
      </p:sp>
      <p:sp>
        <p:nvSpPr>
          <p:cNvPr id="58379"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7D87F3B7-B7DE-43FF-A1E0-C9344C380D76}" type="slidenum">
              <a:rPr lang="zh-CN" altLang="en-US" sz="1400" b="1">
                <a:solidFill>
                  <a:srgbClr val="000000"/>
                </a:solidFill>
                <a:ea typeface="Osaka" pitchFamily="28" charset="-128"/>
              </a:rPr>
              <a:pPr algn="r" eaLnBrk="0" fontAlgn="base" hangingPunct="0">
                <a:spcBef>
                  <a:spcPct val="0"/>
                </a:spcBef>
                <a:spcAft>
                  <a:spcPct val="0"/>
                </a:spcAft>
              </a:pPr>
              <a:t>24</a:t>
            </a:fld>
            <a:endParaRPr lang="en-US" altLang="zh-CN" sz="1400" b="1">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descr="DSCN0814"/>
          <p:cNvPicPr>
            <a:picLocks noChangeAspect="1" noChangeArrowheads="1"/>
          </p:cNvPicPr>
          <p:nvPr/>
        </p:nvPicPr>
        <p:blipFill>
          <a:blip r:embed="rId3" cstate="print"/>
          <a:srcRect/>
          <a:stretch>
            <a:fillRect/>
          </a:stretch>
        </p:blipFill>
        <p:spPr bwMode="auto">
          <a:xfrm>
            <a:off x="457200" y="1905000"/>
            <a:ext cx="1143000" cy="2971800"/>
          </a:xfrm>
          <a:prstGeom prst="rect">
            <a:avLst/>
          </a:prstGeom>
          <a:noFill/>
          <a:ln w="9525">
            <a:noFill/>
            <a:miter lim="800000"/>
            <a:headEnd/>
            <a:tailEnd/>
          </a:ln>
        </p:spPr>
      </p:pic>
      <p:sp>
        <p:nvSpPr>
          <p:cNvPr id="54275" name="Line 4"/>
          <p:cNvSpPr>
            <a:spLocks noChangeShapeType="1"/>
          </p:cNvSpPr>
          <p:nvPr/>
        </p:nvSpPr>
        <p:spPr bwMode="auto">
          <a:xfrm>
            <a:off x="1676400" y="3429000"/>
            <a:ext cx="2133600" cy="0"/>
          </a:xfrm>
          <a:prstGeom prst="line">
            <a:avLst/>
          </a:prstGeom>
          <a:noFill/>
          <a:ln w="38100">
            <a:solidFill>
              <a:schemeClr val="tx1"/>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4276" name="Text Box 5"/>
          <p:cNvSpPr txBox="1">
            <a:spLocks noChangeArrowheads="1"/>
          </p:cNvSpPr>
          <p:nvPr/>
        </p:nvSpPr>
        <p:spPr bwMode="auto">
          <a:xfrm>
            <a:off x="2260600" y="3429000"/>
            <a:ext cx="866775" cy="363538"/>
          </a:xfrm>
          <a:prstGeom prst="rect">
            <a:avLst/>
          </a:prstGeom>
          <a:noFill/>
          <a:ln w="12700">
            <a:noFill/>
            <a:miter lim="800000"/>
            <a:headEnd/>
            <a:tailEnd/>
          </a:ln>
        </p:spPr>
        <p:txBody>
          <a:bodyPr wrap="none" lIns="90488" tIns="44450" rIns="90488" bIns="44450">
            <a:spAutoFit/>
          </a:bodyPr>
          <a:lstStyle/>
          <a:p>
            <a:pPr marL="285750" indent="-285750" algn="ctr" fontAlgn="base">
              <a:spcBef>
                <a:spcPct val="0"/>
              </a:spcBef>
              <a:spcAft>
                <a:spcPct val="5000"/>
              </a:spcAft>
              <a:buClr>
                <a:srgbClr val="FF9900"/>
              </a:buClr>
              <a:buSzPct val="100000"/>
              <a:buFont typeface="Times New Roman" pitchFamily="18" charset="0"/>
              <a:buNone/>
            </a:pPr>
            <a:r>
              <a:rPr lang="en-US" altLang="zh-CN">
                <a:solidFill>
                  <a:srgbClr val="000000"/>
                </a:solidFill>
                <a:ea typeface="Batang" pitchFamily="18" charset="-127"/>
              </a:rPr>
              <a:t>20 min</a:t>
            </a:r>
          </a:p>
        </p:txBody>
      </p:sp>
      <p:sp>
        <p:nvSpPr>
          <p:cNvPr id="54277" name="Text Box 6"/>
          <p:cNvSpPr txBox="1">
            <a:spLocks noChangeArrowheads="1"/>
          </p:cNvSpPr>
          <p:nvPr/>
        </p:nvSpPr>
        <p:spPr bwMode="auto">
          <a:xfrm>
            <a:off x="1803400" y="3009900"/>
            <a:ext cx="1801813" cy="393700"/>
          </a:xfrm>
          <a:prstGeom prst="rect">
            <a:avLst/>
          </a:prstGeom>
          <a:noFill/>
          <a:ln w="12700">
            <a:noFill/>
            <a:miter lim="800000"/>
            <a:headEnd/>
            <a:tailEnd/>
          </a:ln>
        </p:spPr>
        <p:txBody>
          <a:bodyPr wrap="none" lIns="90488" tIns="44450" rIns="90488" bIns="44450">
            <a:spAutoFit/>
          </a:bodyPr>
          <a:lstStyle/>
          <a:p>
            <a:pPr marL="285750" indent="-285750" algn="ctr" fontAlgn="base">
              <a:spcBef>
                <a:spcPct val="0"/>
              </a:spcBef>
              <a:spcAft>
                <a:spcPct val="5000"/>
              </a:spcAft>
              <a:buClr>
                <a:srgbClr val="FF9900"/>
              </a:buClr>
              <a:buSzPct val="100000"/>
              <a:buFont typeface="Times New Roman" pitchFamily="18" charset="0"/>
              <a:buNone/>
            </a:pPr>
            <a:r>
              <a:rPr lang="en-US" altLang="zh-CN" sz="2000">
                <a:solidFill>
                  <a:srgbClr val="000000"/>
                </a:solidFill>
                <a:ea typeface="Batang" pitchFamily="18" charset="-127"/>
              </a:rPr>
              <a:t>110</a:t>
            </a:r>
            <a:r>
              <a:rPr lang="en-US" altLang="zh-CN" sz="2000">
                <a:solidFill>
                  <a:srgbClr val="000000"/>
                </a:solidFill>
                <a:ea typeface="Batang" pitchFamily="18" charset="-127"/>
                <a:cs typeface="Arial" charset="0"/>
              </a:rPr>
              <a:t>°C, stirring</a:t>
            </a:r>
          </a:p>
        </p:txBody>
      </p:sp>
      <p:pic>
        <p:nvPicPr>
          <p:cNvPr id="54278" name="Picture 7" descr="DSCN0815"/>
          <p:cNvPicPr>
            <a:picLocks noChangeAspect="1" noChangeArrowheads="1"/>
          </p:cNvPicPr>
          <p:nvPr/>
        </p:nvPicPr>
        <p:blipFill>
          <a:blip r:embed="rId4" cstate="print">
            <a:lum contrast="12000"/>
          </a:blip>
          <a:srcRect l="24261" t="-647" r="26981" b="-194"/>
          <a:stretch>
            <a:fillRect/>
          </a:stretch>
        </p:blipFill>
        <p:spPr bwMode="auto">
          <a:xfrm>
            <a:off x="3886200" y="1905000"/>
            <a:ext cx="1062038" cy="2944813"/>
          </a:xfrm>
          <a:prstGeom prst="rect">
            <a:avLst/>
          </a:prstGeom>
          <a:noFill/>
          <a:ln w="9525">
            <a:noFill/>
            <a:miter lim="800000"/>
            <a:headEnd/>
            <a:tailEnd/>
          </a:ln>
        </p:spPr>
      </p:pic>
      <p:sp>
        <p:nvSpPr>
          <p:cNvPr id="54279" name="Line 8"/>
          <p:cNvSpPr>
            <a:spLocks noChangeShapeType="1"/>
          </p:cNvSpPr>
          <p:nvPr/>
        </p:nvSpPr>
        <p:spPr bwMode="auto">
          <a:xfrm>
            <a:off x="4978400" y="3403600"/>
            <a:ext cx="2133600" cy="0"/>
          </a:xfrm>
          <a:prstGeom prst="line">
            <a:avLst/>
          </a:prstGeom>
          <a:noFill/>
          <a:ln w="38100">
            <a:solidFill>
              <a:schemeClr val="tx1"/>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4280" name="Text Box 9"/>
          <p:cNvSpPr txBox="1">
            <a:spLocks noChangeArrowheads="1"/>
          </p:cNvSpPr>
          <p:nvPr/>
        </p:nvSpPr>
        <p:spPr bwMode="auto">
          <a:xfrm>
            <a:off x="5751513" y="2971800"/>
            <a:ext cx="520700" cy="393700"/>
          </a:xfrm>
          <a:prstGeom prst="rect">
            <a:avLst/>
          </a:prstGeom>
          <a:noFill/>
          <a:ln w="12700">
            <a:noFill/>
            <a:miter lim="800000"/>
            <a:headEnd/>
            <a:tailEnd/>
          </a:ln>
        </p:spPr>
        <p:txBody>
          <a:bodyPr wrap="none" lIns="90488" tIns="44450" rIns="90488" bIns="44450">
            <a:spAutoFit/>
          </a:bodyPr>
          <a:lstStyle/>
          <a:p>
            <a:pPr marL="285750" indent="-285750" algn="ctr" fontAlgn="base">
              <a:spcBef>
                <a:spcPct val="0"/>
              </a:spcBef>
              <a:spcAft>
                <a:spcPct val="5000"/>
              </a:spcAft>
              <a:buClr>
                <a:srgbClr val="FF9900"/>
              </a:buClr>
              <a:buSzPct val="100000"/>
              <a:buFont typeface="Times New Roman" pitchFamily="18" charset="0"/>
              <a:buNone/>
            </a:pPr>
            <a:r>
              <a:rPr lang="en-US" altLang="zh-CN" sz="2000">
                <a:solidFill>
                  <a:srgbClr val="000000"/>
                </a:solidFill>
                <a:ea typeface="Batang" pitchFamily="18" charset="-127"/>
                <a:cs typeface="Arial" charset="0"/>
              </a:rPr>
              <a:t>RT</a:t>
            </a:r>
          </a:p>
        </p:txBody>
      </p:sp>
      <p:sp>
        <p:nvSpPr>
          <p:cNvPr id="54281" name="Text Box 10"/>
          <p:cNvSpPr txBox="1">
            <a:spLocks noChangeArrowheads="1"/>
          </p:cNvSpPr>
          <p:nvPr/>
        </p:nvSpPr>
        <p:spPr bwMode="auto">
          <a:xfrm>
            <a:off x="5575300" y="3429000"/>
            <a:ext cx="942975" cy="393700"/>
          </a:xfrm>
          <a:prstGeom prst="rect">
            <a:avLst/>
          </a:prstGeom>
          <a:noFill/>
          <a:ln w="12700">
            <a:noFill/>
            <a:miter lim="800000"/>
            <a:headEnd/>
            <a:tailEnd/>
          </a:ln>
        </p:spPr>
        <p:txBody>
          <a:bodyPr wrap="none" lIns="90488" tIns="44450" rIns="90488" bIns="44450">
            <a:spAutoFit/>
          </a:bodyPr>
          <a:lstStyle/>
          <a:p>
            <a:pPr marL="285750" indent="-285750" algn="ctr" fontAlgn="base">
              <a:spcBef>
                <a:spcPct val="0"/>
              </a:spcBef>
              <a:spcAft>
                <a:spcPct val="5000"/>
              </a:spcAft>
              <a:buClr>
                <a:srgbClr val="FF9900"/>
              </a:buClr>
              <a:buSzPct val="100000"/>
              <a:buFont typeface="Times New Roman" pitchFamily="18" charset="0"/>
              <a:buNone/>
            </a:pPr>
            <a:r>
              <a:rPr lang="en-US" altLang="zh-CN" sz="2000">
                <a:solidFill>
                  <a:srgbClr val="000000"/>
                </a:solidFill>
                <a:ea typeface="Batang" pitchFamily="18" charset="-127"/>
                <a:cs typeface="Arial" charset="0"/>
              </a:rPr>
              <a:t>stirring</a:t>
            </a:r>
          </a:p>
        </p:txBody>
      </p:sp>
      <p:pic>
        <p:nvPicPr>
          <p:cNvPr id="54282" name="Picture 11" descr="DSCN0819"/>
          <p:cNvPicPr>
            <a:picLocks noChangeAspect="1" noChangeArrowheads="1"/>
          </p:cNvPicPr>
          <p:nvPr/>
        </p:nvPicPr>
        <p:blipFill>
          <a:blip r:embed="rId5" cstate="print"/>
          <a:srcRect l="38918" t="-1251" r="33478" b="-172"/>
          <a:stretch>
            <a:fillRect/>
          </a:stretch>
        </p:blipFill>
        <p:spPr bwMode="auto">
          <a:xfrm>
            <a:off x="7150100" y="1828800"/>
            <a:ext cx="1039813" cy="3101975"/>
          </a:xfrm>
          <a:prstGeom prst="rect">
            <a:avLst/>
          </a:prstGeom>
          <a:noFill/>
          <a:ln w="9525">
            <a:noFill/>
            <a:miter lim="800000"/>
            <a:headEnd/>
            <a:tailEnd/>
          </a:ln>
        </p:spPr>
      </p:pic>
      <p:sp>
        <p:nvSpPr>
          <p:cNvPr id="54283" name="Rectangle 12"/>
          <p:cNvSpPr>
            <a:spLocks noChangeArrowheads="1"/>
          </p:cNvSpPr>
          <p:nvPr/>
        </p:nvSpPr>
        <p:spPr bwMode="auto">
          <a:xfrm>
            <a:off x="444500" y="5048250"/>
            <a:ext cx="6113463" cy="333375"/>
          </a:xfrm>
          <a:prstGeom prst="rect">
            <a:avLst/>
          </a:prstGeom>
          <a:noFill/>
          <a:ln w="12700">
            <a:noFill/>
            <a:miter lim="800000"/>
            <a:headEnd/>
            <a:tailEnd/>
          </a:ln>
        </p:spPr>
        <p:txBody>
          <a:bodyPr wrap="none" lIns="90488" tIns="44450" rIns="90488" bIns="44450" anchor="ctr">
            <a:spAutoFit/>
          </a:bodyPr>
          <a:lstStyle/>
          <a:p>
            <a:pPr fontAlgn="base">
              <a:spcBef>
                <a:spcPct val="0"/>
              </a:spcBef>
              <a:spcAft>
                <a:spcPct val="0"/>
              </a:spcAft>
            </a:pPr>
            <a:r>
              <a:rPr lang="en-US" altLang="zh-CN" sz="1600">
                <a:solidFill>
                  <a:srgbClr val="000000"/>
                </a:solidFill>
                <a:ea typeface="Batang" pitchFamily="18" charset="-127"/>
              </a:rPr>
              <a:t>PE-b-PEG-OCB (~ 40 mg/L)/brine solution (PE-</a:t>
            </a:r>
            <a:r>
              <a:rPr lang="en-US" altLang="zh-CN" sz="1600" i="1">
                <a:solidFill>
                  <a:srgbClr val="000000"/>
                </a:solidFill>
                <a:ea typeface="Batang" pitchFamily="18" charset="-127"/>
              </a:rPr>
              <a:t>b</a:t>
            </a:r>
            <a:r>
              <a:rPr lang="en-US" altLang="zh-CN" sz="1600">
                <a:solidFill>
                  <a:srgbClr val="000000"/>
                </a:solidFill>
                <a:ea typeface="Batang" pitchFamily="18" charset="-127"/>
              </a:rPr>
              <a:t>-PEG Mn=1400) </a:t>
            </a:r>
          </a:p>
        </p:txBody>
      </p:sp>
      <p:sp>
        <p:nvSpPr>
          <p:cNvPr id="54284" name="Rectangle 13"/>
          <p:cNvSpPr>
            <a:spLocks noChangeArrowheads="1"/>
          </p:cNvSpPr>
          <p:nvPr/>
        </p:nvSpPr>
        <p:spPr bwMode="auto">
          <a:xfrm>
            <a:off x="457200" y="5387975"/>
            <a:ext cx="8382000" cy="638175"/>
          </a:xfrm>
          <a:prstGeom prst="rect">
            <a:avLst/>
          </a:prstGeom>
          <a:noFill/>
          <a:ln w="12700">
            <a:noFill/>
            <a:miter lim="800000"/>
            <a:headEnd/>
            <a:tailEnd/>
          </a:ln>
        </p:spPr>
        <p:txBody>
          <a:bodyPr lIns="90488" tIns="44450" rIns="90488" bIns="44450" anchor="ctr">
            <a:spAutoFit/>
          </a:bodyPr>
          <a:lstStyle/>
          <a:p>
            <a:pPr fontAlgn="base">
              <a:spcBef>
                <a:spcPct val="0"/>
              </a:spcBef>
              <a:spcAft>
                <a:spcPct val="0"/>
              </a:spcAft>
            </a:pPr>
            <a:r>
              <a:rPr lang="en-US" altLang="zh-CN">
                <a:solidFill>
                  <a:srgbClr val="000000"/>
                </a:solidFill>
                <a:ea typeface="Batang" pitchFamily="18" charset="-127"/>
              </a:rPr>
              <a:t>Due to the solubility of polyethylene block in isooctane at high temperature, the polyethylene block can drag the hydrophilic OCB to isooctane phase. </a:t>
            </a:r>
          </a:p>
        </p:txBody>
      </p:sp>
      <p:sp>
        <p:nvSpPr>
          <p:cNvPr id="54285" name="Rectangle 15"/>
          <p:cNvSpPr>
            <a:spLocks noGrp="1" noChangeArrowheads="1"/>
          </p:cNvSpPr>
          <p:nvPr>
            <p:ph type="title"/>
          </p:nvPr>
        </p:nvSpPr>
        <p:spPr>
          <a:xfrm>
            <a:off x="292100" y="342900"/>
            <a:ext cx="8382000" cy="762000"/>
          </a:xfrm>
          <a:noFill/>
        </p:spPr>
        <p:txBody>
          <a:bodyPr/>
          <a:lstStyle/>
          <a:p>
            <a:r>
              <a:rPr lang="en-US" altLang="zh-CN" sz="2900" smtClean="0">
                <a:solidFill>
                  <a:srgbClr val="0000CC"/>
                </a:solidFill>
              </a:rPr>
              <a:t>Recent work: Temperature-responsive NPs</a:t>
            </a:r>
          </a:p>
        </p:txBody>
      </p:sp>
      <p:sp>
        <p:nvSpPr>
          <p:cNvPr id="54286" name="Text Box 16"/>
          <p:cNvSpPr txBox="1">
            <a:spLocks noChangeArrowheads="1"/>
          </p:cNvSpPr>
          <p:nvPr/>
        </p:nvSpPr>
        <p:spPr bwMode="auto">
          <a:xfrm>
            <a:off x="476250" y="1206500"/>
            <a:ext cx="8189913" cy="396875"/>
          </a:xfrm>
          <a:prstGeom prst="rect">
            <a:avLst/>
          </a:prstGeom>
          <a:noFill/>
          <a:ln w="9525">
            <a:noFill/>
            <a:miter lim="800000"/>
            <a:headEnd/>
            <a:tailEnd/>
          </a:ln>
        </p:spPr>
        <p:txBody>
          <a:bodyPr>
            <a:spAutoFit/>
          </a:bodyPr>
          <a:lstStyle/>
          <a:p>
            <a:pPr algn="ctr" fontAlgn="base">
              <a:spcBef>
                <a:spcPct val="0"/>
              </a:spcBef>
              <a:spcAft>
                <a:spcPct val="0"/>
              </a:spcAft>
            </a:pPr>
            <a:r>
              <a:rPr lang="en-US" altLang="zh-CN" sz="2000">
                <a:solidFill>
                  <a:srgbClr val="000000"/>
                </a:solidFill>
                <a:cs typeface="Arial" charset="0"/>
              </a:rPr>
              <a:t>Proof of principle: Reversible NP migration across oil/water interface</a:t>
            </a:r>
          </a:p>
        </p:txBody>
      </p:sp>
      <p:sp>
        <p:nvSpPr>
          <p:cNvPr id="54287"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827101F0-CAF6-40A5-B6A8-278C14ABD61D}" type="slidenum">
              <a:rPr lang="zh-CN" altLang="en-US" sz="1400" b="1">
                <a:solidFill>
                  <a:srgbClr val="000000"/>
                </a:solidFill>
                <a:ea typeface="Osaka" pitchFamily="28" charset="-128"/>
              </a:rPr>
              <a:pPr algn="r" eaLnBrk="0" fontAlgn="base" hangingPunct="0">
                <a:spcBef>
                  <a:spcPct val="0"/>
                </a:spcBef>
                <a:spcAft>
                  <a:spcPct val="0"/>
                </a:spcAft>
              </a:pPr>
              <a:t>25</a:t>
            </a:fld>
            <a:endParaRPr lang="en-US" altLang="zh-CN" sz="1400" b="1">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92100" y="342900"/>
            <a:ext cx="8382000" cy="762000"/>
          </a:xfrm>
        </p:spPr>
        <p:txBody>
          <a:bodyPr/>
          <a:lstStyle/>
          <a:p>
            <a:r>
              <a:rPr lang="en-US" altLang="zh-CN" sz="2800" smtClean="0">
                <a:solidFill>
                  <a:srgbClr val="0000CC"/>
                </a:solidFill>
              </a:rPr>
              <a:t>Temperature-responsive NPs</a:t>
            </a:r>
          </a:p>
        </p:txBody>
      </p:sp>
      <p:sp>
        <p:nvSpPr>
          <p:cNvPr id="55299" name="Text Box 4"/>
          <p:cNvSpPr txBox="1">
            <a:spLocks noChangeArrowheads="1"/>
          </p:cNvSpPr>
          <p:nvPr/>
        </p:nvSpPr>
        <p:spPr bwMode="auto">
          <a:xfrm>
            <a:off x="577850" y="914400"/>
            <a:ext cx="8189913" cy="396875"/>
          </a:xfrm>
          <a:prstGeom prst="rect">
            <a:avLst/>
          </a:prstGeom>
          <a:noFill/>
          <a:ln w="9525">
            <a:noFill/>
            <a:miter lim="800000"/>
            <a:headEnd/>
            <a:tailEnd/>
          </a:ln>
        </p:spPr>
        <p:txBody>
          <a:bodyPr>
            <a:spAutoFit/>
          </a:bodyPr>
          <a:lstStyle/>
          <a:p>
            <a:pPr algn="ctr" fontAlgn="base">
              <a:spcBef>
                <a:spcPct val="0"/>
              </a:spcBef>
              <a:spcAft>
                <a:spcPct val="0"/>
              </a:spcAft>
            </a:pPr>
            <a:r>
              <a:rPr lang="en-US" altLang="zh-CN" sz="2000">
                <a:solidFill>
                  <a:srgbClr val="000000"/>
                </a:solidFill>
                <a:cs typeface="Arial" charset="0"/>
              </a:rPr>
              <a:t>Transport of NPs across oil/water interface</a:t>
            </a:r>
          </a:p>
        </p:txBody>
      </p:sp>
      <p:sp>
        <p:nvSpPr>
          <p:cNvPr id="55300" name="Line 5"/>
          <p:cNvSpPr>
            <a:spLocks noChangeShapeType="1"/>
          </p:cNvSpPr>
          <p:nvPr/>
        </p:nvSpPr>
        <p:spPr bwMode="auto">
          <a:xfrm>
            <a:off x="1676400" y="3124200"/>
            <a:ext cx="2133600" cy="0"/>
          </a:xfrm>
          <a:prstGeom prst="line">
            <a:avLst/>
          </a:prstGeom>
          <a:noFill/>
          <a:ln w="38100">
            <a:solidFill>
              <a:schemeClr val="tx1"/>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5301" name="Text Box 6"/>
          <p:cNvSpPr txBox="1">
            <a:spLocks noChangeArrowheads="1"/>
          </p:cNvSpPr>
          <p:nvPr/>
        </p:nvSpPr>
        <p:spPr bwMode="auto">
          <a:xfrm>
            <a:off x="2406650" y="3136900"/>
            <a:ext cx="498475" cy="363538"/>
          </a:xfrm>
          <a:prstGeom prst="rect">
            <a:avLst/>
          </a:prstGeom>
          <a:noFill/>
          <a:ln w="12700">
            <a:noFill/>
            <a:miter lim="800000"/>
            <a:headEnd/>
            <a:tailEnd/>
          </a:ln>
        </p:spPr>
        <p:txBody>
          <a:bodyPr wrap="none" lIns="90488" tIns="44450" rIns="90488" bIns="44450">
            <a:spAutoFit/>
          </a:bodyPr>
          <a:lstStyle/>
          <a:p>
            <a:pPr marL="285750" indent="-285750" algn="ctr" fontAlgn="base">
              <a:spcBef>
                <a:spcPct val="0"/>
              </a:spcBef>
              <a:spcAft>
                <a:spcPct val="5000"/>
              </a:spcAft>
              <a:buClr>
                <a:srgbClr val="FF9900"/>
              </a:buClr>
              <a:buSzPct val="100000"/>
              <a:buFont typeface="Times New Roman" pitchFamily="18" charset="0"/>
              <a:buNone/>
            </a:pPr>
            <a:r>
              <a:rPr lang="en-US" altLang="zh-CN">
                <a:solidFill>
                  <a:srgbClr val="000000"/>
                </a:solidFill>
                <a:ea typeface="Batang" pitchFamily="18" charset="-127"/>
                <a:cs typeface="Arial" charset="0"/>
              </a:rPr>
              <a:t>1 h</a:t>
            </a:r>
          </a:p>
        </p:txBody>
      </p:sp>
      <p:sp>
        <p:nvSpPr>
          <p:cNvPr id="55302" name="Text Box 7"/>
          <p:cNvSpPr txBox="1">
            <a:spLocks noChangeArrowheads="1"/>
          </p:cNvSpPr>
          <p:nvPr/>
        </p:nvSpPr>
        <p:spPr bwMode="auto">
          <a:xfrm>
            <a:off x="1946275" y="2692400"/>
            <a:ext cx="1711325" cy="393700"/>
          </a:xfrm>
          <a:prstGeom prst="rect">
            <a:avLst/>
          </a:prstGeom>
          <a:noFill/>
          <a:ln w="12700">
            <a:noFill/>
            <a:miter lim="800000"/>
            <a:headEnd/>
            <a:tailEnd/>
          </a:ln>
        </p:spPr>
        <p:txBody>
          <a:bodyPr wrap="none" lIns="90488" tIns="44450" rIns="90488" bIns="44450">
            <a:spAutoFit/>
          </a:bodyPr>
          <a:lstStyle/>
          <a:p>
            <a:pPr marL="285750" indent="-285750" algn="ctr" fontAlgn="base">
              <a:spcBef>
                <a:spcPct val="0"/>
              </a:spcBef>
              <a:spcAft>
                <a:spcPct val="5000"/>
              </a:spcAft>
              <a:buClr>
                <a:srgbClr val="FF9900"/>
              </a:buClr>
              <a:buSzPct val="100000"/>
              <a:buFont typeface="Times New Roman" pitchFamily="18" charset="0"/>
              <a:buNone/>
            </a:pPr>
            <a:r>
              <a:rPr lang="en-US" altLang="zh-CN" sz="2000">
                <a:solidFill>
                  <a:srgbClr val="000000"/>
                </a:solidFill>
                <a:ea typeface="Batang" pitchFamily="18" charset="-127"/>
                <a:cs typeface="Arial" charset="0"/>
              </a:rPr>
              <a:t>90 ºC, stirring</a:t>
            </a:r>
          </a:p>
        </p:txBody>
      </p:sp>
      <p:sp>
        <p:nvSpPr>
          <p:cNvPr id="55303" name="Line 8"/>
          <p:cNvSpPr>
            <a:spLocks noChangeShapeType="1"/>
          </p:cNvSpPr>
          <p:nvPr/>
        </p:nvSpPr>
        <p:spPr bwMode="auto">
          <a:xfrm>
            <a:off x="4978400" y="3162300"/>
            <a:ext cx="2133600" cy="0"/>
          </a:xfrm>
          <a:prstGeom prst="line">
            <a:avLst/>
          </a:prstGeom>
          <a:noFill/>
          <a:ln w="38100">
            <a:solidFill>
              <a:schemeClr val="tx1"/>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55304" name="Text Box 9"/>
          <p:cNvSpPr txBox="1">
            <a:spLocks noChangeArrowheads="1"/>
          </p:cNvSpPr>
          <p:nvPr/>
        </p:nvSpPr>
        <p:spPr bwMode="auto">
          <a:xfrm>
            <a:off x="4864100" y="2743200"/>
            <a:ext cx="2295525" cy="393700"/>
          </a:xfrm>
          <a:prstGeom prst="rect">
            <a:avLst/>
          </a:prstGeom>
          <a:noFill/>
          <a:ln w="12700">
            <a:noFill/>
            <a:miter lim="800000"/>
            <a:headEnd/>
            <a:tailEnd/>
          </a:ln>
        </p:spPr>
        <p:txBody>
          <a:bodyPr wrap="none" lIns="90488" tIns="44450" rIns="90488" bIns="44450">
            <a:spAutoFit/>
          </a:bodyPr>
          <a:lstStyle/>
          <a:p>
            <a:pPr marL="285750" indent="-285750" algn="ctr" fontAlgn="base">
              <a:spcBef>
                <a:spcPct val="0"/>
              </a:spcBef>
              <a:spcAft>
                <a:spcPct val="5000"/>
              </a:spcAft>
              <a:buClr>
                <a:srgbClr val="FF9900"/>
              </a:buClr>
              <a:buSzPct val="100000"/>
              <a:buFont typeface="Times New Roman" pitchFamily="18" charset="0"/>
              <a:buNone/>
            </a:pPr>
            <a:r>
              <a:rPr lang="en-US" altLang="zh-CN" sz="2000">
                <a:solidFill>
                  <a:srgbClr val="000000"/>
                </a:solidFill>
                <a:ea typeface="Batang" pitchFamily="18" charset="-127"/>
                <a:cs typeface="Arial" charset="0"/>
              </a:rPr>
              <a:t>Room temperature</a:t>
            </a:r>
          </a:p>
        </p:txBody>
      </p:sp>
      <p:sp>
        <p:nvSpPr>
          <p:cNvPr id="55305" name="Text Box 10"/>
          <p:cNvSpPr txBox="1">
            <a:spLocks noChangeArrowheads="1"/>
          </p:cNvSpPr>
          <p:nvPr/>
        </p:nvSpPr>
        <p:spPr bwMode="auto">
          <a:xfrm>
            <a:off x="5562600" y="3124200"/>
            <a:ext cx="942975" cy="393700"/>
          </a:xfrm>
          <a:prstGeom prst="rect">
            <a:avLst/>
          </a:prstGeom>
          <a:noFill/>
          <a:ln w="12700">
            <a:noFill/>
            <a:miter lim="800000"/>
            <a:headEnd/>
            <a:tailEnd/>
          </a:ln>
        </p:spPr>
        <p:txBody>
          <a:bodyPr wrap="none" lIns="90488" tIns="44450" rIns="90488" bIns="44450">
            <a:spAutoFit/>
          </a:bodyPr>
          <a:lstStyle/>
          <a:p>
            <a:pPr marL="285750" indent="-285750" algn="ctr" fontAlgn="base">
              <a:spcBef>
                <a:spcPct val="0"/>
              </a:spcBef>
              <a:spcAft>
                <a:spcPct val="5000"/>
              </a:spcAft>
              <a:buClr>
                <a:srgbClr val="FF9900"/>
              </a:buClr>
              <a:buSzPct val="100000"/>
              <a:buFont typeface="Times New Roman" pitchFamily="18" charset="0"/>
              <a:buNone/>
            </a:pPr>
            <a:r>
              <a:rPr lang="en-US" altLang="zh-CN" sz="2000">
                <a:solidFill>
                  <a:srgbClr val="000000"/>
                </a:solidFill>
                <a:ea typeface="Batang" pitchFamily="18" charset="-127"/>
                <a:cs typeface="Arial" charset="0"/>
              </a:rPr>
              <a:t>stirring</a:t>
            </a:r>
          </a:p>
        </p:txBody>
      </p:sp>
      <p:sp>
        <p:nvSpPr>
          <p:cNvPr id="55306" name="Rectangle 11"/>
          <p:cNvSpPr>
            <a:spLocks noChangeArrowheads="1"/>
          </p:cNvSpPr>
          <p:nvPr/>
        </p:nvSpPr>
        <p:spPr bwMode="auto">
          <a:xfrm>
            <a:off x="266700" y="4953000"/>
            <a:ext cx="6538913" cy="301625"/>
          </a:xfrm>
          <a:prstGeom prst="rect">
            <a:avLst/>
          </a:prstGeom>
          <a:noFill/>
          <a:ln w="12700">
            <a:noFill/>
            <a:miter lim="800000"/>
            <a:headEnd/>
            <a:tailEnd/>
          </a:ln>
        </p:spPr>
        <p:txBody>
          <a:bodyPr wrap="none" lIns="90488" tIns="44450" rIns="90488" bIns="44450" anchor="ctr">
            <a:spAutoFit/>
          </a:bodyPr>
          <a:lstStyle/>
          <a:p>
            <a:pPr fontAlgn="base">
              <a:spcBef>
                <a:spcPct val="0"/>
              </a:spcBef>
              <a:spcAft>
                <a:spcPct val="0"/>
              </a:spcAft>
            </a:pPr>
            <a:r>
              <a:rPr lang="en-US" altLang="zh-CN" sz="1400">
                <a:solidFill>
                  <a:srgbClr val="000000"/>
                </a:solidFill>
                <a:ea typeface="Batang" pitchFamily="18" charset="-127"/>
                <a:cs typeface="Arial" charset="0"/>
              </a:rPr>
              <a:t>PE-</a:t>
            </a:r>
            <a:r>
              <a:rPr lang="en-US" altLang="zh-CN" sz="1400" i="1">
                <a:solidFill>
                  <a:srgbClr val="000000"/>
                </a:solidFill>
                <a:ea typeface="Batang" pitchFamily="18" charset="-127"/>
                <a:cs typeface="Arial" charset="0"/>
              </a:rPr>
              <a:t>b</a:t>
            </a:r>
            <a:r>
              <a:rPr lang="en-US" altLang="zh-CN" sz="1400">
                <a:solidFill>
                  <a:srgbClr val="000000"/>
                </a:solidFill>
                <a:ea typeface="Batang" pitchFamily="18" charset="-127"/>
                <a:cs typeface="Arial" charset="0"/>
              </a:rPr>
              <a:t>-PEG-OCB (~ 40 mg/L)/brine solution (30-40 nm OCB; PE-</a:t>
            </a:r>
            <a:r>
              <a:rPr lang="en-US" altLang="zh-CN" sz="1400" i="1">
                <a:solidFill>
                  <a:srgbClr val="000000"/>
                </a:solidFill>
                <a:ea typeface="Batang" pitchFamily="18" charset="-127"/>
                <a:cs typeface="Arial" charset="0"/>
              </a:rPr>
              <a:t>b</a:t>
            </a:r>
            <a:r>
              <a:rPr lang="en-US" altLang="zh-CN" sz="1400">
                <a:solidFill>
                  <a:srgbClr val="000000"/>
                </a:solidFill>
                <a:ea typeface="Batang" pitchFamily="18" charset="-127"/>
                <a:cs typeface="Arial" charset="0"/>
              </a:rPr>
              <a:t>-PEG: Mn=920)</a:t>
            </a:r>
          </a:p>
        </p:txBody>
      </p:sp>
      <p:pic>
        <p:nvPicPr>
          <p:cNvPr id="55307" name="Picture 13" descr="1"/>
          <p:cNvPicPr>
            <a:picLocks noChangeAspect="1" noChangeArrowheads="1"/>
          </p:cNvPicPr>
          <p:nvPr/>
        </p:nvPicPr>
        <p:blipFill>
          <a:blip r:embed="rId3" cstate="print">
            <a:lum bright="-6000" contrast="48000"/>
          </a:blip>
          <a:srcRect r="32584" b="-418"/>
          <a:stretch>
            <a:fillRect/>
          </a:stretch>
        </p:blipFill>
        <p:spPr bwMode="auto">
          <a:xfrm>
            <a:off x="381000" y="1295400"/>
            <a:ext cx="1201738" cy="3663950"/>
          </a:xfrm>
          <a:prstGeom prst="rect">
            <a:avLst/>
          </a:prstGeom>
          <a:noFill/>
          <a:ln w="9525">
            <a:noFill/>
            <a:miter lim="800000"/>
            <a:headEnd/>
            <a:tailEnd/>
          </a:ln>
        </p:spPr>
      </p:pic>
      <p:pic>
        <p:nvPicPr>
          <p:cNvPr id="55308" name="Picture 14" descr="2"/>
          <p:cNvPicPr>
            <a:picLocks noChangeAspect="1" noChangeArrowheads="1"/>
          </p:cNvPicPr>
          <p:nvPr/>
        </p:nvPicPr>
        <p:blipFill>
          <a:blip r:embed="rId4" cstate="print">
            <a:lum bright="12000" contrast="36000"/>
          </a:blip>
          <a:srcRect l="4276" r="28813" b="-925"/>
          <a:stretch>
            <a:fillRect/>
          </a:stretch>
        </p:blipFill>
        <p:spPr bwMode="auto">
          <a:xfrm>
            <a:off x="3810000" y="1219200"/>
            <a:ext cx="1139825" cy="3794125"/>
          </a:xfrm>
          <a:prstGeom prst="rect">
            <a:avLst/>
          </a:prstGeom>
          <a:noFill/>
          <a:ln w="9525">
            <a:noFill/>
            <a:miter lim="800000"/>
            <a:headEnd/>
            <a:tailEnd/>
          </a:ln>
        </p:spPr>
      </p:pic>
      <p:pic>
        <p:nvPicPr>
          <p:cNvPr id="55309" name="Picture 15" descr="3"/>
          <p:cNvPicPr>
            <a:picLocks noChangeAspect="1" noChangeArrowheads="1"/>
          </p:cNvPicPr>
          <p:nvPr/>
        </p:nvPicPr>
        <p:blipFill>
          <a:blip r:embed="rId5" cstate="print">
            <a:lum bright="18000" contrast="36000"/>
          </a:blip>
          <a:srcRect r="29727" b="-629"/>
          <a:stretch>
            <a:fillRect/>
          </a:stretch>
        </p:blipFill>
        <p:spPr bwMode="auto">
          <a:xfrm>
            <a:off x="7315200" y="1219200"/>
            <a:ext cx="1223963" cy="3689350"/>
          </a:xfrm>
          <a:prstGeom prst="rect">
            <a:avLst/>
          </a:prstGeom>
          <a:noFill/>
          <a:ln w="9525">
            <a:noFill/>
            <a:miter lim="800000"/>
            <a:headEnd/>
            <a:tailEnd/>
          </a:ln>
        </p:spPr>
      </p:pic>
      <p:sp>
        <p:nvSpPr>
          <p:cNvPr id="55310" name="Rectangle 17"/>
          <p:cNvSpPr>
            <a:spLocks noChangeArrowheads="1"/>
          </p:cNvSpPr>
          <p:nvPr/>
        </p:nvSpPr>
        <p:spPr bwMode="auto">
          <a:xfrm>
            <a:off x="-101600" y="6024563"/>
            <a:ext cx="5656263" cy="655637"/>
          </a:xfrm>
          <a:prstGeom prst="rect">
            <a:avLst/>
          </a:prstGeom>
          <a:noFill/>
          <a:ln w="12700">
            <a:noFill/>
            <a:miter lim="800000"/>
            <a:headEnd/>
            <a:tailEnd/>
          </a:ln>
        </p:spPr>
        <p:txBody>
          <a:bodyPr wrap="none" lIns="90488" tIns="44450" rIns="90488" bIns="44450">
            <a:spAutoFit/>
          </a:bodyPr>
          <a:lstStyle/>
          <a:p>
            <a:pPr marL="742950" indent="-285750"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PE-b-PEG: polyethylene-b-polyethylene glycol, 50 wt. % of ethylene oxide </a:t>
            </a:r>
          </a:p>
          <a:p>
            <a:pPr marL="742950" indent="-285750"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rPr>
              <a:t>Mn=920  Phase inversion temperature 90 </a:t>
            </a:r>
            <a:r>
              <a:rPr lang="en-US" altLang="zh-CN" sz="1200">
                <a:solidFill>
                  <a:srgbClr val="000000"/>
                </a:solidFill>
                <a:ea typeface="Batang" pitchFamily="18" charset="-127"/>
                <a:cs typeface="Arial" charset="0"/>
              </a:rPr>
              <a:t>ºC</a:t>
            </a:r>
          </a:p>
          <a:p>
            <a:pPr marL="742950" indent="-285750" fontAlgn="base">
              <a:spcBef>
                <a:spcPct val="0"/>
              </a:spcBef>
              <a:spcAft>
                <a:spcPct val="5000"/>
              </a:spcAft>
              <a:buClr>
                <a:srgbClr val="FF9900"/>
              </a:buClr>
              <a:buSzPct val="100000"/>
              <a:buFont typeface="Times New Roman" pitchFamily="18" charset="0"/>
              <a:buNone/>
            </a:pPr>
            <a:r>
              <a:rPr lang="en-US" altLang="zh-CN" sz="1200">
                <a:solidFill>
                  <a:srgbClr val="000000"/>
                </a:solidFill>
                <a:ea typeface="Batang" pitchFamily="18" charset="-127"/>
                <a:cs typeface="Arial" charset="0"/>
              </a:rPr>
              <a:t>Mn=1400 Phase inversion temperature 110 ºC</a:t>
            </a:r>
            <a:endParaRPr lang="en-US" altLang="en-US" sz="1200">
              <a:solidFill>
                <a:srgbClr val="000000"/>
              </a:solidFill>
              <a:ea typeface="Batang" pitchFamily="18" charset="-127"/>
              <a:cs typeface="Arial" charset="0"/>
            </a:endParaRPr>
          </a:p>
        </p:txBody>
      </p:sp>
      <p:sp>
        <p:nvSpPr>
          <p:cNvPr id="55311"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72996000-242A-4D71-872B-4CA6DAA86464}" type="slidenum">
              <a:rPr lang="zh-CN" altLang="en-US" sz="1400" b="1">
                <a:solidFill>
                  <a:srgbClr val="000000"/>
                </a:solidFill>
                <a:ea typeface="Osaka" pitchFamily="28" charset="-128"/>
              </a:rPr>
              <a:pPr algn="r" eaLnBrk="0" fontAlgn="base" hangingPunct="0">
                <a:spcBef>
                  <a:spcPct val="0"/>
                </a:spcBef>
                <a:spcAft>
                  <a:spcPct val="0"/>
                </a:spcAft>
              </a:pPr>
              <a:t>26</a:t>
            </a:fld>
            <a:endParaRPr lang="en-US" altLang="zh-CN" sz="1400" b="1">
              <a:solidFill>
                <a:srgbClr val="000000"/>
              </a:solidFill>
              <a:ea typeface="Osaka" pitchFamily="28" charset="-128"/>
            </a:endParaRPr>
          </a:p>
        </p:txBody>
      </p:sp>
      <p:sp>
        <p:nvSpPr>
          <p:cNvPr id="55312" name="Rectangle 29"/>
          <p:cNvSpPr>
            <a:spLocks noChangeArrowheads="1"/>
          </p:cNvSpPr>
          <p:nvPr/>
        </p:nvSpPr>
        <p:spPr bwMode="auto">
          <a:xfrm>
            <a:off x="0" y="5257800"/>
            <a:ext cx="8991600" cy="990600"/>
          </a:xfrm>
          <a:prstGeom prst="rect">
            <a:avLst/>
          </a:prstGeom>
          <a:noFill/>
          <a:ln w="12700">
            <a:noFill/>
            <a:miter lim="800000"/>
            <a:headEnd/>
            <a:tailEnd/>
          </a:ln>
        </p:spPr>
        <p:txBody>
          <a:bodyPr lIns="90481" tIns="44446" rIns="90481" bIns="44446"/>
          <a:lstStyle/>
          <a:p>
            <a:pPr marL="342900" indent="-342900" fontAlgn="base">
              <a:lnSpc>
                <a:spcPct val="90000"/>
              </a:lnSpc>
              <a:spcBef>
                <a:spcPct val="0"/>
              </a:spcBef>
              <a:spcAft>
                <a:spcPct val="5000"/>
              </a:spcAft>
              <a:buSzPct val="90000"/>
              <a:buFont typeface="Wingdings" pitchFamily="2" charset="2"/>
              <a:buChar char="w"/>
            </a:pPr>
            <a:r>
              <a:rPr lang="en-US" altLang="zh-CN" sz="1600">
                <a:solidFill>
                  <a:srgbClr val="000000"/>
                </a:solidFill>
              </a:rPr>
              <a:t>Phase inversion temperature can be tuned by using different molecular weight of the diblock copolymer: lower molecular weight, lower phase inversion temperature </a:t>
            </a:r>
          </a:p>
          <a:p>
            <a:pPr marL="342900" indent="-342900" fontAlgn="base">
              <a:lnSpc>
                <a:spcPct val="90000"/>
              </a:lnSpc>
              <a:spcBef>
                <a:spcPct val="0"/>
              </a:spcBef>
              <a:spcAft>
                <a:spcPct val="5000"/>
              </a:spcAft>
              <a:buSzPct val="90000"/>
              <a:buFont typeface="Wingdings" pitchFamily="2" charset="2"/>
              <a:buChar char="w"/>
            </a:pPr>
            <a:r>
              <a:rPr lang="en-US" altLang="zh-CN" sz="1600">
                <a:solidFill>
                  <a:srgbClr val="000000"/>
                </a:solidFill>
              </a:rPr>
              <a:t>Phase inversion temperature correlates with the melting temperature of the hydrophobic block</a:t>
            </a:r>
            <a:endParaRPr lang="en-US" altLang="zh-CN">
              <a:solidFill>
                <a:srgbClr val="000000"/>
              </a:solidFill>
            </a:endParaRPr>
          </a:p>
          <a:p>
            <a:pPr marL="342900" indent="-342900" fontAlgn="base">
              <a:lnSpc>
                <a:spcPct val="90000"/>
              </a:lnSpc>
              <a:spcBef>
                <a:spcPct val="0"/>
              </a:spcBef>
              <a:spcAft>
                <a:spcPct val="5000"/>
              </a:spcAft>
              <a:buSzPct val="90000"/>
              <a:buFont typeface="Wingdings" pitchFamily="2" charset="2"/>
              <a:buChar char="w"/>
            </a:pPr>
            <a:endParaRPr lang="en-US" altLang="zh-CN" sz="1600">
              <a:solidFill>
                <a:srgbClr val="000000"/>
              </a:solidFill>
            </a:endParaRPr>
          </a:p>
          <a:p>
            <a:pPr marL="342900" indent="-342900" fontAlgn="base">
              <a:lnSpc>
                <a:spcPct val="90000"/>
              </a:lnSpc>
              <a:spcBef>
                <a:spcPct val="0"/>
              </a:spcBef>
              <a:spcAft>
                <a:spcPct val="5000"/>
              </a:spcAft>
              <a:buSzPct val="90000"/>
              <a:buFont typeface="Wingdings" pitchFamily="2" charset="2"/>
              <a:buNone/>
            </a:pPr>
            <a:endParaRPr lang="en-US" altLang="zh-CN">
              <a:solidFill>
                <a:srgbClr val="00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ChangeArrowheads="1"/>
          </p:cNvSpPr>
          <p:nvPr/>
        </p:nvSpPr>
        <p:spPr bwMode="auto">
          <a:xfrm>
            <a:off x="0" y="3114675"/>
            <a:ext cx="9144000" cy="0"/>
          </a:xfrm>
          <a:prstGeom prst="rect">
            <a:avLst/>
          </a:prstGeom>
          <a:noFill/>
          <a:ln w="12700">
            <a:noFill/>
            <a:miter lim="800000"/>
            <a:headEnd/>
            <a:tailEnd/>
          </a:ln>
        </p:spPr>
        <p:txBody>
          <a:bodyPr wrap="none" lIns="90488" tIns="44450" rIns="90488" bIns="44450" anchor="ctr">
            <a:spAutoFit/>
          </a:bodyPr>
          <a:lstStyle/>
          <a:p>
            <a:pPr algn="ctr" fontAlgn="base">
              <a:spcBef>
                <a:spcPct val="0"/>
              </a:spcBef>
              <a:spcAft>
                <a:spcPct val="5000"/>
              </a:spcAft>
              <a:buClr>
                <a:srgbClr val="FF9900"/>
              </a:buClr>
              <a:buSzPct val="100000"/>
              <a:buFont typeface="Times New Roman" pitchFamily="18" charset="0"/>
              <a:buChar char="─"/>
            </a:pPr>
            <a:endParaRPr lang="zh-CN" altLang="en-US" sz="1200">
              <a:solidFill>
                <a:srgbClr val="000000"/>
              </a:solidFill>
              <a:ea typeface="Batang" pitchFamily="18" charset="-127"/>
              <a:cs typeface="Arial" charset="0"/>
            </a:endParaRPr>
          </a:p>
        </p:txBody>
      </p:sp>
      <p:sp>
        <p:nvSpPr>
          <p:cNvPr id="56323" name="Rectangle 2"/>
          <p:cNvSpPr>
            <a:spLocks noChangeArrowheads="1"/>
          </p:cNvSpPr>
          <p:nvPr/>
        </p:nvSpPr>
        <p:spPr bwMode="auto">
          <a:xfrm>
            <a:off x="282575" y="31750"/>
            <a:ext cx="8229600" cy="1143000"/>
          </a:xfrm>
          <a:prstGeom prst="rect">
            <a:avLst/>
          </a:prstGeom>
          <a:noFill/>
          <a:ln w="9525">
            <a:noFill/>
            <a:miter lim="800000"/>
            <a:headEnd/>
            <a:tailEnd/>
          </a:ln>
        </p:spPr>
        <p:txBody>
          <a:bodyPr anchor="ctr"/>
          <a:lstStyle/>
          <a:p>
            <a:pPr fontAlgn="base">
              <a:spcBef>
                <a:spcPct val="0"/>
              </a:spcBef>
              <a:spcAft>
                <a:spcPct val="0"/>
              </a:spcAft>
            </a:pPr>
            <a:r>
              <a:rPr lang="en-US" altLang="zh-CN" sz="2400">
                <a:solidFill>
                  <a:srgbClr val="0000CC"/>
                </a:solidFill>
                <a:cs typeface="Times New Roman" pitchFamily="18" charset="0"/>
              </a:rPr>
              <a:t>Interfacial tension reduction with amphiphilic NPs</a:t>
            </a:r>
            <a:endParaRPr lang="en-US" altLang="zh-CN" sz="2100">
              <a:solidFill>
                <a:srgbClr val="0000CC"/>
              </a:solidFill>
              <a:cs typeface="Times New Roman" pitchFamily="18" charset="0"/>
            </a:endParaRPr>
          </a:p>
        </p:txBody>
      </p:sp>
      <p:sp>
        <p:nvSpPr>
          <p:cNvPr id="56324" name="TextBox 166"/>
          <p:cNvSpPr txBox="1">
            <a:spLocks noChangeArrowheads="1"/>
          </p:cNvSpPr>
          <p:nvPr/>
        </p:nvSpPr>
        <p:spPr bwMode="auto">
          <a:xfrm>
            <a:off x="304800" y="4978400"/>
            <a:ext cx="8569325" cy="1879600"/>
          </a:xfrm>
          <a:prstGeom prst="rect">
            <a:avLst/>
          </a:prstGeom>
          <a:noFill/>
          <a:ln w="9525">
            <a:noFill/>
            <a:miter lim="800000"/>
            <a:headEnd/>
            <a:tailEnd/>
          </a:ln>
        </p:spPr>
        <p:txBody>
          <a:bodyPr>
            <a:spAutoFit/>
          </a:bodyPr>
          <a:lstStyle/>
          <a:p>
            <a:pPr fontAlgn="base">
              <a:spcBef>
                <a:spcPct val="0"/>
              </a:spcBef>
              <a:spcAft>
                <a:spcPts val="100"/>
              </a:spcAft>
            </a:pPr>
            <a:endParaRPr lang="en-US" altLang="zh-CN" sz="1600">
              <a:solidFill>
                <a:srgbClr val="000000"/>
              </a:solidFill>
              <a:ea typeface="Batang" pitchFamily="18" charset="-127"/>
              <a:cs typeface="Arial" charset="0"/>
            </a:endParaRPr>
          </a:p>
          <a:p>
            <a:pPr fontAlgn="base">
              <a:spcBef>
                <a:spcPct val="0"/>
              </a:spcBef>
              <a:spcAft>
                <a:spcPts val="100"/>
              </a:spcAft>
              <a:buClr>
                <a:srgbClr val="FF9900"/>
              </a:buClr>
              <a:buSzPct val="100000"/>
              <a:buFont typeface="Wingdings" pitchFamily="2" charset="2"/>
              <a:buChar char="q"/>
            </a:pPr>
            <a:r>
              <a:rPr lang="en-US" altLang="zh-CN" sz="1600">
                <a:solidFill>
                  <a:srgbClr val="000000"/>
                </a:solidFill>
                <a:ea typeface="Batang" pitchFamily="18" charset="-127"/>
                <a:cs typeface="Arial" charset="0"/>
              </a:rPr>
              <a:t> </a:t>
            </a:r>
            <a:r>
              <a:rPr lang="en-US" altLang="zh-CN" sz="1600">
                <a:solidFill>
                  <a:srgbClr val="0000CC"/>
                </a:solidFill>
                <a:ea typeface="Batang" pitchFamily="18" charset="-127"/>
                <a:cs typeface="Arial" charset="0"/>
              </a:rPr>
              <a:t>The amphiphilic OCB can migrate to organic phase at 90 ºC</a:t>
            </a:r>
          </a:p>
          <a:p>
            <a:pPr fontAlgn="base">
              <a:spcBef>
                <a:spcPct val="0"/>
              </a:spcBef>
              <a:spcAft>
                <a:spcPts val="100"/>
              </a:spcAft>
              <a:buClr>
                <a:srgbClr val="FF9900"/>
              </a:buClr>
              <a:buSzPct val="100000"/>
              <a:buFont typeface="Wingdings" pitchFamily="2" charset="2"/>
              <a:buChar char="q"/>
            </a:pPr>
            <a:r>
              <a:rPr lang="en-US" altLang="zh-CN" sz="1600">
                <a:solidFill>
                  <a:srgbClr val="0000CC"/>
                </a:solidFill>
                <a:ea typeface="Batang" pitchFamily="18" charset="-127"/>
                <a:cs typeface="Arial" charset="0"/>
              </a:rPr>
              <a:t> Equal volumes of isooctane and amphiphilic OCB were mixed and equilibrated at 90 ºC for </a:t>
            </a:r>
          </a:p>
          <a:p>
            <a:pPr fontAlgn="base">
              <a:spcBef>
                <a:spcPct val="0"/>
              </a:spcBef>
              <a:spcAft>
                <a:spcPts val="100"/>
              </a:spcAft>
              <a:buClr>
                <a:srgbClr val="FF9900"/>
              </a:buClr>
              <a:buSzPct val="100000"/>
              <a:buFont typeface="Wingdings" pitchFamily="2" charset="2"/>
              <a:buNone/>
            </a:pPr>
            <a:r>
              <a:rPr lang="en-US" altLang="zh-CN" sz="1600">
                <a:solidFill>
                  <a:srgbClr val="0000CC"/>
                </a:solidFill>
                <a:ea typeface="Batang" pitchFamily="18" charset="-127"/>
                <a:cs typeface="Arial" charset="0"/>
              </a:rPr>
              <a:t>    24 hours</a:t>
            </a:r>
          </a:p>
          <a:p>
            <a:pPr fontAlgn="base">
              <a:spcBef>
                <a:spcPct val="0"/>
              </a:spcBef>
              <a:spcAft>
                <a:spcPts val="100"/>
              </a:spcAft>
              <a:buClr>
                <a:srgbClr val="FF9900"/>
              </a:buClr>
              <a:buSzPct val="100000"/>
              <a:buFont typeface="Wingdings" pitchFamily="2" charset="2"/>
              <a:buChar char="q"/>
            </a:pPr>
            <a:r>
              <a:rPr lang="en-US" altLang="zh-CN" sz="1600">
                <a:solidFill>
                  <a:srgbClr val="0000CC"/>
                </a:solidFill>
                <a:ea typeface="Batang" pitchFamily="18" charset="-127"/>
                <a:cs typeface="Arial" charset="0"/>
              </a:rPr>
              <a:t> The interfacial tension of equilibrated isooctane with amphiphilic OCB at three different </a:t>
            </a:r>
          </a:p>
          <a:p>
            <a:pPr fontAlgn="base">
              <a:spcBef>
                <a:spcPct val="0"/>
              </a:spcBef>
              <a:spcAft>
                <a:spcPts val="100"/>
              </a:spcAft>
              <a:buClr>
                <a:srgbClr val="FF9900"/>
              </a:buClr>
              <a:buSzPct val="100000"/>
              <a:buFont typeface="Wingdings" pitchFamily="2" charset="2"/>
              <a:buNone/>
            </a:pPr>
            <a:r>
              <a:rPr lang="en-US" altLang="zh-CN" sz="1600">
                <a:solidFill>
                  <a:srgbClr val="0000CC"/>
                </a:solidFill>
                <a:ea typeface="Batang" pitchFamily="18" charset="-127"/>
                <a:cs typeface="Arial" charset="0"/>
              </a:rPr>
              <a:t>    temperatures were measured using spinning drop tensiometry</a:t>
            </a:r>
          </a:p>
          <a:p>
            <a:pPr fontAlgn="base">
              <a:spcBef>
                <a:spcPct val="0"/>
              </a:spcBef>
              <a:spcAft>
                <a:spcPts val="100"/>
              </a:spcAft>
              <a:buClr>
                <a:srgbClr val="FF9900"/>
              </a:buClr>
              <a:buSzPct val="100000"/>
              <a:buFont typeface="Wingdings" pitchFamily="2" charset="2"/>
              <a:buNone/>
            </a:pPr>
            <a:r>
              <a:rPr lang="en-US" altLang="zh-CN" sz="1600">
                <a:solidFill>
                  <a:srgbClr val="0000CC"/>
                </a:solidFill>
                <a:ea typeface="Batang" pitchFamily="18" charset="-127"/>
                <a:cs typeface="Arial" charset="0"/>
              </a:rPr>
              <a:t> </a:t>
            </a:r>
          </a:p>
        </p:txBody>
      </p:sp>
      <p:pic>
        <p:nvPicPr>
          <p:cNvPr id="56325" name="Picture 3"/>
          <p:cNvPicPr>
            <a:picLocks noChangeAspect="1" noChangeArrowheads="1"/>
          </p:cNvPicPr>
          <p:nvPr/>
        </p:nvPicPr>
        <p:blipFill>
          <a:blip r:embed="rId3" cstate="print"/>
          <a:srcRect/>
          <a:stretch>
            <a:fillRect/>
          </a:stretch>
        </p:blipFill>
        <p:spPr bwMode="auto">
          <a:xfrm>
            <a:off x="0" y="762000"/>
            <a:ext cx="5334000" cy="3873500"/>
          </a:xfrm>
          <a:prstGeom prst="rect">
            <a:avLst/>
          </a:prstGeom>
          <a:noFill/>
          <a:ln w="9525">
            <a:noFill/>
            <a:miter lim="800000"/>
            <a:headEnd/>
            <a:tailEnd/>
          </a:ln>
        </p:spPr>
      </p:pic>
      <p:pic>
        <p:nvPicPr>
          <p:cNvPr id="56326" name="Picture 12" descr="spinning drop"/>
          <p:cNvPicPr>
            <a:picLocks noChangeAspect="1" noChangeArrowheads="1"/>
          </p:cNvPicPr>
          <p:nvPr/>
        </p:nvPicPr>
        <p:blipFill>
          <a:blip r:embed="rId4" cstate="print"/>
          <a:srcRect/>
          <a:stretch>
            <a:fillRect/>
          </a:stretch>
        </p:blipFill>
        <p:spPr bwMode="auto">
          <a:xfrm>
            <a:off x="4876800" y="1295400"/>
            <a:ext cx="4162425" cy="865188"/>
          </a:xfrm>
          <a:prstGeom prst="rect">
            <a:avLst/>
          </a:prstGeom>
          <a:noFill/>
          <a:ln w="9525">
            <a:noFill/>
            <a:miter lim="800000"/>
            <a:headEnd/>
            <a:tailEnd/>
          </a:ln>
        </p:spPr>
      </p:pic>
      <p:sp>
        <p:nvSpPr>
          <p:cNvPr id="56327" name="Text Box 17"/>
          <p:cNvSpPr txBox="1">
            <a:spLocks noChangeArrowheads="1"/>
          </p:cNvSpPr>
          <p:nvPr/>
        </p:nvSpPr>
        <p:spPr bwMode="auto">
          <a:xfrm>
            <a:off x="4876800" y="2082800"/>
            <a:ext cx="4343400" cy="1265238"/>
          </a:xfrm>
          <a:prstGeom prst="rect">
            <a:avLst/>
          </a:prstGeom>
          <a:noFill/>
          <a:ln w="9525">
            <a:noFill/>
            <a:miter lim="800000"/>
            <a:headEnd/>
            <a:tailEnd/>
          </a:ln>
        </p:spPr>
        <p:txBody>
          <a:bodyPr>
            <a:spAutoFit/>
          </a:bodyPr>
          <a:lstStyle/>
          <a:p>
            <a:pPr fontAlgn="base">
              <a:spcBef>
                <a:spcPct val="50000"/>
              </a:spcBef>
              <a:spcAft>
                <a:spcPct val="5000"/>
              </a:spcAft>
              <a:buClr>
                <a:srgbClr val="FF9900"/>
              </a:buClr>
              <a:buSzPct val="100000"/>
              <a:buFont typeface="Times New Roman" pitchFamily="18" charset="0"/>
              <a:buNone/>
            </a:pPr>
            <a:r>
              <a:rPr lang="zh-CN" altLang="en-US" sz="1200" b="1" i="1">
                <a:solidFill>
                  <a:srgbClr val="000000"/>
                </a:solidFill>
                <a:ea typeface="Batang" pitchFamily="18" charset="-127"/>
                <a:cs typeface="Arial" charset="0"/>
                <a:sym typeface="Symbol" pitchFamily="18" charset="2"/>
              </a:rPr>
              <a:t></a:t>
            </a:r>
            <a:r>
              <a:rPr lang="en-US" altLang="zh-CN" sz="1200" b="1" i="1">
                <a:solidFill>
                  <a:srgbClr val="000000"/>
                </a:solidFill>
                <a:ea typeface="Batang" pitchFamily="18" charset="-127"/>
                <a:cs typeface="Arial" charset="0"/>
                <a:sym typeface="Symbol" pitchFamily="18" charset="2"/>
              </a:rPr>
              <a:t>: </a:t>
            </a:r>
            <a:r>
              <a:rPr lang="en-US" altLang="zh-CN" sz="1200" b="1">
                <a:solidFill>
                  <a:srgbClr val="000000"/>
                </a:solidFill>
                <a:ea typeface="Batang" pitchFamily="18" charset="-127"/>
                <a:cs typeface="Arial" charset="0"/>
                <a:sym typeface="Symbol" pitchFamily="18" charset="2"/>
              </a:rPr>
              <a:t>Interfacial tension (IFT) between oil and water</a:t>
            </a:r>
          </a:p>
          <a:p>
            <a:pPr fontAlgn="base">
              <a:spcBef>
                <a:spcPct val="50000"/>
              </a:spcBef>
              <a:spcAft>
                <a:spcPct val="5000"/>
              </a:spcAft>
              <a:buClr>
                <a:srgbClr val="FF9900"/>
              </a:buClr>
              <a:buSzPct val="100000"/>
              <a:buFont typeface="Times New Roman" pitchFamily="18" charset="0"/>
              <a:buNone/>
            </a:pPr>
            <a:r>
              <a:rPr lang="en-US" altLang="zh-CN" sz="1200" b="1" i="1">
                <a:solidFill>
                  <a:srgbClr val="000000"/>
                </a:solidFill>
                <a:ea typeface="Batang" pitchFamily="18" charset="-127"/>
                <a:cs typeface="Arial" charset="0"/>
              </a:rPr>
              <a:t>R : </a:t>
            </a:r>
            <a:r>
              <a:rPr lang="en-US" altLang="zh-CN" sz="1200" b="1">
                <a:solidFill>
                  <a:srgbClr val="000000"/>
                </a:solidFill>
                <a:ea typeface="Batang" pitchFamily="18" charset="-127"/>
                <a:cs typeface="Arial" charset="0"/>
              </a:rPr>
              <a:t>Radius of Cylinder</a:t>
            </a:r>
          </a:p>
          <a:p>
            <a:pPr fontAlgn="base">
              <a:spcBef>
                <a:spcPct val="50000"/>
              </a:spcBef>
              <a:spcAft>
                <a:spcPct val="5000"/>
              </a:spcAft>
              <a:buClr>
                <a:srgbClr val="FF9900"/>
              </a:buClr>
              <a:buSzPct val="100000"/>
              <a:buFont typeface="Times New Roman" pitchFamily="18" charset="0"/>
              <a:buNone/>
            </a:pPr>
            <a:r>
              <a:rPr lang="en-US" altLang="zh-CN" sz="1200" b="1" i="1">
                <a:solidFill>
                  <a:srgbClr val="000000"/>
                </a:solidFill>
                <a:ea typeface="Batang" pitchFamily="18" charset="-127"/>
                <a:cs typeface="Arial" charset="0"/>
                <a:sym typeface="Symbol" pitchFamily="18" charset="2"/>
              </a:rPr>
              <a:t>: </a:t>
            </a:r>
            <a:r>
              <a:rPr lang="en-US" altLang="zh-CN" sz="1200" b="1">
                <a:solidFill>
                  <a:srgbClr val="000000"/>
                </a:solidFill>
                <a:ea typeface="Batang" pitchFamily="18" charset="-127"/>
                <a:cs typeface="Arial" charset="0"/>
                <a:sym typeface="Symbol" pitchFamily="18" charset="2"/>
              </a:rPr>
              <a:t>Density difference between oil and water</a:t>
            </a:r>
          </a:p>
          <a:p>
            <a:pPr fontAlgn="base">
              <a:spcBef>
                <a:spcPct val="50000"/>
              </a:spcBef>
              <a:spcAft>
                <a:spcPct val="5000"/>
              </a:spcAft>
              <a:buClr>
                <a:srgbClr val="FF9900"/>
              </a:buClr>
              <a:buSzPct val="100000"/>
              <a:buFont typeface="Times New Roman" pitchFamily="18" charset="0"/>
              <a:buNone/>
            </a:pPr>
            <a:r>
              <a:rPr lang="en-US" altLang="zh-CN" sz="1200" b="1" i="1">
                <a:solidFill>
                  <a:srgbClr val="000000"/>
                </a:solidFill>
                <a:ea typeface="Batang" pitchFamily="18" charset="-127"/>
                <a:cs typeface="Arial" charset="0"/>
                <a:sym typeface="Symbol" pitchFamily="18" charset="2"/>
              </a:rPr>
              <a:t>: </a:t>
            </a:r>
            <a:r>
              <a:rPr lang="en-US" altLang="zh-CN" sz="1200" b="1">
                <a:solidFill>
                  <a:srgbClr val="000000"/>
                </a:solidFill>
                <a:ea typeface="Batang" pitchFamily="18" charset="-127"/>
                <a:cs typeface="Arial" charset="0"/>
                <a:sym typeface="Symbol" pitchFamily="18" charset="2"/>
              </a:rPr>
              <a:t>Rotation speed of capillary</a:t>
            </a:r>
            <a:r>
              <a:rPr lang="en-US" altLang="zh-CN" b="1">
                <a:solidFill>
                  <a:srgbClr val="000000"/>
                </a:solidFill>
                <a:ea typeface="Batang" pitchFamily="18" charset="-127"/>
                <a:cs typeface="Arial" charset="0"/>
                <a:sym typeface="Symbol" pitchFamily="18" charset="2"/>
              </a:rPr>
              <a:t> </a:t>
            </a:r>
          </a:p>
        </p:txBody>
      </p:sp>
      <p:sp>
        <p:nvSpPr>
          <p:cNvPr id="56328" name="Rectangle 11"/>
          <p:cNvSpPr>
            <a:spLocks noChangeArrowheads="1"/>
          </p:cNvSpPr>
          <p:nvPr/>
        </p:nvSpPr>
        <p:spPr bwMode="auto">
          <a:xfrm>
            <a:off x="5308600" y="1054100"/>
            <a:ext cx="3048000" cy="381000"/>
          </a:xfrm>
          <a:prstGeom prst="rect">
            <a:avLst/>
          </a:prstGeom>
          <a:noFill/>
          <a:ln w="12700">
            <a:noFill/>
            <a:miter lim="800000"/>
            <a:headEnd/>
            <a:tailEnd/>
          </a:ln>
        </p:spPr>
        <p:txBody>
          <a:bodyPr lIns="90488" tIns="44450" rIns="90488" bIns="44450"/>
          <a:lstStyle/>
          <a:p>
            <a:pPr fontAlgn="base">
              <a:spcBef>
                <a:spcPct val="0"/>
              </a:spcBef>
              <a:spcAft>
                <a:spcPct val="0"/>
              </a:spcAft>
            </a:pPr>
            <a:r>
              <a:rPr lang="en-US" altLang="zh-CN">
                <a:solidFill>
                  <a:srgbClr val="000000"/>
                </a:solidFill>
                <a:cs typeface="Arial" charset="0"/>
              </a:rPr>
              <a:t>Spinning Drop Tensiometry</a:t>
            </a:r>
          </a:p>
        </p:txBody>
      </p:sp>
      <p:sp>
        <p:nvSpPr>
          <p:cNvPr id="56329" name="Rectangle 18"/>
          <p:cNvSpPr>
            <a:spLocks noChangeArrowheads="1"/>
          </p:cNvSpPr>
          <p:nvPr/>
        </p:nvSpPr>
        <p:spPr bwMode="auto">
          <a:xfrm>
            <a:off x="-100013" y="4648200"/>
            <a:ext cx="6043613" cy="304800"/>
          </a:xfrm>
          <a:prstGeom prst="rect">
            <a:avLst/>
          </a:prstGeom>
          <a:noFill/>
          <a:ln w="12700">
            <a:noFill/>
            <a:miter lim="800000"/>
            <a:headEnd/>
            <a:tailEnd/>
          </a:ln>
        </p:spPr>
        <p:txBody>
          <a:bodyPr wrap="none" lIns="90488" tIns="44450" rIns="90488" bIns="44450">
            <a:spAutoFit/>
          </a:bodyPr>
          <a:lstStyle/>
          <a:p>
            <a:pPr marL="742950" indent="-285750" algn="ctr" fontAlgn="base">
              <a:spcBef>
                <a:spcPct val="0"/>
              </a:spcBef>
              <a:spcAft>
                <a:spcPct val="5000"/>
              </a:spcAft>
              <a:buClr>
                <a:srgbClr val="FF9900"/>
              </a:buClr>
              <a:buSzPct val="100000"/>
              <a:buFont typeface="Times New Roman" pitchFamily="18" charset="0"/>
              <a:buNone/>
            </a:pPr>
            <a:r>
              <a:rPr lang="en-US" altLang="zh-CN" sz="1400" b="1">
                <a:solidFill>
                  <a:srgbClr val="000000"/>
                </a:solidFill>
                <a:ea typeface="Batang" pitchFamily="18" charset="-127"/>
                <a:cs typeface="Arial" charset="0"/>
              </a:rPr>
              <a:t>IFT reduction of isooctane from 50 dynes/cm  to ~ 0.02 dyne/cm</a:t>
            </a:r>
            <a:endParaRPr lang="zh-CN" altLang="en-US" sz="1400" b="1">
              <a:solidFill>
                <a:srgbClr val="000000"/>
              </a:solidFill>
              <a:ea typeface="Batang" pitchFamily="18" charset="-127"/>
              <a:cs typeface="Arial" charset="0"/>
            </a:endParaRPr>
          </a:p>
        </p:txBody>
      </p:sp>
      <p:sp>
        <p:nvSpPr>
          <p:cNvPr id="56330" name="Rectangle 20"/>
          <p:cNvSpPr>
            <a:spLocks noChangeArrowheads="1"/>
          </p:cNvSpPr>
          <p:nvPr/>
        </p:nvSpPr>
        <p:spPr bwMode="auto">
          <a:xfrm>
            <a:off x="373063" y="4953000"/>
            <a:ext cx="2446337" cy="304800"/>
          </a:xfrm>
          <a:prstGeom prst="rect">
            <a:avLst/>
          </a:prstGeom>
          <a:noFill/>
          <a:ln w="9525">
            <a:noFill/>
            <a:miter lim="800000"/>
            <a:headEnd/>
            <a:tailEnd/>
          </a:ln>
        </p:spPr>
        <p:txBody>
          <a:bodyPr wrap="none">
            <a:spAutoFit/>
          </a:bodyPr>
          <a:lstStyle/>
          <a:p>
            <a:pPr fontAlgn="base">
              <a:spcBef>
                <a:spcPct val="0"/>
              </a:spcBef>
              <a:spcAft>
                <a:spcPct val="5000"/>
              </a:spcAft>
              <a:buClr>
                <a:srgbClr val="FF9900"/>
              </a:buClr>
              <a:buSzPct val="100000"/>
              <a:buFont typeface="Times New Roman" pitchFamily="18" charset="0"/>
              <a:buNone/>
            </a:pPr>
            <a:r>
              <a:rPr lang="en-US" altLang="zh-CN" sz="1400" b="1">
                <a:solidFill>
                  <a:srgbClr val="000000"/>
                </a:solidFill>
                <a:ea typeface="Batang" pitchFamily="18" charset="-127"/>
                <a:cs typeface="Arial" charset="0"/>
              </a:rPr>
              <a:t>Note: 1 mN/m = 1 dyne/cm </a:t>
            </a:r>
            <a:endParaRPr lang="en-US" altLang="zh-CN" sz="1400">
              <a:solidFill>
                <a:srgbClr val="000000"/>
              </a:solidFill>
              <a:ea typeface="Batang" pitchFamily="18" charset="-127"/>
              <a:cs typeface="Arial" charset="0"/>
            </a:endParaRPr>
          </a:p>
        </p:txBody>
      </p:sp>
      <p:sp>
        <p:nvSpPr>
          <p:cNvPr id="56331" name="Text Box 22"/>
          <p:cNvSpPr txBox="1">
            <a:spLocks noChangeArrowheads="1"/>
          </p:cNvSpPr>
          <p:nvPr/>
        </p:nvSpPr>
        <p:spPr bwMode="auto">
          <a:xfrm>
            <a:off x="4965700" y="3352800"/>
            <a:ext cx="4635500" cy="590550"/>
          </a:xfrm>
          <a:prstGeom prst="rect">
            <a:avLst/>
          </a:prstGeom>
          <a:noFill/>
          <a:ln w="9525">
            <a:noFill/>
            <a:miter lim="800000"/>
            <a:headEnd/>
            <a:tailEnd/>
          </a:ln>
        </p:spPr>
        <p:txBody>
          <a:bodyPr>
            <a:spAutoFit/>
          </a:bodyPr>
          <a:lstStyle/>
          <a:p>
            <a:pPr fontAlgn="base">
              <a:spcBef>
                <a:spcPct val="50000"/>
              </a:spcBef>
              <a:spcAft>
                <a:spcPct val="5000"/>
              </a:spcAft>
              <a:buClr>
                <a:srgbClr val="000000"/>
              </a:buClr>
              <a:buSzPct val="100000"/>
              <a:buFont typeface="Arial" charset="0"/>
              <a:buChar char="•"/>
            </a:pPr>
            <a:r>
              <a:rPr lang="zh-CN" altLang="en-US" sz="1400" b="1">
                <a:solidFill>
                  <a:srgbClr val="000000"/>
                </a:solidFill>
                <a:ea typeface="Batang" pitchFamily="18" charset="-127"/>
                <a:cs typeface="Arial" charset="0"/>
              </a:rPr>
              <a:t> </a:t>
            </a:r>
            <a:r>
              <a:rPr lang="en-US" altLang="zh-CN" sz="1200" b="1">
                <a:solidFill>
                  <a:srgbClr val="000000"/>
                </a:solidFill>
                <a:ea typeface="Batang" pitchFamily="18" charset="-127"/>
                <a:cs typeface="Arial" charset="0"/>
              </a:rPr>
              <a:t>Range of IFT Measurements: 10</a:t>
            </a:r>
            <a:r>
              <a:rPr lang="en-US" altLang="zh-CN" sz="1200" b="1" baseline="30000">
                <a:solidFill>
                  <a:srgbClr val="000000"/>
                </a:solidFill>
                <a:ea typeface="Batang" pitchFamily="18" charset="-127"/>
                <a:cs typeface="Arial" charset="0"/>
              </a:rPr>
              <a:t>-3</a:t>
            </a:r>
            <a:r>
              <a:rPr lang="en-US" altLang="zh-CN" sz="1200" b="1">
                <a:solidFill>
                  <a:srgbClr val="000000"/>
                </a:solidFill>
                <a:ea typeface="Batang" pitchFamily="18" charset="-127"/>
                <a:cs typeface="Arial" charset="0"/>
              </a:rPr>
              <a:t> mN/m – 10 mN/m</a:t>
            </a:r>
          </a:p>
          <a:p>
            <a:pPr fontAlgn="base">
              <a:spcBef>
                <a:spcPct val="50000"/>
              </a:spcBef>
              <a:spcAft>
                <a:spcPct val="5000"/>
              </a:spcAft>
              <a:buClr>
                <a:srgbClr val="000000"/>
              </a:buClr>
              <a:buSzPct val="100000"/>
              <a:buFont typeface="Arial" charset="0"/>
              <a:buChar char="•"/>
            </a:pPr>
            <a:r>
              <a:rPr lang="en-US" altLang="zh-CN" sz="1200" b="1">
                <a:solidFill>
                  <a:srgbClr val="000000"/>
                </a:solidFill>
                <a:ea typeface="Batang" pitchFamily="18" charset="-127"/>
                <a:cs typeface="Arial" charset="0"/>
              </a:rPr>
              <a:t> T range: 20 </a:t>
            </a:r>
            <a:r>
              <a:rPr lang="en-US" altLang="zh-CN" sz="1200" b="1">
                <a:solidFill>
                  <a:srgbClr val="000000"/>
                </a:solidFill>
                <a:ea typeface="Batang" pitchFamily="18" charset="-127"/>
                <a:cs typeface="Arial" charset="0"/>
                <a:sym typeface="Symbol" pitchFamily="18" charset="2"/>
              </a:rPr>
              <a:t>ºC to 85</a:t>
            </a:r>
            <a:r>
              <a:rPr lang="en-US" altLang="zh-CN" sz="1200" b="1">
                <a:solidFill>
                  <a:srgbClr val="000000"/>
                </a:solidFill>
                <a:ea typeface="Batang" pitchFamily="18" charset="-127"/>
                <a:cs typeface="Arial" charset="0"/>
              </a:rPr>
              <a:t> º</a:t>
            </a:r>
            <a:r>
              <a:rPr lang="en-US" altLang="zh-CN" sz="1200" b="1">
                <a:solidFill>
                  <a:srgbClr val="000000"/>
                </a:solidFill>
                <a:ea typeface="Batang" pitchFamily="18" charset="-127"/>
                <a:cs typeface="Arial" charset="0"/>
                <a:sym typeface="Symbol" pitchFamily="18" charset="2"/>
              </a:rPr>
              <a:t>C</a:t>
            </a:r>
            <a:r>
              <a:rPr lang="en-US" altLang="zh-CN" sz="1200" b="1">
                <a:solidFill>
                  <a:srgbClr val="000000"/>
                </a:solidFill>
                <a:ea typeface="Batang" pitchFamily="18" charset="-127"/>
                <a:cs typeface="Arial" charset="0"/>
              </a:rPr>
              <a:t> </a:t>
            </a:r>
          </a:p>
        </p:txBody>
      </p:sp>
      <p:sp>
        <p:nvSpPr>
          <p:cNvPr id="56332" name="Text Box 21"/>
          <p:cNvSpPr txBox="1">
            <a:spLocks noChangeArrowheads="1"/>
          </p:cNvSpPr>
          <p:nvPr/>
        </p:nvSpPr>
        <p:spPr bwMode="auto">
          <a:xfrm>
            <a:off x="5149850" y="1785938"/>
            <a:ext cx="1403350" cy="271462"/>
          </a:xfrm>
          <a:prstGeom prst="rect">
            <a:avLst/>
          </a:prstGeom>
          <a:noFill/>
          <a:ln w="12700">
            <a:noFill/>
            <a:miter lim="800000"/>
            <a:headEnd/>
            <a:tailEnd/>
          </a:ln>
        </p:spPr>
        <p:txBody>
          <a:bodyPr wrap="none" lIns="90488" tIns="44450" rIns="90488" bIns="44450">
            <a:spAutoFit/>
          </a:bodyPr>
          <a:lstStyle/>
          <a:p>
            <a:pPr marL="742950" indent="-285750" fontAlgn="base">
              <a:spcBef>
                <a:spcPct val="0"/>
              </a:spcBef>
              <a:spcAft>
                <a:spcPct val="5000"/>
              </a:spcAft>
              <a:buClr>
                <a:srgbClr val="FF9900"/>
              </a:buClr>
              <a:buSzPct val="100000"/>
              <a:buFont typeface="Times New Roman" pitchFamily="18" charset="0"/>
              <a:buNone/>
            </a:pPr>
            <a:r>
              <a:rPr lang="en-US" altLang="zh-CN" sz="1200" b="1">
                <a:solidFill>
                  <a:srgbClr val="000000"/>
                </a:solidFill>
                <a:ea typeface="Batang" pitchFamily="18" charset="-127"/>
                <a:cs typeface="Arial" charset="0"/>
              </a:rPr>
              <a:t>Oil droplet</a:t>
            </a:r>
          </a:p>
        </p:txBody>
      </p:sp>
      <p:sp>
        <p:nvSpPr>
          <p:cNvPr id="56333" name="Line 22"/>
          <p:cNvSpPr>
            <a:spLocks noChangeShapeType="1"/>
          </p:cNvSpPr>
          <p:nvPr/>
        </p:nvSpPr>
        <p:spPr bwMode="auto">
          <a:xfrm flipV="1">
            <a:off x="6019800" y="1676400"/>
            <a:ext cx="457200" cy="152400"/>
          </a:xfrm>
          <a:prstGeom prst="line">
            <a:avLst/>
          </a:prstGeom>
          <a:noFill/>
          <a:ln w="12700">
            <a:solidFill>
              <a:srgbClr val="00FFFF"/>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pic>
        <p:nvPicPr>
          <p:cNvPr id="56334" name="Picture 15" descr=" \sigma=\frac{\Delta\rho\omega^2}{4}R^3 "/>
          <p:cNvPicPr>
            <a:picLocks noChangeAspect="1" noChangeArrowheads="1"/>
          </p:cNvPicPr>
          <p:nvPr/>
        </p:nvPicPr>
        <p:blipFill>
          <a:blip r:embed="rId5" cstate="print"/>
          <a:srcRect/>
          <a:stretch>
            <a:fillRect/>
          </a:stretch>
        </p:blipFill>
        <p:spPr bwMode="auto">
          <a:xfrm>
            <a:off x="6858000" y="2286000"/>
            <a:ext cx="1057275" cy="419100"/>
          </a:xfrm>
          <a:prstGeom prst="rect">
            <a:avLst/>
          </a:prstGeom>
          <a:noFill/>
          <a:ln w="9525">
            <a:noFill/>
            <a:miter lim="800000"/>
            <a:headEnd/>
            <a:tailEnd/>
          </a:ln>
        </p:spPr>
      </p:pic>
      <p:sp>
        <p:nvSpPr>
          <p:cNvPr id="56335"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3719985D-9A8D-4CAB-B803-3EEB2CEDFB4B}" type="slidenum">
              <a:rPr lang="zh-CN" altLang="en-US" sz="1400" b="1">
                <a:solidFill>
                  <a:srgbClr val="000000"/>
                </a:solidFill>
                <a:ea typeface="Osaka" pitchFamily="28" charset="-128"/>
              </a:rPr>
              <a:pPr algn="r" eaLnBrk="0" fontAlgn="base" hangingPunct="0">
                <a:spcBef>
                  <a:spcPct val="0"/>
                </a:spcBef>
                <a:spcAft>
                  <a:spcPct val="0"/>
                </a:spcAft>
              </a:pPr>
              <a:t>27</a:t>
            </a:fld>
            <a:endParaRPr lang="en-US" altLang="zh-CN" sz="1400" b="1">
              <a:solidFill>
                <a:srgbClr val="000000"/>
              </a:solidFill>
              <a:ea typeface="Osaka" pitchFamily="28"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266700" y="330200"/>
            <a:ext cx="8382000" cy="762000"/>
          </a:xfrm>
        </p:spPr>
        <p:txBody>
          <a:bodyPr/>
          <a:lstStyle/>
          <a:p>
            <a:r>
              <a:rPr lang="en-US" altLang="zh-CN" sz="2800" smtClean="0">
                <a:solidFill>
                  <a:srgbClr val="0000CC"/>
                </a:solidFill>
              </a:rPr>
              <a:t>Temperature-responsive polymer coated OCB</a:t>
            </a:r>
          </a:p>
        </p:txBody>
      </p:sp>
      <p:pic>
        <p:nvPicPr>
          <p:cNvPr id="60419" name="Picture 4" descr="IMG_1153"/>
          <p:cNvPicPr>
            <a:picLocks noChangeAspect="1" noChangeArrowheads="1"/>
          </p:cNvPicPr>
          <p:nvPr/>
        </p:nvPicPr>
        <p:blipFill>
          <a:blip r:embed="rId3" cstate="print"/>
          <a:srcRect/>
          <a:stretch>
            <a:fillRect/>
          </a:stretch>
        </p:blipFill>
        <p:spPr bwMode="auto">
          <a:xfrm>
            <a:off x="1016000" y="990600"/>
            <a:ext cx="1682750" cy="3657600"/>
          </a:xfrm>
          <a:prstGeom prst="rect">
            <a:avLst/>
          </a:prstGeom>
          <a:noFill/>
          <a:ln w="9525">
            <a:noFill/>
            <a:miter lim="800000"/>
            <a:headEnd/>
            <a:tailEnd/>
          </a:ln>
        </p:spPr>
      </p:pic>
      <p:sp>
        <p:nvSpPr>
          <p:cNvPr id="60420" name="Line 6"/>
          <p:cNvSpPr>
            <a:spLocks noChangeShapeType="1"/>
          </p:cNvSpPr>
          <p:nvPr/>
        </p:nvSpPr>
        <p:spPr bwMode="auto">
          <a:xfrm>
            <a:off x="2743200" y="2743200"/>
            <a:ext cx="2209800" cy="0"/>
          </a:xfrm>
          <a:prstGeom prst="line">
            <a:avLst/>
          </a:prstGeom>
          <a:noFill/>
          <a:ln w="38100">
            <a:solidFill>
              <a:schemeClr val="tx1"/>
            </a:solidFill>
            <a:round/>
            <a:headEnd/>
            <a:tailEnd type="triangle" w="med" len="me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60421" name="Rectangle 8"/>
          <p:cNvSpPr>
            <a:spLocks noChangeArrowheads="1"/>
          </p:cNvSpPr>
          <p:nvPr/>
        </p:nvSpPr>
        <p:spPr bwMode="auto">
          <a:xfrm>
            <a:off x="3138488" y="2366963"/>
            <a:ext cx="1446212" cy="363537"/>
          </a:xfrm>
          <a:prstGeom prst="rect">
            <a:avLst/>
          </a:prstGeom>
          <a:noFill/>
          <a:ln w="12700">
            <a:noFill/>
            <a:miter lim="800000"/>
            <a:headEnd/>
            <a:tailEnd/>
          </a:ln>
        </p:spPr>
        <p:txBody>
          <a:bodyPr wrap="none" lIns="90488" tIns="44450" rIns="90488" bIns="44450" anchor="ctr">
            <a:spAutoFit/>
          </a:bodyPr>
          <a:lstStyle/>
          <a:p>
            <a:pPr eaLnBrk="0" fontAlgn="base" hangingPunct="0">
              <a:spcBef>
                <a:spcPct val="0"/>
              </a:spcBef>
              <a:spcAft>
                <a:spcPct val="5000"/>
              </a:spcAft>
              <a:buClr>
                <a:srgbClr val="FF9900"/>
              </a:buClr>
              <a:buSzPct val="100000"/>
              <a:buFont typeface="Times New Roman" pitchFamily="18" charset="0"/>
              <a:buNone/>
            </a:pPr>
            <a:r>
              <a:rPr lang="en-US" altLang="zh-CN">
                <a:solidFill>
                  <a:srgbClr val="000000"/>
                </a:solidFill>
                <a:latin typeface="Times New Roman" pitchFamily="18" charset="0"/>
                <a:cs typeface="Times New Roman" pitchFamily="18" charset="0"/>
              </a:rPr>
              <a:t>80 ºC, 15 min</a:t>
            </a:r>
            <a:endParaRPr lang="en-US" altLang="zh-CN">
              <a:solidFill>
                <a:srgbClr val="000000"/>
              </a:solidFill>
              <a:cs typeface="Times New Roman" pitchFamily="18" charset="0"/>
            </a:endParaRPr>
          </a:p>
        </p:txBody>
      </p:sp>
      <p:sp>
        <p:nvSpPr>
          <p:cNvPr id="60422" name="Rectangle 10"/>
          <p:cNvSpPr>
            <a:spLocks noChangeArrowheads="1"/>
          </p:cNvSpPr>
          <p:nvPr/>
        </p:nvSpPr>
        <p:spPr bwMode="auto">
          <a:xfrm>
            <a:off x="3429000" y="2705100"/>
            <a:ext cx="879475" cy="363538"/>
          </a:xfrm>
          <a:prstGeom prst="rect">
            <a:avLst/>
          </a:prstGeom>
          <a:noFill/>
          <a:ln w="12700">
            <a:noFill/>
            <a:miter lim="800000"/>
            <a:headEnd/>
            <a:tailEnd/>
          </a:ln>
        </p:spPr>
        <p:txBody>
          <a:bodyPr wrap="none" lIns="90488" tIns="44450" rIns="90488" bIns="44450">
            <a:spAutoFit/>
          </a:bodyPr>
          <a:lstStyle/>
          <a:p>
            <a:pPr fontAlgn="base">
              <a:spcBef>
                <a:spcPct val="0"/>
              </a:spcBef>
              <a:spcAft>
                <a:spcPct val="5000"/>
              </a:spcAft>
              <a:buClr>
                <a:srgbClr val="FF9900"/>
              </a:buClr>
              <a:buSzPct val="100000"/>
              <a:buFont typeface="Times New Roman" pitchFamily="18" charset="0"/>
              <a:buNone/>
            </a:pPr>
            <a:r>
              <a:rPr lang="en-US" altLang="zh-CN">
                <a:solidFill>
                  <a:srgbClr val="000000"/>
                </a:solidFill>
                <a:latin typeface="Times New Roman" pitchFamily="18" charset="0"/>
                <a:cs typeface="Times New Roman" pitchFamily="18" charset="0"/>
              </a:rPr>
              <a:t>Stirring</a:t>
            </a:r>
            <a:endParaRPr lang="zh-CN" altLang="en-US">
              <a:solidFill>
                <a:srgbClr val="000000"/>
              </a:solidFill>
              <a:latin typeface="Times New Roman" pitchFamily="18" charset="0"/>
              <a:cs typeface="Times New Roman" pitchFamily="18" charset="0"/>
            </a:endParaRPr>
          </a:p>
        </p:txBody>
      </p:sp>
      <p:pic>
        <p:nvPicPr>
          <p:cNvPr id="60423" name="Picture 11" descr="IMG_1154"/>
          <p:cNvPicPr>
            <a:picLocks noChangeAspect="1" noChangeArrowheads="1"/>
          </p:cNvPicPr>
          <p:nvPr/>
        </p:nvPicPr>
        <p:blipFill>
          <a:blip r:embed="rId4" cstate="print"/>
          <a:srcRect/>
          <a:stretch>
            <a:fillRect/>
          </a:stretch>
        </p:blipFill>
        <p:spPr bwMode="auto">
          <a:xfrm>
            <a:off x="5029200" y="965200"/>
            <a:ext cx="1797050" cy="3708400"/>
          </a:xfrm>
          <a:prstGeom prst="rect">
            <a:avLst/>
          </a:prstGeom>
          <a:noFill/>
          <a:ln w="9525">
            <a:noFill/>
            <a:miter lim="800000"/>
            <a:headEnd/>
            <a:tailEnd/>
          </a:ln>
        </p:spPr>
      </p:pic>
      <p:sp>
        <p:nvSpPr>
          <p:cNvPr id="60424" name="Rectangle 13"/>
          <p:cNvSpPr>
            <a:spLocks noChangeArrowheads="1"/>
          </p:cNvSpPr>
          <p:nvPr/>
        </p:nvSpPr>
        <p:spPr bwMode="auto">
          <a:xfrm>
            <a:off x="927100" y="4684713"/>
            <a:ext cx="5387975" cy="301625"/>
          </a:xfrm>
          <a:prstGeom prst="rect">
            <a:avLst/>
          </a:prstGeom>
          <a:noFill/>
          <a:ln w="12700">
            <a:noFill/>
            <a:miter lim="800000"/>
            <a:headEnd/>
            <a:tailEnd/>
          </a:ln>
        </p:spPr>
        <p:txBody>
          <a:bodyPr wrap="none" lIns="90488" tIns="44450" rIns="90488" bIns="44450" anchor="ctr">
            <a:spAutoFit/>
          </a:bodyPr>
          <a:lstStyle/>
          <a:p>
            <a:pPr eaLnBrk="0" fontAlgn="base" hangingPunct="0">
              <a:spcBef>
                <a:spcPct val="0"/>
              </a:spcBef>
              <a:spcAft>
                <a:spcPct val="5000"/>
              </a:spcAft>
              <a:buClr>
                <a:srgbClr val="FF9900"/>
              </a:buClr>
              <a:buSzPct val="100000"/>
              <a:buFont typeface="Times New Roman" pitchFamily="18" charset="0"/>
              <a:buNone/>
            </a:pPr>
            <a:r>
              <a:rPr lang="en-US" altLang="zh-CN" sz="1400">
                <a:solidFill>
                  <a:srgbClr val="000000"/>
                </a:solidFill>
                <a:cs typeface="Times New Roman" pitchFamily="18" charset="0"/>
              </a:rPr>
              <a:t>Poly(</a:t>
            </a:r>
            <a:r>
              <a:rPr lang="en-US" altLang="zh-CN" sz="1400" i="1">
                <a:solidFill>
                  <a:srgbClr val="000000"/>
                </a:solidFill>
                <a:cs typeface="Times New Roman" pitchFamily="18" charset="0"/>
              </a:rPr>
              <a:t>N</a:t>
            </a:r>
            <a:r>
              <a:rPr lang="en-US" altLang="zh-CN" sz="1400">
                <a:solidFill>
                  <a:srgbClr val="000000"/>
                </a:solidFill>
                <a:cs typeface="Times New Roman" pitchFamily="18" charset="0"/>
              </a:rPr>
              <a:t>-isopropylacrylamide)-OCB in brine (~ 30 mg/mL)/isooctane</a:t>
            </a:r>
            <a:endParaRPr lang="en-US" altLang="zh-CN" sz="1200">
              <a:solidFill>
                <a:srgbClr val="000000"/>
              </a:solidFill>
              <a:cs typeface="Times New Roman" pitchFamily="18" charset="0"/>
            </a:endParaRPr>
          </a:p>
        </p:txBody>
      </p:sp>
      <p:sp>
        <p:nvSpPr>
          <p:cNvPr id="60425" name="Text Box 12"/>
          <p:cNvSpPr txBox="1">
            <a:spLocks noChangeArrowheads="1"/>
          </p:cNvSpPr>
          <p:nvPr/>
        </p:nvSpPr>
        <p:spPr bwMode="auto">
          <a:xfrm>
            <a:off x="0" y="5105400"/>
            <a:ext cx="9144000" cy="1463675"/>
          </a:xfrm>
          <a:prstGeom prst="rect">
            <a:avLst/>
          </a:prstGeom>
          <a:noFill/>
          <a:ln w="9525">
            <a:noFill/>
            <a:miter lim="800000"/>
            <a:headEnd/>
            <a:tailEnd/>
          </a:ln>
        </p:spPr>
        <p:txBody>
          <a:bodyPr>
            <a:spAutoFit/>
          </a:bodyPr>
          <a:lstStyle/>
          <a:p>
            <a:pPr marL="274638" indent="-274638" fontAlgn="base">
              <a:spcBef>
                <a:spcPct val="25000"/>
              </a:spcBef>
              <a:spcAft>
                <a:spcPct val="25000"/>
              </a:spcAft>
              <a:buClr>
                <a:srgbClr val="FF6600"/>
              </a:buClr>
              <a:buFont typeface="Wingdings" pitchFamily="2" charset="2"/>
              <a:buChar char="§"/>
            </a:pPr>
            <a:r>
              <a:rPr lang="en-US" altLang="zh-CN" sz="1500">
                <a:solidFill>
                  <a:srgbClr val="0000CC"/>
                </a:solidFill>
              </a:rPr>
              <a:t>Poly(</a:t>
            </a:r>
            <a:r>
              <a:rPr lang="en-US" altLang="zh-CN" sz="1500" i="1">
                <a:solidFill>
                  <a:srgbClr val="0000CC"/>
                </a:solidFill>
              </a:rPr>
              <a:t>N</a:t>
            </a:r>
            <a:r>
              <a:rPr lang="en-US" altLang="zh-CN" sz="1500">
                <a:solidFill>
                  <a:srgbClr val="0000CC"/>
                </a:solidFill>
              </a:rPr>
              <a:t>-isopropylacrylamide) is a temperature-responsive polymer, which starts to expel water from itself at 32 </a:t>
            </a:r>
            <a:r>
              <a:rPr lang="en-US" altLang="zh-CN" sz="1500">
                <a:solidFill>
                  <a:srgbClr val="0000CC"/>
                </a:solidFill>
                <a:cs typeface="Arial" charset="0"/>
              </a:rPr>
              <a:t>ºC</a:t>
            </a:r>
          </a:p>
          <a:p>
            <a:pPr marL="274638" indent="-274638" fontAlgn="base">
              <a:spcBef>
                <a:spcPct val="25000"/>
              </a:spcBef>
              <a:spcAft>
                <a:spcPct val="25000"/>
              </a:spcAft>
              <a:buClr>
                <a:srgbClr val="FF6600"/>
              </a:buClr>
              <a:buFont typeface="Wingdings" pitchFamily="2" charset="2"/>
              <a:buChar char="§"/>
            </a:pPr>
            <a:r>
              <a:rPr lang="en-US" altLang="zh-CN" sz="1500">
                <a:solidFill>
                  <a:srgbClr val="0000CC"/>
                </a:solidFill>
              </a:rPr>
              <a:t>Poly(</a:t>
            </a:r>
            <a:r>
              <a:rPr lang="en-US" altLang="zh-CN" sz="1500" i="1">
                <a:solidFill>
                  <a:srgbClr val="0000CC"/>
                </a:solidFill>
              </a:rPr>
              <a:t>N</a:t>
            </a:r>
            <a:r>
              <a:rPr lang="en-US" altLang="zh-CN" sz="1500">
                <a:solidFill>
                  <a:srgbClr val="0000CC"/>
                </a:solidFill>
              </a:rPr>
              <a:t>-isopropylacrylamide) is not soluble in isooctane </a:t>
            </a:r>
          </a:p>
          <a:p>
            <a:pPr marL="274638" indent="-274638" fontAlgn="base">
              <a:spcBef>
                <a:spcPct val="25000"/>
              </a:spcBef>
              <a:spcAft>
                <a:spcPct val="25000"/>
              </a:spcAft>
              <a:buClr>
                <a:srgbClr val="FF6600"/>
              </a:buClr>
              <a:buFont typeface="Wingdings" pitchFamily="2" charset="2"/>
              <a:buChar char="§"/>
            </a:pPr>
            <a:r>
              <a:rPr lang="en-US" altLang="zh-CN" sz="1500">
                <a:solidFill>
                  <a:srgbClr val="0000CC"/>
                </a:solidFill>
              </a:rPr>
              <a:t>Introducing hydrophobic block to poly(</a:t>
            </a:r>
            <a:r>
              <a:rPr lang="en-US" altLang="zh-CN" sz="1500" i="1">
                <a:solidFill>
                  <a:srgbClr val="0000CC"/>
                </a:solidFill>
              </a:rPr>
              <a:t>N</a:t>
            </a:r>
            <a:r>
              <a:rPr lang="en-US" altLang="zh-CN" sz="1500">
                <a:solidFill>
                  <a:srgbClr val="0000CC"/>
                </a:solidFill>
              </a:rPr>
              <a:t>-isopropylacrylamide) could make OCB or f-CB more soluble in the isooctane phase </a:t>
            </a:r>
            <a:endParaRPr lang="zh-CN" altLang="en-US" sz="1500">
              <a:solidFill>
                <a:srgbClr val="0000CC"/>
              </a:solidFill>
            </a:endParaRPr>
          </a:p>
        </p:txBody>
      </p:sp>
      <p:sp>
        <p:nvSpPr>
          <p:cNvPr id="60426" name="Rectangle 16"/>
          <p:cNvSpPr>
            <a:spLocks noChangeArrowheads="1"/>
          </p:cNvSpPr>
          <p:nvPr/>
        </p:nvSpPr>
        <p:spPr bwMode="auto">
          <a:xfrm>
            <a:off x="-431800" y="6599238"/>
            <a:ext cx="4025900" cy="271462"/>
          </a:xfrm>
          <a:prstGeom prst="rect">
            <a:avLst/>
          </a:prstGeom>
          <a:noFill/>
          <a:ln w="12700">
            <a:noFill/>
            <a:miter lim="800000"/>
            <a:headEnd/>
            <a:tailEnd/>
          </a:ln>
        </p:spPr>
        <p:txBody>
          <a:bodyPr wrap="none" lIns="90488" tIns="44450" rIns="90488" bIns="44450">
            <a:spAutoFit/>
          </a:bodyPr>
          <a:lstStyle/>
          <a:p>
            <a:pPr marL="742950" indent="-285750" fontAlgn="base">
              <a:spcBef>
                <a:spcPct val="0"/>
              </a:spcBef>
              <a:spcAft>
                <a:spcPct val="5000"/>
              </a:spcAft>
              <a:buClr>
                <a:srgbClr val="FF9900"/>
              </a:buClr>
              <a:buSzPct val="100000"/>
              <a:buFont typeface="Times New Roman" pitchFamily="18" charset="0"/>
              <a:buNone/>
            </a:pPr>
            <a:r>
              <a:rPr lang="en-US" altLang="zh-CN" sz="1200" i="1">
                <a:solidFill>
                  <a:srgbClr val="000000"/>
                </a:solidFill>
                <a:ea typeface="Batang" pitchFamily="18" charset="-127"/>
              </a:rPr>
              <a:t>Progress in Polymer Science</a:t>
            </a:r>
            <a:r>
              <a:rPr lang="en-US" altLang="zh-CN" sz="1200">
                <a:solidFill>
                  <a:srgbClr val="000000"/>
                </a:solidFill>
                <a:ea typeface="Batang" pitchFamily="18" charset="-127"/>
              </a:rPr>
              <a:t>, </a:t>
            </a:r>
            <a:r>
              <a:rPr lang="en-US" altLang="zh-CN" sz="1200" b="1">
                <a:solidFill>
                  <a:srgbClr val="000000"/>
                </a:solidFill>
                <a:ea typeface="Batang" pitchFamily="18" charset="-127"/>
              </a:rPr>
              <a:t>1992</a:t>
            </a:r>
            <a:r>
              <a:rPr lang="en-US" altLang="zh-CN" sz="1200">
                <a:solidFill>
                  <a:srgbClr val="000000"/>
                </a:solidFill>
                <a:ea typeface="Batang" pitchFamily="18" charset="-127"/>
              </a:rPr>
              <a:t>, </a:t>
            </a:r>
            <a:r>
              <a:rPr lang="en-US" altLang="zh-CN" sz="1200" i="1">
                <a:solidFill>
                  <a:srgbClr val="000000"/>
                </a:solidFill>
                <a:ea typeface="Batang" pitchFamily="18" charset="-127"/>
              </a:rPr>
              <a:t>17 </a:t>
            </a:r>
            <a:r>
              <a:rPr lang="en-US" altLang="zh-CN" sz="1200">
                <a:solidFill>
                  <a:srgbClr val="000000"/>
                </a:solidFill>
                <a:ea typeface="Batang" pitchFamily="18" charset="-127"/>
              </a:rPr>
              <a:t>, 163–249.</a:t>
            </a:r>
          </a:p>
        </p:txBody>
      </p:sp>
      <p:sp>
        <p:nvSpPr>
          <p:cNvPr id="60427"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2F8A8678-A100-4403-A565-556DBAE2E2AA}" type="slidenum">
              <a:rPr lang="zh-CN" altLang="en-US" sz="1400" b="1">
                <a:solidFill>
                  <a:srgbClr val="000000"/>
                </a:solidFill>
                <a:ea typeface="Osaka" pitchFamily="28" charset="-128"/>
              </a:rPr>
              <a:pPr algn="r" eaLnBrk="0" fontAlgn="base" hangingPunct="0">
                <a:spcBef>
                  <a:spcPct val="0"/>
                </a:spcBef>
                <a:spcAft>
                  <a:spcPct val="0"/>
                </a:spcAft>
              </a:pPr>
              <a:t>28</a:t>
            </a:fld>
            <a:endParaRPr lang="en-US" altLang="zh-CN" sz="1400" b="1">
              <a:solidFill>
                <a:srgbClr val="000000"/>
              </a:solidFill>
              <a:ea typeface="Osaka" pitchFamily="28" charset="-128"/>
            </a:endParaRPr>
          </a:p>
        </p:txBody>
      </p:sp>
      <p:sp>
        <p:nvSpPr>
          <p:cNvPr id="60428" name="Line 18"/>
          <p:cNvSpPr>
            <a:spLocks noChangeShapeType="1"/>
          </p:cNvSpPr>
          <p:nvPr/>
        </p:nvSpPr>
        <p:spPr bwMode="auto">
          <a:xfrm>
            <a:off x="1041400" y="3276600"/>
            <a:ext cx="7467600" cy="0"/>
          </a:xfrm>
          <a:prstGeom prst="line">
            <a:avLst/>
          </a:prstGeom>
          <a:noFill/>
          <a:ln w="38100">
            <a:solidFill>
              <a:schemeClr val="hlink"/>
            </a:solidFill>
            <a:prstDash val="sysDot"/>
            <a:round/>
            <a:headEnd/>
            <a:tailEnd/>
          </a:ln>
        </p:spPr>
        <p:txBody>
          <a:bodyPr lIns="90488" tIns="44450" rIns="90488" bIns="44450"/>
          <a:lstStyle/>
          <a:p>
            <a:pPr algn="ctr" fontAlgn="base">
              <a:spcBef>
                <a:spcPct val="0"/>
              </a:spcBef>
              <a:spcAft>
                <a:spcPct val="5000"/>
              </a:spcAft>
              <a:buClr>
                <a:srgbClr val="FF9900"/>
              </a:buClr>
              <a:buSzPct val="100000"/>
              <a:buFont typeface="Times New Roman" pitchFamily="18" charset="0"/>
              <a:buChar char="─"/>
            </a:pPr>
            <a:endParaRPr lang="en-US" sz="1200">
              <a:solidFill>
                <a:srgbClr val="000000"/>
              </a:solidFill>
              <a:ea typeface="Batang" pitchFamily="18" charset="-127"/>
            </a:endParaRPr>
          </a:p>
        </p:txBody>
      </p:sp>
      <p:sp>
        <p:nvSpPr>
          <p:cNvPr id="60429" name="Text Box 19"/>
          <p:cNvSpPr txBox="1">
            <a:spLocks noChangeArrowheads="1"/>
          </p:cNvSpPr>
          <p:nvPr/>
        </p:nvSpPr>
        <p:spPr bwMode="auto">
          <a:xfrm>
            <a:off x="7161213" y="2943225"/>
            <a:ext cx="1062037" cy="333375"/>
          </a:xfrm>
          <a:prstGeom prst="rect">
            <a:avLst/>
          </a:prstGeom>
          <a:noFill/>
          <a:ln w="12700">
            <a:noFill/>
            <a:miter lim="800000"/>
            <a:headEnd/>
            <a:tailEnd/>
          </a:ln>
        </p:spPr>
        <p:txBody>
          <a:bodyPr wrap="none" lIns="90488" tIns="44450" rIns="90488" bIns="44450">
            <a:spAutoFit/>
          </a:bodyPr>
          <a:lstStyle/>
          <a:p>
            <a:pPr marL="285750" indent="-285750" fontAlgn="base">
              <a:spcBef>
                <a:spcPct val="0"/>
              </a:spcBef>
              <a:spcAft>
                <a:spcPct val="5000"/>
              </a:spcAft>
              <a:buClr>
                <a:srgbClr val="FF9900"/>
              </a:buClr>
              <a:buSzPct val="100000"/>
              <a:buFont typeface="Times New Roman" pitchFamily="18" charset="0"/>
              <a:buNone/>
            </a:pPr>
            <a:r>
              <a:rPr lang="en-US" altLang="zh-CN" sz="1600">
                <a:solidFill>
                  <a:srgbClr val="000000"/>
                </a:solidFill>
                <a:ea typeface="Batang" pitchFamily="18" charset="-127"/>
              </a:rPr>
              <a:t>Isooctane</a:t>
            </a:r>
          </a:p>
        </p:txBody>
      </p:sp>
      <p:sp>
        <p:nvSpPr>
          <p:cNvPr id="60430" name="Text Box 20"/>
          <p:cNvSpPr txBox="1">
            <a:spLocks noChangeArrowheads="1"/>
          </p:cNvSpPr>
          <p:nvPr/>
        </p:nvSpPr>
        <p:spPr bwMode="auto">
          <a:xfrm>
            <a:off x="7175500" y="3248025"/>
            <a:ext cx="723900" cy="333375"/>
          </a:xfrm>
          <a:prstGeom prst="rect">
            <a:avLst/>
          </a:prstGeom>
          <a:noFill/>
          <a:ln w="12700">
            <a:noFill/>
            <a:miter lim="800000"/>
            <a:headEnd/>
            <a:tailEnd/>
          </a:ln>
        </p:spPr>
        <p:txBody>
          <a:bodyPr wrap="none" lIns="90488" tIns="44450" rIns="90488" bIns="44450">
            <a:spAutoFit/>
          </a:bodyPr>
          <a:lstStyle/>
          <a:p>
            <a:pPr marL="285750" indent="-285750" fontAlgn="base">
              <a:spcBef>
                <a:spcPct val="0"/>
              </a:spcBef>
              <a:spcAft>
                <a:spcPct val="5000"/>
              </a:spcAft>
              <a:buClr>
                <a:srgbClr val="FF9900"/>
              </a:buClr>
              <a:buSzPct val="100000"/>
              <a:buFont typeface="Times New Roman" pitchFamily="18" charset="0"/>
              <a:buNone/>
            </a:pPr>
            <a:r>
              <a:rPr lang="en-US" altLang="zh-CN" sz="1600">
                <a:solidFill>
                  <a:srgbClr val="000000"/>
                </a:solidFill>
                <a:ea typeface="Batang" pitchFamily="18" charset="-127"/>
              </a:rPr>
              <a:t>Water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a:spLocks noGrp="1"/>
          </p:cNvSpPr>
          <p:nvPr>
            <p:ph type="title" idx="4294967295"/>
          </p:nvPr>
        </p:nvSpPr>
        <p:spPr>
          <a:xfrm>
            <a:off x="300038" y="304800"/>
            <a:ext cx="8462962" cy="762000"/>
          </a:xfrm>
        </p:spPr>
        <p:txBody>
          <a:bodyPr lIns="90489" tIns="44448" rIns="90489" bIns="44448" anchorCtr="1"/>
          <a:lstStyle/>
          <a:p>
            <a:pPr eaLnBrk="1" hangingPunct="1"/>
            <a:r>
              <a:rPr lang="en-US" altLang="zh-CN" sz="2400" dirty="0" smtClean="0">
                <a:solidFill>
                  <a:srgbClr val="0000CC"/>
                </a:solidFill>
              </a:rPr>
              <a:t>Current efforts-starting to acquire a baseline understanding</a:t>
            </a:r>
          </a:p>
        </p:txBody>
      </p:sp>
      <p:sp>
        <p:nvSpPr>
          <p:cNvPr id="45059" name="Slide Number Placeholder 5"/>
          <p:cNvSpPr txBox="1">
            <a:spLocks noGrp="1"/>
          </p:cNvSpPr>
          <p:nvPr/>
        </p:nvSpPr>
        <p:spPr bwMode="auto">
          <a:xfrm>
            <a:off x="7112000" y="6502400"/>
            <a:ext cx="1905000" cy="457200"/>
          </a:xfrm>
          <a:prstGeom prst="rect">
            <a:avLst/>
          </a:prstGeom>
          <a:noFill/>
          <a:ln w="9525">
            <a:noFill/>
            <a:miter lim="800000"/>
            <a:headEnd/>
            <a:tailEnd/>
          </a:ln>
        </p:spPr>
        <p:txBody>
          <a:bodyPr/>
          <a:lstStyle/>
          <a:p>
            <a:pPr algn="r" eaLnBrk="0" fontAlgn="base" hangingPunct="0">
              <a:spcBef>
                <a:spcPct val="0"/>
              </a:spcBef>
              <a:spcAft>
                <a:spcPct val="0"/>
              </a:spcAft>
            </a:pPr>
            <a:fld id="{783D7E2F-4116-42A5-B1A7-A51CA1D44F89}" type="slidenum">
              <a:rPr lang="zh-CN" altLang="en-US" sz="1400" b="1">
                <a:solidFill>
                  <a:srgbClr val="000000"/>
                </a:solidFill>
                <a:ea typeface="Osaka" pitchFamily="28" charset="-128"/>
              </a:rPr>
              <a:pPr algn="r" eaLnBrk="0" fontAlgn="base" hangingPunct="0">
                <a:spcBef>
                  <a:spcPct val="0"/>
                </a:spcBef>
                <a:spcAft>
                  <a:spcPct val="0"/>
                </a:spcAft>
              </a:pPr>
              <a:t>29</a:t>
            </a:fld>
            <a:endParaRPr lang="en-US" altLang="zh-CN" sz="1400" b="1">
              <a:solidFill>
                <a:srgbClr val="000000"/>
              </a:solidFill>
              <a:ea typeface="Osaka" pitchFamily="28" charset="-128"/>
            </a:endParaRPr>
          </a:p>
        </p:txBody>
      </p:sp>
      <p:sp>
        <p:nvSpPr>
          <p:cNvPr id="45060" name="Text Box 15"/>
          <p:cNvSpPr txBox="1">
            <a:spLocks noChangeArrowheads="1"/>
          </p:cNvSpPr>
          <p:nvPr/>
        </p:nvSpPr>
        <p:spPr bwMode="auto">
          <a:xfrm>
            <a:off x="0" y="990600"/>
            <a:ext cx="9144000" cy="3170238"/>
          </a:xfrm>
          <a:prstGeom prst="rect">
            <a:avLst/>
          </a:prstGeom>
          <a:noFill/>
          <a:ln w="9525">
            <a:noFill/>
            <a:miter lim="800000"/>
            <a:headEnd/>
            <a:tailEnd/>
          </a:ln>
        </p:spPr>
        <p:txBody>
          <a:bodyPr>
            <a:spAutoFit/>
          </a:bodyPr>
          <a:lstStyle/>
          <a:p>
            <a:pPr marL="908050" lvl="1" indent="-457200" fontAlgn="base">
              <a:spcBef>
                <a:spcPct val="0"/>
              </a:spcBef>
              <a:spcAft>
                <a:spcPts val="800"/>
              </a:spcAft>
              <a:buClr>
                <a:srgbClr val="FF9900"/>
              </a:buClr>
              <a:buSzPct val="100000"/>
              <a:buFont typeface="Times New Roman" pitchFamily="18" charset="0"/>
              <a:buAutoNum type="arabicPeriod"/>
              <a:tabLst>
                <a:tab pos="465138" algn="l"/>
              </a:tabLst>
            </a:pPr>
            <a:r>
              <a:rPr lang="en-US" altLang="zh-CN" sz="2000" b="1">
                <a:solidFill>
                  <a:srgbClr val="000000"/>
                </a:solidFill>
              </a:rPr>
              <a:t>Hydrophilic NPs sPVA-OCB make a homogenous dispersion in brine and seems to make Pickering emulsions at ~ 25°C</a:t>
            </a:r>
          </a:p>
          <a:p>
            <a:pPr marL="908050" lvl="1" indent="-457200" fontAlgn="base">
              <a:spcBef>
                <a:spcPct val="0"/>
              </a:spcBef>
              <a:spcAft>
                <a:spcPts val="800"/>
              </a:spcAft>
              <a:buClr>
                <a:srgbClr val="FF9900"/>
              </a:buClr>
              <a:buSzPct val="100000"/>
              <a:buFont typeface="Times New Roman" pitchFamily="18" charset="0"/>
              <a:buAutoNum type="arabicPeriod"/>
              <a:tabLst>
                <a:tab pos="465138" algn="l"/>
              </a:tabLst>
            </a:pPr>
            <a:r>
              <a:rPr lang="en-US" altLang="zh-CN" sz="2000" b="1">
                <a:solidFill>
                  <a:srgbClr val="000000"/>
                </a:solidFill>
              </a:rPr>
              <a:t>Hydrophobic NPs, C16-OCB and C22-OCB, stay at the interface between brine and toluene at 100 ºC.</a:t>
            </a:r>
          </a:p>
          <a:p>
            <a:pPr marL="908050" lvl="1" indent="-457200" fontAlgn="base">
              <a:spcBef>
                <a:spcPct val="0"/>
              </a:spcBef>
              <a:spcAft>
                <a:spcPts val="800"/>
              </a:spcAft>
              <a:buClr>
                <a:srgbClr val="FF9900"/>
              </a:buClr>
              <a:buSzPct val="100000"/>
              <a:buFont typeface="Times New Roman" pitchFamily="18" charset="0"/>
              <a:buAutoNum type="arabicPeriod"/>
              <a:tabLst>
                <a:tab pos="465138" algn="l"/>
              </a:tabLst>
            </a:pPr>
            <a:r>
              <a:rPr lang="en-US" altLang="zh-CN" sz="2000" b="1">
                <a:solidFill>
                  <a:srgbClr val="000000"/>
                </a:solidFill>
              </a:rPr>
              <a:t>Amphiphilic NPs, C12-OCB-sPVA, C16-OCB-sPVA, C22-OCB-sPVA, make W/O emulsion at high-temperature high-salinity. The NPs of this formula is still too hydrophilic.</a:t>
            </a:r>
          </a:p>
          <a:p>
            <a:pPr marL="908050" lvl="1" indent="-457200" fontAlgn="base">
              <a:spcBef>
                <a:spcPct val="0"/>
              </a:spcBef>
              <a:spcAft>
                <a:spcPts val="800"/>
              </a:spcAft>
              <a:buClr>
                <a:srgbClr val="FF9900"/>
              </a:buClr>
              <a:buSzPct val="100000"/>
              <a:buFont typeface="Times New Roman" pitchFamily="18" charset="0"/>
              <a:buAutoNum type="arabicPeriod"/>
              <a:tabLst>
                <a:tab pos="465138" algn="l"/>
              </a:tabLst>
            </a:pPr>
            <a:r>
              <a:rPr lang="en-US" altLang="zh-CN" sz="2000" b="1" baseline="30000">
                <a:solidFill>
                  <a:srgbClr val="000000"/>
                </a:solidFill>
              </a:rPr>
              <a:t>1</a:t>
            </a:r>
            <a:r>
              <a:rPr lang="en-US" altLang="zh-CN" sz="2000" b="1">
                <a:solidFill>
                  <a:srgbClr val="000000"/>
                </a:solidFill>
              </a:rPr>
              <a:t>H NMR quantification method is established to estimate the ratio of sPVA / alkyl ratio.</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30175"/>
            <a:ext cx="7772400" cy="1089025"/>
          </a:xfrm>
        </p:spPr>
        <p:txBody>
          <a:bodyPr/>
          <a:lstStyle/>
          <a:p>
            <a:r>
              <a:rPr lang="en-US" i="1" dirty="0" smtClean="0"/>
              <a:t>Funding</a:t>
            </a:r>
            <a:endParaRPr lang="en-US" i="1" dirty="0"/>
          </a:p>
        </p:txBody>
      </p:sp>
      <p:pic>
        <p:nvPicPr>
          <p:cNvPr id="36866" name="Picture 2" descr="AEC members"/>
          <p:cNvPicPr>
            <a:picLocks noChangeAspect="1" noChangeArrowheads="1"/>
          </p:cNvPicPr>
          <p:nvPr/>
        </p:nvPicPr>
        <p:blipFill>
          <a:blip r:embed="rId3" cstate="print"/>
          <a:srcRect/>
          <a:stretch>
            <a:fillRect/>
          </a:stretch>
        </p:blipFill>
        <p:spPr bwMode="auto">
          <a:xfrm>
            <a:off x="2590800" y="2438400"/>
            <a:ext cx="3924300" cy="3657600"/>
          </a:xfrm>
          <a:prstGeom prst="rect">
            <a:avLst/>
          </a:prstGeom>
          <a:noFill/>
        </p:spPr>
      </p:pic>
      <p:pic>
        <p:nvPicPr>
          <p:cNvPr id="36868" name="Picture 4" descr="http://www.beg.utexas.edu/aec/template/aec_hdr.jpg"/>
          <p:cNvPicPr>
            <a:picLocks noChangeAspect="1" noChangeArrowheads="1"/>
          </p:cNvPicPr>
          <p:nvPr/>
        </p:nvPicPr>
        <p:blipFill>
          <a:blip r:embed="rId4" cstate="print"/>
          <a:srcRect/>
          <a:stretch>
            <a:fillRect/>
          </a:stretch>
        </p:blipFill>
        <p:spPr bwMode="auto">
          <a:xfrm>
            <a:off x="457200" y="1288473"/>
            <a:ext cx="8458200" cy="768927"/>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6_B&amp;W MSW">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3_B&amp;W MSW">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1_B&amp;W MSW">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rgbClr val="00FFFF"/>
          </a:solidFill>
          <a:prstDash val="solid"/>
          <a:round/>
          <a:headEnd type="none" w="med" len="med"/>
          <a:tailEnd type="none" w="med" len="med"/>
        </a:ln>
        <a:effectLst/>
      </a:spPr>
      <a:bodyPr vert="horz" wrap="square" lIns="90488" tIns="44450" rIns="90488" bIns="44450" numCol="1" anchor="t" anchorCtr="0" compatLnSpc="1">
        <a:prstTxWarp prst="textNoShape">
          <a:avLst/>
        </a:prstTxWarp>
      </a:bodyPr>
      <a:lstStyle>
        <a:defPPr marL="742950" marR="0" indent="-285750" algn="ctr" defTabSz="914400" rtl="0" eaLnBrk="1" fontAlgn="base" latinLnBrk="0" hangingPunct="1">
          <a:lnSpc>
            <a:spcPct val="100000"/>
          </a:lnSpc>
          <a:spcBef>
            <a:spcPct val="0"/>
          </a:spcBef>
          <a:spcAft>
            <a:spcPct val="5000"/>
          </a:spcAft>
          <a:buClr>
            <a:srgbClr val="FF9900"/>
          </a:buClr>
          <a:buSzPct val="100000"/>
          <a:buFont typeface="Times New Roman" pitchFamily="18" charset="0"/>
          <a:buChar char="─"/>
          <a:tabLst/>
          <a:defRPr kumimoji="0" lang="en-US" sz="1200" b="0" i="0" u="none" strike="noStrike" cap="none" normalizeH="0" baseline="0" smtClean="0">
            <a:ln>
              <a:noFill/>
            </a:ln>
            <a:solidFill>
              <a:schemeClr val="tx1"/>
            </a:solidFill>
            <a:effectLst/>
            <a:latin typeface="Arial" pitchFamily="34" charset="0"/>
            <a:ea typeface="Batang" pitchFamily="18" charset="-127"/>
          </a:defRPr>
        </a:defPPr>
      </a:lstStyle>
    </a:spDef>
    <a:lnDef>
      <a:spPr bwMode="auto">
        <a:xfrm>
          <a:off x="0" y="0"/>
          <a:ext cx="1" cy="1"/>
        </a:xfrm>
        <a:custGeom>
          <a:avLst/>
          <a:gdLst/>
          <a:ahLst/>
          <a:cxnLst/>
          <a:rect l="0" t="0" r="0" b="0"/>
          <a:pathLst/>
        </a:custGeom>
        <a:noFill/>
        <a:ln w="12700" cap="flat" cmpd="sng" algn="ctr">
          <a:solidFill>
            <a:srgbClr val="00FFFF"/>
          </a:solidFill>
          <a:prstDash val="solid"/>
          <a:round/>
          <a:headEnd type="none" w="med" len="med"/>
          <a:tailEnd type="none" w="med" len="med"/>
        </a:ln>
        <a:effectLst/>
      </a:spPr>
      <a:bodyPr vert="horz" wrap="square" lIns="90488" tIns="44450" rIns="90488" bIns="44450" numCol="1" anchor="t" anchorCtr="0" compatLnSpc="1">
        <a:prstTxWarp prst="textNoShape">
          <a:avLst/>
        </a:prstTxWarp>
      </a:bodyPr>
      <a:lstStyle>
        <a:defPPr marL="742950" marR="0" indent="-285750" algn="ctr" defTabSz="914400" rtl="0" eaLnBrk="1" fontAlgn="base" latinLnBrk="0" hangingPunct="1">
          <a:lnSpc>
            <a:spcPct val="100000"/>
          </a:lnSpc>
          <a:spcBef>
            <a:spcPct val="0"/>
          </a:spcBef>
          <a:spcAft>
            <a:spcPct val="5000"/>
          </a:spcAft>
          <a:buClr>
            <a:srgbClr val="FF9900"/>
          </a:buClr>
          <a:buSzPct val="100000"/>
          <a:buFont typeface="Times New Roman" pitchFamily="18" charset="0"/>
          <a:buChar char="─"/>
          <a:tabLst/>
          <a:defRPr kumimoji="0" lang="en-US" sz="1200" b="0" i="0" u="none" strike="noStrike" cap="none" normalizeH="0" baseline="0" smtClean="0">
            <a:ln>
              <a:noFill/>
            </a:ln>
            <a:solidFill>
              <a:schemeClr val="tx1"/>
            </a:solidFill>
            <a:effectLst/>
            <a:latin typeface="Arial" pitchFamily="34" charset="0"/>
            <a:ea typeface="Batang" pitchFamily="18" charset="-127"/>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7_B&amp;W MSW">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Osaka"/>
        <a:cs typeface=""/>
      </a:majorFont>
      <a:minorFont>
        <a:latin typeface="Arial"/>
        <a:ea typeface="Osak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rgbClr val="00FFFF"/>
          </a:solidFill>
          <a:prstDash val="solid"/>
          <a:round/>
          <a:headEnd type="none" w="med" len="med"/>
          <a:tailEnd type="none" w="med" len="med"/>
        </a:ln>
        <a:effectLst/>
      </a:spPr>
      <a:bodyPr vert="horz" wrap="square" lIns="90488" tIns="44450" rIns="90488" bIns="44450" numCol="1" anchor="t" anchorCtr="0" compatLnSpc="1">
        <a:prstTxWarp prst="textNoShape">
          <a:avLst/>
        </a:prstTxWarp>
      </a:bodyPr>
      <a:lstStyle>
        <a:defPPr marL="742950" marR="0" indent="-285750" algn="ctr" defTabSz="914400" rtl="0" eaLnBrk="1" fontAlgn="base" latinLnBrk="0" hangingPunct="1">
          <a:lnSpc>
            <a:spcPct val="100000"/>
          </a:lnSpc>
          <a:spcBef>
            <a:spcPct val="0"/>
          </a:spcBef>
          <a:spcAft>
            <a:spcPct val="5000"/>
          </a:spcAft>
          <a:buClr>
            <a:srgbClr val="FF9900"/>
          </a:buClr>
          <a:buSzPct val="100000"/>
          <a:buFont typeface="Times New Roman" pitchFamily="18" charset="0"/>
          <a:buChar char="─"/>
          <a:tabLst/>
          <a:defRPr kumimoji="0" lang="en-US" sz="1200" b="0" i="0" u="none" strike="noStrike" cap="none" normalizeH="0" baseline="0" smtClean="0">
            <a:ln>
              <a:noFill/>
            </a:ln>
            <a:solidFill>
              <a:schemeClr val="tx1"/>
            </a:solidFill>
            <a:effectLst/>
            <a:latin typeface="Arial" pitchFamily="34" charset="0"/>
            <a:ea typeface="Batang" pitchFamily="18" charset="-127"/>
          </a:defRPr>
        </a:defPPr>
      </a:lstStyle>
    </a:spDef>
    <a:lnDef>
      <a:spPr bwMode="auto">
        <a:xfrm>
          <a:off x="0" y="0"/>
          <a:ext cx="1" cy="1"/>
        </a:xfrm>
        <a:custGeom>
          <a:avLst/>
          <a:gdLst/>
          <a:ahLst/>
          <a:cxnLst/>
          <a:rect l="0" t="0" r="0" b="0"/>
          <a:pathLst/>
        </a:custGeom>
        <a:noFill/>
        <a:ln w="12700" cap="flat" cmpd="sng" algn="ctr">
          <a:solidFill>
            <a:srgbClr val="00FFFF"/>
          </a:solidFill>
          <a:prstDash val="solid"/>
          <a:round/>
          <a:headEnd type="none" w="med" len="med"/>
          <a:tailEnd type="none" w="med" len="med"/>
        </a:ln>
        <a:effectLst/>
      </a:spPr>
      <a:bodyPr vert="horz" wrap="square" lIns="90488" tIns="44450" rIns="90488" bIns="44450" numCol="1" anchor="t" anchorCtr="0" compatLnSpc="1">
        <a:prstTxWarp prst="textNoShape">
          <a:avLst/>
        </a:prstTxWarp>
      </a:bodyPr>
      <a:lstStyle>
        <a:defPPr marL="742950" marR="0" indent="-285750" algn="ctr" defTabSz="914400" rtl="0" eaLnBrk="1" fontAlgn="base" latinLnBrk="0" hangingPunct="1">
          <a:lnSpc>
            <a:spcPct val="100000"/>
          </a:lnSpc>
          <a:spcBef>
            <a:spcPct val="0"/>
          </a:spcBef>
          <a:spcAft>
            <a:spcPct val="5000"/>
          </a:spcAft>
          <a:buClr>
            <a:srgbClr val="FF9900"/>
          </a:buClr>
          <a:buSzPct val="100000"/>
          <a:buFont typeface="Times New Roman" pitchFamily="18" charset="0"/>
          <a:buChar char="─"/>
          <a:tabLst/>
          <a:defRPr kumimoji="0" lang="en-US" sz="1200" b="0" i="0" u="none" strike="noStrike" cap="none" normalizeH="0" baseline="0" smtClean="0">
            <a:ln>
              <a:noFill/>
            </a:ln>
            <a:solidFill>
              <a:schemeClr val="tx1"/>
            </a:solidFill>
            <a:effectLst/>
            <a:latin typeface="Arial" pitchFamily="34" charset="0"/>
            <a:ea typeface="Batang" pitchFamily="18" charset="-127"/>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7_B&amp;W MSW">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3_B&amp;W MSW">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5_B&amp;W MSW">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7_B&amp;W MSW">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5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3_B&amp;W MSW">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1_B&amp;W MSW">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4_B&amp;W MSW">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B&amp;W MS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B&amp;W MS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B&amp;W MS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B&amp;W MS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B&amp;W MS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B&amp;W MS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B&amp;W MS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7_B&amp;W MSW">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1725</TotalTime>
  <Words>2632</Words>
  <Application>Microsoft Office PowerPoint</Application>
  <PresentationFormat>On-screen Show (4:3)</PresentationFormat>
  <Paragraphs>392</Paragraphs>
  <Slides>30</Slides>
  <Notes>30</Notes>
  <HiddenSlides>0</HiddenSlides>
  <MMClips>0</MMClips>
  <ScaleCrop>false</ScaleCrop>
  <HeadingPairs>
    <vt:vector size="6" baseType="variant">
      <vt:variant>
        <vt:lpstr>Theme</vt:lpstr>
      </vt:variant>
      <vt:variant>
        <vt:i4>14</vt:i4>
      </vt:variant>
      <vt:variant>
        <vt:lpstr>Embedded OLE Servers</vt:lpstr>
      </vt:variant>
      <vt:variant>
        <vt:i4>4</vt:i4>
      </vt:variant>
      <vt:variant>
        <vt:lpstr>Slide Titles</vt:lpstr>
      </vt:variant>
      <vt:variant>
        <vt:i4>30</vt:i4>
      </vt:variant>
    </vt:vector>
  </HeadingPairs>
  <TitlesOfParts>
    <vt:vector size="48" baseType="lpstr">
      <vt:lpstr>Office Theme</vt:lpstr>
      <vt:lpstr>6_B&amp;W MSW</vt:lpstr>
      <vt:lpstr>3_B&amp;W MSW</vt:lpstr>
      <vt:lpstr>1_B&amp;W MSW</vt:lpstr>
      <vt:lpstr>1_Blank Presentation</vt:lpstr>
      <vt:lpstr>7_B&amp;W MSW</vt:lpstr>
      <vt:lpstr>2_Blank Presentation</vt:lpstr>
      <vt:lpstr>8_B&amp;W MSW</vt:lpstr>
      <vt:lpstr>4_B&amp;W MSW</vt:lpstr>
      <vt:lpstr>9_B&amp;W MSW</vt:lpstr>
      <vt:lpstr>10_B&amp;W MSW</vt:lpstr>
      <vt:lpstr>5_B&amp;W MSW</vt:lpstr>
      <vt:lpstr>6_Office Theme</vt:lpstr>
      <vt:lpstr>11_B&amp;W MSW</vt:lpstr>
      <vt:lpstr>CS ChemDraw Drawing</vt:lpstr>
      <vt:lpstr>Graph</vt:lpstr>
      <vt:lpstr>Equation</vt:lpstr>
      <vt:lpstr>公式</vt:lpstr>
      <vt:lpstr>Multichannel Nanoreporters for the Oilfield</vt:lpstr>
      <vt:lpstr>Project Team Members</vt:lpstr>
      <vt:lpstr>Slide 3</vt:lpstr>
      <vt:lpstr>Early Work: Carbon Black-based Formulation</vt:lpstr>
      <vt:lpstr>Slide 5</vt:lpstr>
      <vt:lpstr>Slide 6</vt:lpstr>
      <vt:lpstr>Stability of Sulfated PVA Coated CB</vt:lpstr>
      <vt:lpstr>Slide 8</vt:lpstr>
      <vt:lpstr>Slide 9</vt:lpstr>
      <vt:lpstr>Slide 10</vt:lpstr>
      <vt:lpstr>Slide 11</vt:lpstr>
      <vt:lpstr>Slide 12</vt:lpstr>
      <vt:lpstr>Slide 13</vt:lpstr>
      <vt:lpstr>TPA* Partition Kinetics</vt:lpstr>
      <vt:lpstr>Slide 15</vt:lpstr>
      <vt:lpstr>Slide 16</vt:lpstr>
      <vt:lpstr>Slide 17</vt:lpstr>
      <vt:lpstr>Conclusions</vt:lpstr>
      <vt:lpstr>Functionalized Nanoparticles for Enhanced Oil Recovery at High Temperature and Salinity</vt:lpstr>
      <vt:lpstr>Project Team Members</vt:lpstr>
      <vt:lpstr>MPNPs for EOR</vt:lpstr>
      <vt:lpstr>Conventional surfactant flooding for EOR</vt:lpstr>
      <vt:lpstr>Why are nanoparticles (NPs) being used?</vt:lpstr>
      <vt:lpstr>Slide 24</vt:lpstr>
      <vt:lpstr>Recent work: Temperature-responsive NPs</vt:lpstr>
      <vt:lpstr>Temperature-responsive NPs</vt:lpstr>
      <vt:lpstr>Slide 27</vt:lpstr>
      <vt:lpstr>Temperature-responsive polymer coated OCB</vt:lpstr>
      <vt:lpstr>Current efforts-starting to acquire a baseline understanding</vt:lpstr>
      <vt:lpstr>Funding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Multichannel Nanoreporters for the Oilfield</dc:title>
  <dc:creator>Tour</dc:creator>
  <cp:lastModifiedBy>Tour</cp:lastModifiedBy>
  <cp:revision>4</cp:revision>
  <dcterms:created xsi:type="dcterms:W3CDTF">2013-04-25T15:21:42Z</dcterms:created>
  <dcterms:modified xsi:type="dcterms:W3CDTF">2013-05-08T14:16:01Z</dcterms:modified>
</cp:coreProperties>
</file>